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6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461E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>
        <p:scale>
          <a:sx n="64" d="100"/>
          <a:sy n="64" d="100"/>
        </p:scale>
        <p:origin x="-135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2NKtU0TWA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Урочища села </a:t>
            </a:r>
            <a:r>
              <a:rPr lang="ru-RU" sz="4400" dirty="0" err="1" smtClean="0">
                <a:solidFill>
                  <a:srgbClr val="FF0000"/>
                </a:solidFill>
              </a:rPr>
              <a:t>Горигляди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польові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sz="4400" dirty="0" smtClean="0">
                <a:solidFill>
                  <a:srgbClr val="FF0000"/>
                </a:solidFill>
              </a:rPr>
              <a:t> 2014-2016)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00372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Роботу </a:t>
            </a:r>
            <a:r>
              <a:rPr lang="ru-RU" sz="2000" dirty="0" err="1" smtClean="0">
                <a:solidFill>
                  <a:schemeClr val="bg1"/>
                </a:solidFill>
              </a:rPr>
              <a:t>виконували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учасники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експедиційного</a:t>
            </a:r>
            <a:r>
              <a:rPr lang="ru-RU" sz="2000" dirty="0" smtClean="0">
                <a:solidFill>
                  <a:schemeClr val="bg1"/>
                </a:solidFill>
              </a:rPr>
              <a:t> загону </a:t>
            </a:r>
            <a:r>
              <a:rPr lang="ru-RU" sz="2000" dirty="0" err="1" smtClean="0">
                <a:solidFill>
                  <a:schemeClr val="bg1"/>
                </a:solidFill>
              </a:rPr>
              <a:t>Гориглядівська</a:t>
            </a:r>
            <a:r>
              <a:rPr lang="ru-RU" sz="2000" dirty="0" smtClean="0">
                <a:solidFill>
                  <a:schemeClr val="bg1"/>
                </a:solidFill>
              </a:rPr>
              <a:t> ЗОШ </a:t>
            </a:r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ru-RU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II</a:t>
            </a:r>
            <a:r>
              <a:rPr lang="ru-RU" sz="2000" dirty="0" smtClean="0">
                <a:solidFill>
                  <a:schemeClr val="bg1"/>
                </a:solidFill>
              </a:rPr>
              <a:t> ст. </a:t>
            </a:r>
            <a:r>
              <a:rPr lang="ru-RU" sz="2000" dirty="0" err="1" smtClean="0">
                <a:solidFill>
                  <a:schemeClr val="bg1"/>
                </a:solidFill>
              </a:rPr>
              <a:t>Монастариського</a:t>
            </a:r>
            <a:r>
              <a:rPr lang="ru-RU" sz="2000" dirty="0" smtClean="0">
                <a:solidFill>
                  <a:schemeClr val="bg1"/>
                </a:solidFill>
              </a:rPr>
              <a:t> району </a:t>
            </a:r>
            <a:r>
              <a:rPr lang="ru-RU" sz="2000" dirty="0" err="1" smtClean="0">
                <a:solidFill>
                  <a:schemeClr val="bg1"/>
                </a:solidFill>
              </a:rPr>
              <a:t>Тернопільської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області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            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Керівник: </a:t>
            </a:r>
            <a:r>
              <a:rPr lang="uk-UA" sz="2000" dirty="0" err="1" smtClean="0">
                <a:solidFill>
                  <a:schemeClr val="bg1"/>
                </a:solidFill>
              </a:rPr>
              <a:t>Ціник</a:t>
            </a:r>
            <a:r>
              <a:rPr lang="uk-UA" sz="2000" dirty="0" smtClean="0">
                <a:solidFill>
                  <a:schemeClr val="bg1"/>
                </a:solidFill>
              </a:rPr>
              <a:t> Ірина Михайлівна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вчитель географії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Презентацію підготувала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Петришин</a:t>
            </a:r>
            <a:r>
              <a:rPr lang="uk-UA" sz="2000" dirty="0" smtClean="0">
                <a:solidFill>
                  <a:schemeClr val="bg1"/>
                </a:solidFill>
              </a:rPr>
              <a:t> Сніжана, учениця 9 класу</a:t>
            </a:r>
            <a:r>
              <a:rPr lang="uk-UA" sz="2000" dirty="0" smtClean="0">
                <a:solidFill>
                  <a:schemeClr val="bg1"/>
                </a:solidFill>
              </a:rPr>
              <a:t/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uk-UA" sz="2000" dirty="0" err="1" smtClean="0">
                <a:solidFill>
                  <a:schemeClr val="bg1"/>
                </a:solidFill>
              </a:rPr>
              <a:t>Гориглядівська</a:t>
            </a:r>
            <a:r>
              <a:rPr lang="uk-UA" sz="2000" dirty="0" smtClean="0">
                <a:solidFill>
                  <a:schemeClr val="bg1"/>
                </a:solidFill>
              </a:rPr>
              <a:t> ЗОШ </a:t>
            </a:r>
            <a:r>
              <a:rPr lang="en-US" sz="2000" dirty="0" smtClean="0">
                <a:solidFill>
                  <a:schemeClr val="bg1"/>
                </a:solidFill>
              </a:rPr>
              <a:t>I-II</a:t>
            </a:r>
            <a:r>
              <a:rPr lang="uk-UA" sz="2000" dirty="0" smtClean="0">
                <a:solidFill>
                  <a:schemeClr val="bg1"/>
                </a:solidFill>
              </a:rPr>
              <a:t> ст.2017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857224" y="8031480"/>
            <a:ext cx="5897880" cy="3267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0"/>
            <a:ext cx="2500298" cy="6858000"/>
          </a:xfrm>
        </p:spPr>
        <p:txBody>
          <a:bodyPr/>
          <a:lstStyle/>
          <a:p>
            <a:r>
              <a:rPr lang="uk-UA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Східна частина </a:t>
            </a:r>
            <a:r>
              <a:rPr lang="uk-UA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Підгір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`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назву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Крище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Походження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цієї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цілком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зрозуміле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походить вона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слова «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крижища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річка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саме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цьому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місці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робить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великий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закрут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льодоходу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тут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нагромаджується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чимало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криги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можливо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походить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якоїсь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іншої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ознаки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Точно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встановити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нам не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вдалося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Уздовж берега річки на захід від </a:t>
            </a:r>
            <a:r>
              <a:rPr lang="uk-UA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Підгір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`</a:t>
            </a:r>
            <a:r>
              <a:rPr lang="uk-UA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розташовані заплави під назвами Острівець і Луг.</a:t>
            </a: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Содержимое 8" descr="v6SzII4N42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0299" y="0"/>
            <a:ext cx="6643702" cy="592933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858000"/>
            <a:ext cx="5897880" cy="1173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8143900" cy="2214554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Заплава Луг – це природні луки, які завжди були власністю 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гориглядських</a:t>
            </a:r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панів і використовувались як панське пасовисько. Старожили села не 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</a:t>
            </a:r>
            <a:r>
              <a:rPr lang="en-US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`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ятають</a:t>
            </a:r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іншої назви цієї території. Але на карті 1847 року територія від 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Берчука</a:t>
            </a:r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аж до межі території сусіднього села Вістря має назву Замчисько, а самі споруди чи залишки якогось 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“замчиська”</a:t>
            </a:r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були розміщені, як свідчить карта, на високій терасі (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обочі</a:t>
            </a:r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на території сучасних будівель ферм і силосної ями приватного аграрного підприємства </a:t>
            </a:r>
            <a:r>
              <a:rPr lang="uk-UA" sz="1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с.Горигляди</a:t>
            </a:r>
            <a:r>
              <a:rPr lang="uk-UA" sz="1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bRpZ1wKbY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9207" y="1857365"/>
            <a:ext cx="6667515" cy="500063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596" y="7674314"/>
            <a:ext cx="5897880" cy="183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8143900" cy="1500174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</a:rPr>
              <a:t>Назва Острівець очевидна. Походить  вона від слова </a:t>
            </a:r>
            <a:r>
              <a:rPr lang="uk-UA" sz="1800" dirty="0" err="1" smtClean="0">
                <a:solidFill>
                  <a:schemeClr val="bg2">
                    <a:lumMod val="10000"/>
                  </a:schemeClr>
                </a:solidFill>
              </a:rPr>
              <a:t>“острів”</a:t>
            </a: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</a:rPr>
              <a:t>. Колись тут було два острови – Великий і Малий. Часті повені на Дністрі, зміна русла річки розмили і знесли Великий острів, залишивши Малий – Острівець. Острівець відокремлений від </a:t>
            </a:r>
            <a:r>
              <a:rPr lang="uk-UA" sz="1800" dirty="0" err="1" smtClean="0">
                <a:solidFill>
                  <a:schemeClr val="bg2">
                    <a:lumMod val="10000"/>
                  </a:schemeClr>
                </a:solidFill>
              </a:rPr>
              <a:t>Луга</a:t>
            </a:r>
            <a:r>
              <a:rPr lang="uk-UA" sz="1800" dirty="0" smtClean="0">
                <a:solidFill>
                  <a:schemeClr val="bg2">
                    <a:lumMod val="10000"/>
                  </a:schemeClr>
                </a:solidFill>
              </a:rPr>
              <a:t> піщаною косою,яка наповнюється водою під час повеней.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dsBJd2ryKp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703" y="1428736"/>
            <a:ext cx="7239020" cy="542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7929594"/>
            <a:ext cx="6255488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8143900" cy="5643578"/>
          </a:xfrm>
        </p:spPr>
        <p:txBody>
          <a:bodyPr>
            <a:noAutofit/>
          </a:bodyPr>
          <a:lstStyle/>
          <a:p>
            <a:r>
              <a:rPr lang="uk-UA" sz="1800" dirty="0" smtClean="0"/>
              <a:t>Мета</a:t>
            </a:r>
            <a:r>
              <a:rPr lang="uk-UA" sz="1600" dirty="0" smtClean="0"/>
              <a:t>: організувати самостійні спостереження учнів у природі; навчити їх не тільки дивитися, а й спостерігати, установлювати </a:t>
            </a:r>
            <a:r>
              <a:rPr lang="uk-UA" sz="1600" dirty="0" err="1" smtClean="0"/>
              <a:t>зв</a:t>
            </a:r>
            <a:r>
              <a:rPr lang="en-US" sz="1600" dirty="0" smtClean="0"/>
              <a:t>`</a:t>
            </a:r>
            <a:r>
              <a:rPr lang="uk-UA" sz="1600" dirty="0" err="1" smtClean="0"/>
              <a:t>язки</a:t>
            </a:r>
            <a:r>
              <a:rPr lang="uk-UA" sz="1600" dirty="0" smtClean="0"/>
              <a:t> та </a:t>
            </a:r>
            <a:r>
              <a:rPr lang="uk-UA" sz="1600" dirty="0" err="1" smtClean="0"/>
              <a:t>взаємозв</a:t>
            </a:r>
            <a:r>
              <a:rPr lang="en-US" sz="1600" dirty="0" smtClean="0"/>
              <a:t>`</a:t>
            </a:r>
            <a:r>
              <a:rPr lang="uk-UA" sz="1600" dirty="0" err="1" smtClean="0"/>
              <a:t>язки</a:t>
            </a:r>
            <a:r>
              <a:rPr lang="uk-UA" sz="1600" dirty="0" smtClean="0"/>
              <a:t> між компонентами природи.</a:t>
            </a:r>
          </a:p>
          <a:p>
            <a:endParaRPr lang="uk-UA" sz="1600" dirty="0" smtClean="0"/>
          </a:p>
          <a:p>
            <a:r>
              <a:rPr lang="uk-UA" sz="1600" dirty="0" smtClean="0"/>
              <a:t>- визначити місцезнаходження урочищ в нашому селі.</a:t>
            </a:r>
          </a:p>
          <a:p>
            <a:r>
              <a:rPr lang="uk-UA" sz="1600" dirty="0" smtClean="0"/>
              <a:t>- сформувати в школярів екологічні знання, уявлення про різноманіття природного середовища, розуміння необхідності збереження усього природного середовища як загальнолюдської  цінності, усвідомлення особистої причетності до охорони природи;</a:t>
            </a:r>
          </a:p>
          <a:p>
            <a:pPr>
              <a:buFontTx/>
              <a:buChar char="-"/>
            </a:pPr>
            <a:r>
              <a:rPr lang="uk-UA" sz="1600" dirty="0" smtClean="0"/>
              <a:t>виробити активну екологічну позицію, закріпити навички поводження в природі.</a:t>
            </a:r>
          </a:p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800" dirty="0" smtClean="0"/>
              <a:t>Завдання</a:t>
            </a:r>
            <a:r>
              <a:rPr lang="uk-UA" sz="1600" dirty="0" smtClean="0"/>
              <a:t>:</a:t>
            </a:r>
          </a:p>
          <a:p>
            <a:endParaRPr lang="uk-UA" sz="1600" dirty="0" smtClean="0"/>
          </a:p>
          <a:p>
            <a:r>
              <a:rPr lang="uk-UA" sz="1600" dirty="0" smtClean="0"/>
              <a:t>а)  описати рельєф досліджуваної місцевості – урочищ, </a:t>
            </a:r>
            <a:r>
              <a:rPr lang="uk-UA" sz="1600" dirty="0" err="1" smtClean="0"/>
              <a:t>пов</a:t>
            </a:r>
            <a:r>
              <a:rPr lang="en-US" sz="1600" dirty="0" smtClean="0"/>
              <a:t>`</a:t>
            </a:r>
            <a:r>
              <a:rPr lang="uk-UA" sz="1600" dirty="0" err="1" smtClean="0"/>
              <a:t>язавши</a:t>
            </a:r>
            <a:r>
              <a:rPr lang="uk-UA" sz="1600" dirty="0" smtClean="0"/>
              <a:t> форми рельєфу з геологічною будовою.</a:t>
            </a:r>
          </a:p>
          <a:p>
            <a:r>
              <a:rPr lang="uk-UA" sz="1600" dirty="0" smtClean="0"/>
              <a:t>б) виділити переважаючі форми рельєфу і описати їх.</a:t>
            </a:r>
          </a:p>
          <a:p>
            <a:r>
              <a:rPr lang="uk-UA" sz="1600" dirty="0" smtClean="0"/>
              <a:t>в) з</a:t>
            </a:r>
            <a:r>
              <a:rPr lang="en-US" sz="1600" dirty="0" smtClean="0"/>
              <a:t>`</a:t>
            </a:r>
            <a:r>
              <a:rPr lang="ru-RU" sz="1600" dirty="0" err="1" smtClean="0"/>
              <a:t>ясувати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впливає</a:t>
            </a:r>
            <a:r>
              <a:rPr lang="ru-RU" sz="1600" dirty="0" smtClean="0"/>
              <a:t> </a:t>
            </a:r>
            <a:r>
              <a:rPr lang="ru-RU" sz="1600" dirty="0" err="1" smtClean="0"/>
              <a:t>рельєф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господарське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даної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місцевості</a:t>
            </a:r>
            <a:r>
              <a:rPr lang="ru-RU" sz="1600" dirty="0" smtClean="0"/>
              <a:t>.</a:t>
            </a:r>
          </a:p>
          <a:p>
            <a:r>
              <a:rPr lang="uk-UA" sz="1600" dirty="0" smtClean="0"/>
              <a:t>г) дослідити характер рослинності в даних урочищах, залежність їх від клімату, </a:t>
            </a:r>
            <a:r>
              <a:rPr lang="uk-UA" sz="1600" dirty="0" err="1" smtClean="0"/>
              <a:t>грунтів</a:t>
            </a:r>
            <a:r>
              <a:rPr lang="uk-UA" sz="1600" dirty="0" smtClean="0"/>
              <a:t>, рельєфу і інших причин.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2976" y="6858000"/>
            <a:ext cx="5897880" cy="1173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-2"/>
            <a:ext cx="8143900" cy="45719"/>
          </a:xfrm>
        </p:spPr>
        <p:txBody>
          <a:bodyPr>
            <a:normAutofit fontScale="25000" lnSpcReduction="20000"/>
          </a:bodyPr>
          <a:lstStyle/>
          <a:p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Содержимое 7" descr="000097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4678" y="0"/>
            <a:ext cx="59293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32861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Цікавою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топоніміка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околиць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нашого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села,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мікротопоніми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полів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вулиць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урочищ.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Найбільший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інтерес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захоплення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викликає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урочище Городище.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Розміщене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воно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високому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скелястому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правому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березі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висоті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334 м. над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Дністром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даними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сучасної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топографічної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карти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села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Горигляди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). За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переказами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назва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походить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укріпленої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 добре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захищеної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фортеці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одного боку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скелястий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берег,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стрімкий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неприступний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другого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ліси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Але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час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збереглося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залишків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фортеці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письмових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свідчень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8596" y="6858000"/>
            <a:ext cx="5897880" cy="117348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-1285916" y="357166"/>
            <a:ext cx="5429288" cy="3643314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5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урочищі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знаходиться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цілий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печерний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комплекс,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нещодавно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досліджений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археологами. Тут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виявлено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унікальні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знахідки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над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печерним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комплексом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височів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дуб-велет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серпня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2003 року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гориглядці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жалем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побачили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спалила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блискавка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5">
              <a:buNone/>
            </a:pPr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496" y="0"/>
            <a:ext cx="5357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6858000"/>
            <a:ext cx="5897880" cy="1173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0" y="0"/>
            <a:ext cx="3714744" cy="685800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печерному комплексі найбільшою є печера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“Городище”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Старожили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Кутиський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Михайло Васильович (82 роки) і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Равлюк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Євфросинія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Федорівна (80 років) переказують таке: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”Один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монах вирішив побудувати в скелі церкву. Камінь тут був такий м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`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рубали дерев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`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яними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сокирами. Однак існувала така вимога: ходити туди жінкам було заборонено. Одного разу, переодягнувшись у чоловічий одяг, до того місця проникла жінка. Камінь одразу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затверд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так, що тесати його дерев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`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яними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сокирами стало неможливо.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Будівництво припинили, але грот ще тривалий час служив печерним чи скельним </a:t>
            </a:r>
            <a:r>
              <a:rPr lang="uk-UA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храмом”</a:t>
            </a:r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800" dirty="0" smtClean="0"/>
          </a:p>
          <a:p>
            <a:endParaRPr lang="ru-RU" sz="1600" dirty="0"/>
          </a:p>
        </p:txBody>
      </p:sp>
      <p:pic>
        <p:nvPicPr>
          <p:cNvPr id="6" name="Содержимое 5" descr="gdkjs3aY4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0"/>
            <a:ext cx="542925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6858000"/>
            <a:ext cx="5897880" cy="117348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0"/>
            <a:ext cx="8143900" cy="25003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600" b="1" spc="50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На схід від городища розміщено урочище Могила. У легенді про походження назви села </a:t>
            </a:r>
            <a:r>
              <a:rPr lang="uk-UA" sz="1600" b="1" spc="50" dirty="0" err="1" smtClean="0">
                <a:ln w="11430"/>
                <a:solidFill>
                  <a:schemeClr val="bg2">
                    <a:lumMod val="25000"/>
                  </a:schemeClr>
                </a:solidFill>
              </a:rPr>
              <a:t>Горигляди</a:t>
            </a:r>
            <a:r>
              <a:rPr lang="uk-UA" sz="1600" b="1" spc="50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 сказано,що тут є давня козацька могила . Насип зберігся до наших днів. </a:t>
            </a:r>
            <a:r>
              <a:rPr lang="uk-UA" sz="1600" b="1" spc="50" dirty="0" err="1" smtClean="0">
                <a:ln w="11430"/>
                <a:solidFill>
                  <a:schemeClr val="bg2">
                    <a:lumMod val="25000"/>
                  </a:schemeClr>
                </a:solidFill>
              </a:rPr>
              <a:t>Височить</a:t>
            </a:r>
            <a:r>
              <a:rPr lang="uk-UA" sz="1600" b="1" spc="50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 могила на стрімкій голій скелі,що має назву </a:t>
            </a:r>
            <a:r>
              <a:rPr lang="uk-UA" sz="1600" b="1" spc="50" dirty="0" err="1" smtClean="0">
                <a:ln w="11430"/>
                <a:solidFill>
                  <a:schemeClr val="bg2">
                    <a:lumMod val="25000"/>
                  </a:schemeClr>
                </a:solidFill>
              </a:rPr>
              <a:t>Голиця</a:t>
            </a:r>
            <a:r>
              <a:rPr lang="uk-UA" sz="1600" b="1" spc="50" dirty="0" smtClean="0">
                <a:ln w="11430"/>
                <a:solidFill>
                  <a:schemeClr val="bg2">
                    <a:lumMod val="25000"/>
                  </a:schemeClr>
                </a:solidFill>
              </a:rPr>
              <a:t>,над Дністром на висоті 316 м. З могили добре видно усі навколишні села. Можливо,саме тому тут була встановлена сторожова вежа,на якій палили смолу в бочках,щоб подати сигнал про наближення ворогів. </a:t>
            </a:r>
            <a:endParaRPr lang="ru-RU" sz="1600" b="1" spc="50" dirty="0">
              <a:ln w="11430"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1WmUwuY4Cj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8205" y="1571613"/>
            <a:ext cx="7048517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6858000"/>
            <a:ext cx="5897880" cy="1173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8143900" cy="221455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Певний інтерес із точки зору топоніміки становлять заплави на берегах Дністра біля села. Заплава на правому березі має назву </a:t>
            </a:r>
            <a:r>
              <a:rPr lang="uk-UA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оболонське</a:t>
            </a:r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Очевидно, вона походить від слова </a:t>
            </a:r>
            <a:r>
              <a:rPr lang="uk-UA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“оболонь”</a:t>
            </a:r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- народна назва низовинних заболочених лук, де росте тільки трава. Територія </a:t>
            </a:r>
            <a:r>
              <a:rPr lang="uk-UA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оболонського</a:t>
            </a:r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завжди Належала селу. Це було громадське пасовисько. Жителі села </a:t>
            </a:r>
            <a:r>
              <a:rPr lang="uk-UA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горигляди</a:t>
            </a:r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здавна випасали тут свою худобу, переганяючи її через броди на </a:t>
            </a:r>
            <a:r>
              <a:rPr lang="uk-UA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дністрі</a:t>
            </a:r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а пізніше – поромом, що мав назву </a:t>
            </a:r>
            <a:r>
              <a:rPr lang="uk-UA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“чайка”</a:t>
            </a:r>
            <a:r>
              <a:rPr lang="uk-UA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(зруйнований під час повені 1968 року). Поромні стовпи та линва збереглися й досі.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Содержимое 8" descr="n0H_Wn5CQU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2218133"/>
            <a:ext cx="6186490" cy="463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6858000"/>
            <a:ext cx="5897880" cy="1173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8143900" cy="1643050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rgbClr val="7030A0"/>
                </a:solidFill>
              </a:rPr>
              <a:t>У східній частині </a:t>
            </a:r>
            <a:r>
              <a:rPr lang="uk-UA" sz="1600" dirty="0" err="1" smtClean="0">
                <a:solidFill>
                  <a:srgbClr val="7030A0"/>
                </a:solidFill>
              </a:rPr>
              <a:t>Оболонського</a:t>
            </a:r>
            <a:r>
              <a:rPr lang="uk-UA" sz="1600" dirty="0" smtClean="0">
                <a:solidFill>
                  <a:srgbClr val="7030A0"/>
                </a:solidFill>
              </a:rPr>
              <a:t> є струмок, мабуть, більше схожий на невеликий водоспад, що витікає із крутої скелі і несе свої води до Дністра. Там був збудований </a:t>
            </a:r>
            <a:r>
              <a:rPr lang="uk-UA" sz="1600" dirty="0" err="1" smtClean="0">
                <a:solidFill>
                  <a:srgbClr val="7030A0"/>
                </a:solidFill>
              </a:rPr>
              <a:t>верхньобійний</a:t>
            </a:r>
            <a:r>
              <a:rPr lang="uk-UA" sz="1600" dirty="0" smtClean="0">
                <a:solidFill>
                  <a:srgbClr val="7030A0"/>
                </a:solidFill>
              </a:rPr>
              <a:t> водяний млин, що належав жителям села. Тому струмок називається Млинівка. Хоча млина давно немає, гідронім Млинівка зберігся до наших днів. Другий млин розташований у протилежному, західному боці </a:t>
            </a:r>
            <a:r>
              <a:rPr lang="uk-UA" sz="1600" dirty="0" err="1" smtClean="0">
                <a:solidFill>
                  <a:srgbClr val="7030A0"/>
                </a:solidFill>
              </a:rPr>
              <a:t>Оболонського</a:t>
            </a:r>
            <a:r>
              <a:rPr lang="uk-UA" sz="1600" dirty="0" smtClean="0">
                <a:solidFill>
                  <a:srgbClr val="7030A0"/>
                </a:solidFill>
              </a:rPr>
              <a:t>. Це місце тепер має назву </a:t>
            </a:r>
            <a:r>
              <a:rPr lang="uk-UA" sz="1600" dirty="0" err="1" smtClean="0">
                <a:solidFill>
                  <a:srgbClr val="7030A0"/>
                </a:solidFill>
              </a:rPr>
              <a:t>“Під</a:t>
            </a:r>
            <a:r>
              <a:rPr lang="uk-UA" sz="1600" dirty="0" smtClean="0">
                <a:solidFill>
                  <a:srgbClr val="7030A0"/>
                </a:solidFill>
              </a:rPr>
              <a:t> </a:t>
            </a:r>
            <a:r>
              <a:rPr lang="uk-UA" sz="1600" dirty="0" err="1" smtClean="0">
                <a:solidFill>
                  <a:srgbClr val="7030A0"/>
                </a:solidFill>
              </a:rPr>
              <a:t>млинком”</a:t>
            </a:r>
            <a:r>
              <a:rPr lang="uk-UA" sz="1600" dirty="0" smtClean="0">
                <a:solidFill>
                  <a:srgbClr val="7030A0"/>
                </a:solidFill>
              </a:rPr>
              <a:t>. Про цей млин та його власникам із родини </a:t>
            </a:r>
            <a:r>
              <a:rPr lang="uk-UA" sz="1600" dirty="0" err="1" smtClean="0">
                <a:solidFill>
                  <a:srgbClr val="7030A0"/>
                </a:solidFill>
              </a:rPr>
              <a:t>Гап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err="1" smtClean="0">
                <a:solidFill>
                  <a:srgbClr val="7030A0"/>
                </a:solidFill>
              </a:rPr>
              <a:t>юків</a:t>
            </a:r>
            <a:r>
              <a:rPr lang="uk-UA" sz="1600" dirty="0" smtClean="0">
                <a:solidFill>
                  <a:srgbClr val="7030A0"/>
                </a:solidFill>
              </a:rPr>
              <a:t> у селі </a:t>
            </a:r>
            <a:r>
              <a:rPr lang="uk-UA" sz="1600" dirty="0" err="1" smtClean="0">
                <a:solidFill>
                  <a:srgbClr val="7030A0"/>
                </a:solidFill>
              </a:rPr>
              <a:t>Горигляди</a:t>
            </a:r>
            <a:r>
              <a:rPr lang="uk-UA" sz="1600" dirty="0" smtClean="0">
                <a:solidFill>
                  <a:srgbClr val="7030A0"/>
                </a:solidFill>
              </a:rPr>
              <a:t> співалося у гаївці.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wgf7rmc3lb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429552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6858000"/>
            <a:ext cx="5897880" cy="1173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8143900" cy="2214554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7030A0"/>
                </a:solidFill>
              </a:rPr>
              <a:t>Заплава ріки на лівому березі Дністра має назву </a:t>
            </a:r>
            <a:r>
              <a:rPr lang="uk-UA" sz="1600" dirty="0" err="1" smtClean="0">
                <a:solidFill>
                  <a:srgbClr val="7030A0"/>
                </a:solidFill>
              </a:rPr>
              <a:t>Підгір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smtClean="0">
                <a:solidFill>
                  <a:srgbClr val="7030A0"/>
                </a:solidFill>
              </a:rPr>
              <a:t>я. Бо й справді знаходиться під горами – високим скелястим правим берегом Дністра. А, можливо, воно носить назву від прізвища одного з перших жителів села </a:t>
            </a:r>
            <a:r>
              <a:rPr lang="uk-UA" sz="1600" dirty="0" err="1" smtClean="0">
                <a:solidFill>
                  <a:srgbClr val="7030A0"/>
                </a:solidFill>
              </a:rPr>
              <a:t>Горигляди</a:t>
            </a:r>
            <a:r>
              <a:rPr lang="uk-UA" sz="1600" dirty="0" smtClean="0">
                <a:solidFill>
                  <a:srgbClr val="7030A0"/>
                </a:solidFill>
              </a:rPr>
              <a:t> Підгірного, який, за легендою, жив саме тут. </a:t>
            </a:r>
            <a:r>
              <a:rPr lang="uk-UA" sz="1600" dirty="0" err="1" smtClean="0">
                <a:solidFill>
                  <a:srgbClr val="7030A0"/>
                </a:solidFill>
              </a:rPr>
              <a:t>Підгір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smtClean="0">
                <a:solidFill>
                  <a:srgbClr val="7030A0"/>
                </a:solidFill>
              </a:rPr>
              <a:t>я дуже мальовниче. Покрите травою, опоясане правічними вербами і піщаними косами, </a:t>
            </a:r>
            <a:r>
              <a:rPr lang="uk-UA" sz="1600" dirty="0" err="1" smtClean="0">
                <a:solidFill>
                  <a:srgbClr val="7030A0"/>
                </a:solidFill>
              </a:rPr>
              <a:t>Підгір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smtClean="0">
                <a:solidFill>
                  <a:srgbClr val="7030A0"/>
                </a:solidFill>
              </a:rPr>
              <a:t>я служить у даний час громадським пасовиськом. У давнину на </a:t>
            </a:r>
            <a:r>
              <a:rPr lang="uk-UA" sz="1600" dirty="0" err="1" smtClean="0">
                <a:solidFill>
                  <a:srgbClr val="7030A0"/>
                </a:solidFill>
              </a:rPr>
              <a:t>Підгір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smtClean="0">
                <a:solidFill>
                  <a:srgbClr val="7030A0"/>
                </a:solidFill>
              </a:rPr>
              <a:t>ї білили полотно, яке ткали </a:t>
            </a:r>
            <a:r>
              <a:rPr lang="uk-UA" sz="1600" dirty="0" err="1" smtClean="0">
                <a:solidFill>
                  <a:srgbClr val="7030A0"/>
                </a:solidFill>
              </a:rPr>
              <a:t>гориглядські</a:t>
            </a:r>
            <a:r>
              <a:rPr lang="uk-UA" sz="1600" dirty="0" smtClean="0">
                <a:solidFill>
                  <a:srgbClr val="7030A0"/>
                </a:solidFill>
              </a:rPr>
              <a:t> умільці-ткачі. У неділю і в свята тут проходили гуляння молоді, </a:t>
            </a:r>
            <a:r>
              <a:rPr lang="uk-UA" sz="1600" dirty="0" err="1" smtClean="0">
                <a:solidFill>
                  <a:srgbClr val="7030A0"/>
                </a:solidFill>
              </a:rPr>
              <a:t>фестини</a:t>
            </a:r>
            <a:r>
              <a:rPr lang="uk-UA" sz="1600" dirty="0" smtClean="0">
                <a:solidFill>
                  <a:srgbClr val="7030A0"/>
                </a:solidFill>
              </a:rPr>
              <a:t>, заняття </a:t>
            </a:r>
            <a:r>
              <a:rPr lang="uk-UA" sz="1600" dirty="0" err="1" smtClean="0">
                <a:solidFill>
                  <a:srgbClr val="7030A0"/>
                </a:solidFill>
              </a:rPr>
              <a:t>“Січей”</a:t>
            </a:r>
            <a:r>
              <a:rPr lang="uk-UA" sz="16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uk-UA" sz="1600" dirty="0" smtClean="0">
                <a:solidFill>
                  <a:srgbClr val="7030A0"/>
                </a:solidFill>
              </a:rPr>
              <a:t>Колись територія </a:t>
            </a:r>
            <a:r>
              <a:rPr lang="uk-UA" sz="1600" dirty="0" err="1" smtClean="0">
                <a:solidFill>
                  <a:srgbClr val="7030A0"/>
                </a:solidFill>
              </a:rPr>
              <a:t>Підгір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smtClean="0">
                <a:solidFill>
                  <a:srgbClr val="7030A0"/>
                </a:solidFill>
              </a:rPr>
              <a:t>я була значно більшою. Але зараз Дністер змінює русло, все більше наближаючись до села,і щовесни води розмивають і зносять </a:t>
            </a:r>
            <a:r>
              <a:rPr lang="uk-UA" sz="1600" dirty="0" err="1" smtClean="0">
                <a:solidFill>
                  <a:srgbClr val="7030A0"/>
                </a:solidFill>
              </a:rPr>
              <a:t>Підгір</a:t>
            </a:r>
            <a:r>
              <a:rPr lang="en-US" sz="1600" dirty="0" smtClean="0">
                <a:solidFill>
                  <a:srgbClr val="7030A0"/>
                </a:solidFill>
              </a:rPr>
              <a:t>`</a:t>
            </a:r>
            <a:r>
              <a:rPr lang="uk-UA" sz="1600" dirty="0" smtClean="0">
                <a:solidFill>
                  <a:srgbClr val="7030A0"/>
                </a:solidFill>
              </a:rPr>
              <a:t>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2tZ0dwgvgV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0711" y="2285993"/>
            <a:ext cx="7053289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2106</TotalTime>
  <Words>843</Words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Вивчення назв урочищ в с. Горигляди</dc:title>
  <dc:creator>Snishana♥</dc:creator>
  <cp:lastModifiedBy>oleg</cp:lastModifiedBy>
  <cp:revision>119</cp:revision>
  <dcterms:created xsi:type="dcterms:W3CDTF">2017-03-08T14:04:46Z</dcterms:created>
  <dcterms:modified xsi:type="dcterms:W3CDTF">2017-03-21T07:49:22Z</dcterms:modified>
</cp:coreProperties>
</file>