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rot="10800000" flipH="1">
            <a:off x="9143280" y="5143680"/>
            <a:ext cx="9143640" cy="3457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1685880"/>
            <a:ext cx="9143640" cy="10836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0F0F11D8-977C-4647-8397-70D45A7D3EB4}" type="slidenum">
              <a:rPr lang="ru-RU" sz="10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90600" y="279720"/>
            <a:ext cx="8644320" cy="37674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Фізика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екологія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.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Фізичні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основи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бережливого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природокористування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збереження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енергії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0" y="0"/>
            <a:ext cx="4681800" cy="1368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15000"/>
              </a:lnSpc>
            </a:pPr>
            <a:r>
              <a:rPr lang="ru-RU" sz="3000" strike="noStrike" spc="-1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Боротьба з транспортним шумом</a:t>
            </a:r>
            <a:endParaRPr/>
          </a:p>
        </p:txBody>
      </p:sp>
      <p:pic>
        <p:nvPicPr>
          <p:cNvPr id="114" name="Google Shape;138;p22"/>
          <p:cNvPicPr/>
          <p:nvPr/>
        </p:nvPicPr>
        <p:blipFill>
          <a:blip r:embed="rId2"/>
          <a:stretch/>
        </p:blipFill>
        <p:spPr>
          <a:xfrm>
            <a:off x="4682160" y="-135720"/>
            <a:ext cx="4461480" cy="2906640"/>
          </a:xfrm>
          <a:prstGeom prst="rect">
            <a:avLst/>
          </a:prstGeom>
          <a:ln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0" y="2211710"/>
            <a:ext cx="9143640" cy="307580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створення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малошумних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транспортних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засобів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покращення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покриття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доріг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продумане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розташування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та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обладнання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магістралей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кільцеві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дороги,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об’їзди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зелені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насадження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шумозахисні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екрани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певні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організаційні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засоби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(заборона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польотів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літаків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над великими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містами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обов’язкова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наявність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глушників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заборона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звукових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сигналів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тощо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1600" y="69120"/>
            <a:ext cx="8836560" cy="1437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Шумозахисні екрани, встановлені біля трас, зменшують рівень шуму в декілька разів</a:t>
            </a:r>
            <a:endParaRPr/>
          </a:p>
        </p:txBody>
      </p:sp>
      <p:pic>
        <p:nvPicPr>
          <p:cNvPr id="117" name="Google Shape;145;p23"/>
          <p:cNvPicPr/>
          <p:nvPr/>
        </p:nvPicPr>
        <p:blipFill>
          <a:blip r:embed="rId2"/>
          <a:srcRect l="57612" t="46029" r="17594" b="24326"/>
          <a:stretch/>
        </p:blipFill>
        <p:spPr>
          <a:xfrm>
            <a:off x="979200" y="1506600"/>
            <a:ext cx="7268040" cy="35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223920" y="185760"/>
            <a:ext cx="8736480" cy="69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0" y="880200"/>
            <a:ext cx="9034920" cy="37843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Джерела забруднення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Аварії на атомних електростанціях.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Рентгенівські та γ-дослідження.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Лікування γ-випромінюванням (хіміотерапія).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Теригенне (земне) випромінювання (щебінь, керамзит, граніт; радон, який виходить із надр Землі та накопичується в підвалах)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756000" y="738720"/>
            <a:ext cx="793764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
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91440" y="1035720"/>
            <a:ext cx="8982720" cy="391536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Негативний вплив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Руйнує клітини організму.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Впливає на спадковість.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Ушкоджує молекули ДНК, що призводить до злоякісних пухлин.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Спричиняє променеву хворобу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
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86760" y="1004040"/>
            <a:ext cx="8861400" cy="38023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Засоби боротьби</a:t>
            </a: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Проходити рентгенівське дослідження не частіше ніж один раз на рік.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 перебувати в зоні радіаційного забруднення.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Регулярно провітрювати приміщення. 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Менше часу перебувати в закритих приміщеннях, поблизу гранітних доріг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35520" y="11916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0" y="824760"/>
            <a:ext cx="8960760" cy="393408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Джерела забруднення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Високовольтні лінії електропередачі. Теле- і радіостанції. Мобільні телефони. НВЧ-печі. Електростанції. Трансформаторні станції. Комп’ютери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22280" y="88740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
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22280" y="206784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309960" y="1135080"/>
            <a:ext cx="8142120" cy="377244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Негативний вплив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Збільшує стомлюваність. Спричиняє нервові порушення. Збільшує ймовірність безпліддя. Може призвести до пухлини мозку. Знижує імунітет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66560" y="478080"/>
            <a:ext cx="8195760" cy="668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
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66560" y="2365200"/>
            <a:ext cx="8071920" cy="2283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171000" y="1220040"/>
            <a:ext cx="8663040" cy="375696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Засоби боротьби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Зменшувати час використання безпровідних мереж. Використовувати переважно проводовий зв’язок. Не тримати мобільний телефон поблизу голови (використовувати навушники). Не носити мобільний телефон у кишені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738800"/>
            <a:ext cx="7138440" cy="8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476280" y="2077560"/>
            <a:ext cx="8191080" cy="1337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7200" strike="noStrike" spc="-1" dirty="0" err="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Дякую</a:t>
            </a:r>
            <a:r>
              <a:rPr lang="ru-RU" sz="72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за </a:t>
            </a:r>
            <a:r>
              <a:rPr lang="ru-RU" sz="7200" strike="noStrike" spc="-1" dirty="0" err="1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увагу</a:t>
            </a:r>
            <a:r>
              <a:rPr lang="ru-RU" sz="720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!!!</a:t>
            </a:r>
            <a:endParaRPr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2000" y="0"/>
            <a:ext cx="8962920" cy="5142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Уявіть, що ви на тиждень опинилися без усіх сучасних здобутків цивілізації. Ви не можете спілкуватися зі своїми друзями по мобільному телефону і в Інтернеті, ваша квартира не опалюється, не подається електрика, ви не можете скористатися транспортом... Можливість користуватися здобутками, що дали нам фізика й техніка, — це безперечний плюс. Але, на жаль, є й мінус. Швидкий розвиток техніки, яка потребує все більше й більше енергії, виснаження запасів корисних копалин, повсюдне використання синтетичних матеріалів, будівництво споруд і магістралей із залізобетону та ін. — усе це призводить до значного погіршення екологічної ситуації. Фізика і проблеми екології — тема нашого останнього в цьому навчальному році уроку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46040" y="235800"/>
            <a:ext cx="8247600" cy="737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
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Типи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види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забруднення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довкілля</a:t>
            </a: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2417040" y="931680"/>
            <a:ext cx="420120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 rot="1241400">
            <a:off x="2527920" y="1386000"/>
            <a:ext cx="272160" cy="68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 rot="20412600">
            <a:off x="4891680" y="1389600"/>
            <a:ext cx="280440" cy="68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1053360" y="1866240"/>
            <a:ext cx="21686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Природні</a:t>
            </a:r>
            <a:endParaRPr/>
          </a:p>
        </p:txBody>
      </p:sp>
      <p:sp>
        <p:nvSpPr>
          <p:cNvPr id="86" name="CustomShape 6"/>
          <p:cNvSpPr/>
          <p:nvPr/>
        </p:nvSpPr>
        <p:spPr>
          <a:xfrm>
            <a:off x="4077720" y="1866240"/>
            <a:ext cx="2540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Антропогенні</a:t>
            </a:r>
            <a:endParaRPr/>
          </a:p>
        </p:txBody>
      </p:sp>
      <p:sp>
        <p:nvSpPr>
          <p:cNvPr id="87" name="CustomShape 7"/>
          <p:cNvSpPr/>
          <p:nvPr/>
        </p:nvSpPr>
        <p:spPr>
          <a:xfrm>
            <a:off x="2329920" y="3056040"/>
            <a:ext cx="3494520" cy="17100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8"/>
          <p:cNvSpPr/>
          <p:nvPr/>
        </p:nvSpPr>
        <p:spPr>
          <a:xfrm>
            <a:off x="2664720" y="3638520"/>
            <a:ext cx="370548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Види забруднень</a:t>
            </a:r>
            <a:endParaRPr/>
          </a:p>
        </p:txBody>
      </p:sp>
      <p:sp>
        <p:nvSpPr>
          <p:cNvPr id="89" name="CustomShape 9"/>
          <p:cNvSpPr/>
          <p:nvPr/>
        </p:nvSpPr>
        <p:spPr>
          <a:xfrm>
            <a:off x="3461400" y="2659320"/>
            <a:ext cx="224316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Хімічне</a:t>
            </a:r>
            <a:endParaRPr/>
          </a:p>
        </p:txBody>
      </p:sp>
      <p:sp>
        <p:nvSpPr>
          <p:cNvPr id="90" name="CustomShape 10"/>
          <p:cNvSpPr/>
          <p:nvPr/>
        </p:nvSpPr>
        <p:spPr>
          <a:xfrm>
            <a:off x="161280" y="3638520"/>
            <a:ext cx="192096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Біологічне</a:t>
            </a:r>
            <a:endParaRPr/>
          </a:p>
        </p:txBody>
      </p:sp>
      <p:sp>
        <p:nvSpPr>
          <p:cNvPr id="91" name="CustomShape 11"/>
          <p:cNvSpPr/>
          <p:nvPr/>
        </p:nvSpPr>
        <p:spPr>
          <a:xfrm>
            <a:off x="6296040" y="3638520"/>
            <a:ext cx="224316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Механічне</a:t>
            </a:r>
            <a:endParaRPr/>
          </a:p>
        </p:txBody>
      </p:sp>
      <p:sp>
        <p:nvSpPr>
          <p:cNvPr id="92" name="CustomShape 12"/>
          <p:cNvSpPr/>
          <p:nvPr/>
        </p:nvSpPr>
        <p:spPr>
          <a:xfrm>
            <a:off x="3296880" y="4654800"/>
            <a:ext cx="20570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Фізичне</a:t>
            </a:r>
            <a:endParaRPr/>
          </a:p>
        </p:txBody>
      </p:sp>
      <p:sp>
        <p:nvSpPr>
          <p:cNvPr id="93" name="CustomShape 13"/>
          <p:cNvSpPr/>
          <p:nvPr/>
        </p:nvSpPr>
        <p:spPr>
          <a:xfrm>
            <a:off x="2489400" y="931680"/>
            <a:ext cx="3035160" cy="65232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Типи забруднень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-438840"/>
            <a:ext cx="9143640" cy="2081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Сміття, що потрапляє в океан, призводить до знищення природного планктону, який виробляє до 50 % кисню, що є в атмосфері Землі  </a:t>
            </a:r>
            <a:endParaRPr/>
          </a:p>
        </p:txBody>
      </p:sp>
      <p:pic>
        <p:nvPicPr>
          <p:cNvPr id="95" name="Google Shape;95;p16"/>
          <p:cNvPicPr/>
          <p:nvPr/>
        </p:nvPicPr>
        <p:blipFill>
          <a:blip r:embed="rId2"/>
          <a:srcRect l="59003" t="33499" r="17985" b="39719"/>
          <a:stretch/>
        </p:blipFill>
        <p:spPr>
          <a:xfrm>
            <a:off x="4449600" y="1643040"/>
            <a:ext cx="4511160" cy="2793600"/>
          </a:xfrm>
          <a:prstGeom prst="rect">
            <a:avLst/>
          </a:prstGeom>
          <a:ln>
            <a:noFill/>
          </a:ln>
        </p:spPr>
      </p:pic>
      <p:pic>
        <p:nvPicPr>
          <p:cNvPr id="96" name="Google Shape;96;p16"/>
          <p:cNvPicPr/>
          <p:nvPr/>
        </p:nvPicPr>
        <p:blipFill>
          <a:blip r:embed="rId3"/>
          <a:stretch/>
        </p:blipFill>
        <p:spPr>
          <a:xfrm>
            <a:off x="152280" y="1710360"/>
            <a:ext cx="4296600" cy="272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-207000"/>
            <a:ext cx="9143640" cy="1986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Смог (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дим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пил, туман),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який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утворюється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у великих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містах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призводить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до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отруєння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людини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зсередини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збільшує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кількість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опадів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заважає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проникненню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сонячних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променів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endParaRPr dirty="0"/>
          </a:p>
        </p:txBody>
      </p:sp>
      <p:pic>
        <p:nvPicPr>
          <p:cNvPr id="98" name="Google Shape;102;p17"/>
          <p:cNvPicPr/>
          <p:nvPr/>
        </p:nvPicPr>
        <p:blipFill>
          <a:blip r:embed="rId2"/>
          <a:srcRect l="58788" t="25320" r="17575" b="44291"/>
          <a:stretch/>
        </p:blipFill>
        <p:spPr>
          <a:xfrm>
            <a:off x="4572000" y="1708200"/>
            <a:ext cx="4425840" cy="31982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103;p17"/>
          <p:cNvPicPr/>
          <p:nvPr/>
        </p:nvPicPr>
        <p:blipFill>
          <a:blip r:embed="rId3"/>
          <a:stretch/>
        </p:blipFill>
        <p:spPr>
          <a:xfrm>
            <a:off x="65520" y="1779120"/>
            <a:ext cx="2995200" cy="179712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04;p17"/>
          <p:cNvPicPr/>
          <p:nvPr/>
        </p:nvPicPr>
        <p:blipFill>
          <a:blip r:embed="rId4"/>
          <a:stretch/>
        </p:blipFill>
        <p:spPr>
          <a:xfrm>
            <a:off x="2139840" y="3239280"/>
            <a:ext cx="26190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71960" y="0"/>
            <a:ext cx="8575560" cy="1951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Теплове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—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один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із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видів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фізичного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довкілля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що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являє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собою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довгострокове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або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періодичне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збільшення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температури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вище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звичайного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рівня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Теплове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передусім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пов’язане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з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парниковим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ефекто</a:t>
            </a:r>
            <a:r>
              <a:rPr lang="uk-UA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м.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
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23200" y="1951920"/>
            <a:ext cx="8737200" cy="284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Джерела теплового забруднення </a:t>
            </a:r>
            <a:endParaRPr/>
          </a:p>
          <a:p>
            <a:pPr marL="457200" indent="-380520">
              <a:lnSpc>
                <a:spcPct val="100000"/>
              </a:lnSpc>
              <a:buClr>
                <a:srgbClr val="EFEFEF"/>
              </a:buClr>
              <a:buFont typeface="Roboto"/>
              <a:buAutoNum type="arabicPeriod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Теплотраси, підземні газопроводи, теплоелектростанції, які для зливу гарячої води використовують водойми.</a:t>
            </a:r>
            <a:endParaRPr/>
          </a:p>
          <a:p>
            <a:pPr marL="457200">
              <a:lnSpc>
                <a:spcPct val="100000"/>
              </a:lnSpc>
            </a:pPr>
            <a:endParaRPr/>
          </a:p>
          <a:p>
            <a:pPr marL="457200" indent="-380520">
              <a:lnSpc>
                <a:spcPct val="100000"/>
              </a:lnSpc>
              <a:buClr>
                <a:srgbClr val="EFEFEF"/>
              </a:buClr>
              <a:buFont typeface="Roboto"/>
              <a:buAutoNum type="arabicPeriod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Для роботи промисловості, транспорту, отримання електричної енергії, опалювання приміщень людство спалює величезну кількість вугілля, нафти та газу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39680" y="106200"/>
            <a:ext cx="8886240" cy="1548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 даними супутникових радарів, кожні 10 років висота шельфових льодовиків у морях Беллінсгаузена та Амундсена (Антарктида) зменшується в середньому на  740–1920 см</a:t>
            </a:r>
            <a:endParaRPr/>
          </a:p>
        </p:txBody>
      </p:sp>
      <p:pic>
        <p:nvPicPr>
          <p:cNvPr id="104" name="Google Shape;116;p19"/>
          <p:cNvPicPr/>
          <p:nvPr/>
        </p:nvPicPr>
        <p:blipFill>
          <a:blip r:embed="rId2"/>
          <a:srcRect l="16676" t="14350" r="57174" b="44582"/>
          <a:stretch/>
        </p:blipFill>
        <p:spPr>
          <a:xfrm>
            <a:off x="-99000" y="1672920"/>
            <a:ext cx="3197160" cy="282276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117;p19"/>
          <p:cNvPicPr/>
          <p:nvPr/>
        </p:nvPicPr>
        <p:blipFill>
          <a:blip r:embed="rId3"/>
          <a:stretch/>
        </p:blipFill>
        <p:spPr>
          <a:xfrm>
            <a:off x="2933640" y="1798560"/>
            <a:ext cx="2818440" cy="257112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18;p19"/>
          <p:cNvPicPr/>
          <p:nvPr/>
        </p:nvPicPr>
        <p:blipFill>
          <a:blip r:embed="rId4"/>
          <a:stretch/>
        </p:blipFill>
        <p:spPr>
          <a:xfrm>
            <a:off x="5848200" y="1803240"/>
            <a:ext cx="2818440" cy="25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48680" y="168120"/>
            <a:ext cx="8861400" cy="1338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Синьо-зелені водорості, що розростаються в теплій воді, активно поглинають кисень</a:t>
            </a:r>
            <a:endParaRPr/>
          </a:p>
        </p:txBody>
      </p:sp>
      <p:pic>
        <p:nvPicPr>
          <p:cNvPr id="108" name="Google Shape;124;p20"/>
          <p:cNvPicPr/>
          <p:nvPr/>
        </p:nvPicPr>
        <p:blipFill rotWithShape="1">
          <a:blip r:embed="rId2"/>
          <a:srcRect l="17464" t="35399" r="58827" b="33758"/>
          <a:stretch/>
        </p:blipFill>
        <p:spPr>
          <a:xfrm>
            <a:off x="1171074" y="1713314"/>
            <a:ext cx="6753726" cy="33949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60800" y="16848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Шумове забруднення 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323280" y="113159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Шум у 20–30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децибелів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(дБ) є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майже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нешкідливим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для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людини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.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Джерела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шумового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забруднення</a:t>
            </a:r>
            <a:endParaRPr sz="2400" dirty="0"/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Транспорт</a:t>
            </a:r>
            <a:endParaRPr sz="2400" dirty="0"/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Промисловість</a:t>
            </a:r>
            <a:endParaRPr sz="2400" dirty="0"/>
          </a:p>
          <a:p>
            <a:pPr marL="457200">
              <a:lnSpc>
                <a:spcPct val="100000"/>
              </a:lnSpc>
            </a:pPr>
            <a:endParaRPr sz="2400" dirty="0"/>
          </a:p>
        </p:txBody>
      </p:sp>
      <p:pic>
        <p:nvPicPr>
          <p:cNvPr id="111" name="Google Shape;131;p21"/>
          <p:cNvPicPr/>
          <p:nvPr/>
        </p:nvPicPr>
        <p:blipFill>
          <a:blip r:embed="rId2"/>
          <a:stretch/>
        </p:blipFill>
        <p:spPr>
          <a:xfrm>
            <a:off x="4300560" y="2333520"/>
            <a:ext cx="4707720" cy="263592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32;p21"/>
          <p:cNvPicPr/>
          <p:nvPr/>
        </p:nvPicPr>
        <p:blipFill>
          <a:blip r:embed="rId3"/>
          <a:stretch/>
        </p:blipFill>
        <p:spPr>
          <a:xfrm>
            <a:off x="568800" y="336960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576</Words>
  <Application>Microsoft Office PowerPoint</Application>
  <PresentationFormat>Экран (16:9)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</cp:revision>
  <dcterms:modified xsi:type="dcterms:W3CDTF">2019-05-24T04:37:18Z</dcterms:modified>
  <dc:language>ru-RU</dc:language>
</cp:coreProperties>
</file>