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sldIdLst>
    <p:sldId id="256" r:id="rId2"/>
    <p:sldId id="259" r:id="rId3"/>
    <p:sldId id="261" r:id="rId4"/>
    <p:sldId id="265" r:id="rId5"/>
    <p:sldId id="269" r:id="rId6"/>
    <p:sldId id="268" r:id="rId7"/>
    <p:sldId id="267" r:id="rId8"/>
    <p:sldId id="266" r:id="rId9"/>
    <p:sldId id="272" r:id="rId10"/>
    <p:sldId id="274" r:id="rId11"/>
    <p:sldId id="273" r:id="rId12"/>
    <p:sldId id="275" r:id="rId13"/>
    <p:sldId id="276" r:id="rId14"/>
    <p:sldId id="277" r:id="rId15"/>
    <p:sldId id="278" r:id="rId16"/>
    <p:sldId id="289" r:id="rId17"/>
    <p:sldId id="279" r:id="rId18"/>
    <p:sldId id="280" r:id="rId19"/>
    <p:sldId id="287" r:id="rId20"/>
    <p:sldId id="270" r:id="rId21"/>
    <p:sldId id="285" r:id="rId22"/>
    <p:sldId id="286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69" d="100"/>
          <a:sy n="69" d="100"/>
        </p:scale>
        <p:origin x="-1194" y="-85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74572739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9909221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1675916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1663311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6336828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19691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24.02.2020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2418117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24.02.2020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4281241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24.02.2020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3360250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8491799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8114880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24.02.2020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6211869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8.jpeg"/><Relationship Id="rId4" Type="http://schemas.openxmlformats.org/officeDocument/2006/relationships/image" Target="../media/image37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2.png"/><Relationship Id="rId5" Type="http://schemas.openxmlformats.org/officeDocument/2006/relationships/image" Target="../media/image41.png"/><Relationship Id="rId4" Type="http://schemas.openxmlformats.org/officeDocument/2006/relationships/image" Target="../media/image40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4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7.jpeg"/><Relationship Id="rId4" Type="http://schemas.openxmlformats.org/officeDocument/2006/relationships/image" Target="../media/image4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0.png"/><Relationship Id="rId4" Type="http://schemas.openxmlformats.org/officeDocument/2006/relationships/image" Target="../media/image4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5.jpeg"/><Relationship Id="rId4" Type="http://schemas.openxmlformats.org/officeDocument/2006/relationships/image" Target="../media/image54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8.jpeg"/><Relationship Id="rId4" Type="http://schemas.openxmlformats.org/officeDocument/2006/relationships/image" Target="../media/image57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0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4.jpeg"/><Relationship Id="rId5" Type="http://schemas.openxmlformats.org/officeDocument/2006/relationships/image" Target="../media/image63.jpeg"/><Relationship Id="rId4" Type="http://schemas.openxmlformats.org/officeDocument/2006/relationships/image" Target="../media/image62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8.png"/><Relationship Id="rId4" Type="http://schemas.openxmlformats.org/officeDocument/2006/relationships/image" Target="../media/image6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3.png"/><Relationship Id="rId18" Type="http://schemas.openxmlformats.org/officeDocument/2006/relationships/image" Target="../media/image18.jpe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17" Type="http://schemas.openxmlformats.org/officeDocument/2006/relationships/image" Target="../media/image17.png"/><Relationship Id="rId2" Type="http://schemas.openxmlformats.org/officeDocument/2006/relationships/image" Target="../media/image1.png"/><Relationship Id="rId16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5" Type="http://schemas.openxmlformats.org/officeDocument/2006/relationships/image" Target="../media/image1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Relationship Id="rId14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4.png"/><Relationship Id="rId4" Type="http://schemas.openxmlformats.org/officeDocument/2006/relationships/image" Target="../media/image2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2.jpeg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Пов’язане зображення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20899" y="-14186"/>
            <a:ext cx="9162914" cy="68721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95536" y="692696"/>
            <a:ext cx="8496944" cy="55399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800" dirty="0" smtClean="0">
                <a:ln>
                  <a:solidFill>
                    <a:srgbClr val="0070C0"/>
                  </a:solidFill>
                </a:ln>
                <a:solidFill>
                  <a:srgbClr val="002060"/>
                </a:solidFill>
                <a:latin typeface="Monotype Corsiva" pitchFamily="66" charset="0"/>
              </a:rPr>
              <a:t>Управлінське забезпечення створення </a:t>
            </a:r>
            <a:r>
              <a:rPr lang="uk-UA" sz="4800" dirty="0" err="1" smtClean="0">
                <a:ln>
                  <a:solidFill>
                    <a:srgbClr val="0070C0"/>
                  </a:solidFill>
                </a:ln>
                <a:solidFill>
                  <a:srgbClr val="002060"/>
                </a:solidFill>
                <a:latin typeface="Monotype Corsiva" pitchFamily="66" charset="0"/>
              </a:rPr>
              <a:t>особистісно</a:t>
            </a:r>
            <a:r>
              <a:rPr lang="uk-UA" sz="4800" dirty="0">
                <a:ln>
                  <a:solidFill>
                    <a:srgbClr val="0070C0"/>
                  </a:solidFill>
                </a:ln>
                <a:solidFill>
                  <a:srgbClr val="002060"/>
                </a:solidFill>
                <a:latin typeface="Monotype Corsiva" pitchFamily="66" charset="0"/>
              </a:rPr>
              <a:t> </a:t>
            </a:r>
            <a:r>
              <a:rPr lang="uk-UA" sz="4800" dirty="0" smtClean="0">
                <a:ln>
                  <a:solidFill>
                    <a:srgbClr val="0070C0"/>
                  </a:solidFill>
                </a:ln>
                <a:solidFill>
                  <a:srgbClr val="002060"/>
                </a:solidFill>
                <a:latin typeface="Monotype Corsiva" pitchFamily="66" charset="0"/>
              </a:rPr>
              <a:t>орієнтованого освітнього середовища як головного фактору розвитку компетентної особистості</a:t>
            </a:r>
            <a:endParaRPr lang="uk-UA" sz="4800" dirty="0">
              <a:ln>
                <a:solidFill>
                  <a:srgbClr val="0070C0"/>
                </a:solidFill>
              </a:ln>
              <a:solidFill>
                <a:srgbClr val="002060"/>
              </a:solidFill>
              <a:latin typeface="Monotype Corsiva" pitchFamily="66" charset="0"/>
            </a:endParaRPr>
          </a:p>
          <a:p>
            <a:pPr algn="ctr"/>
            <a:endParaRPr lang="uk-UA" sz="6600" b="1" dirty="0">
              <a:ln>
                <a:solidFill>
                  <a:srgbClr val="0070C0"/>
                </a:solidFill>
              </a:ln>
              <a:solidFill>
                <a:srgbClr val="002060"/>
              </a:solidFill>
              <a:latin typeface="Monotype Corsiva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73668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Пов’язане зображення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444" y="-7366"/>
            <a:ext cx="9129556" cy="68471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605396" y="441251"/>
            <a:ext cx="808586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4000" dirty="0">
                <a:ln>
                  <a:solidFill>
                    <a:srgbClr val="0070C0"/>
                  </a:solidFill>
                </a:ln>
                <a:solidFill>
                  <a:srgbClr val="002060"/>
                </a:solidFill>
                <a:latin typeface="Monotype Corsiva" pitchFamily="66" charset="0"/>
              </a:rPr>
              <a:t>Рекреації,де можна збагатитися духовно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7544" y="1157735"/>
            <a:ext cx="3748740" cy="281155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076056" y="1149137"/>
            <a:ext cx="3608312" cy="2706234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543572" y="3347605"/>
            <a:ext cx="4036771" cy="30275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0254206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Пов’язане зображення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444" y="-7366"/>
            <a:ext cx="9129556" cy="68471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15516" y="339130"/>
            <a:ext cx="871296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800" b="1" dirty="0">
                <a:ln>
                  <a:solidFill>
                    <a:srgbClr val="0070C0"/>
                  </a:solidFill>
                </a:ln>
                <a:solidFill>
                  <a:srgbClr val="002060"/>
                </a:solidFill>
                <a:latin typeface="Monotype Corsiva" pitchFamily="66" charset="0"/>
              </a:rPr>
              <a:t>Виставковий зал,де можна і себе </a:t>
            </a:r>
            <a:r>
              <a:rPr lang="uk-UA" sz="2800" b="1" dirty="0" smtClean="0">
                <a:ln>
                  <a:solidFill>
                    <a:srgbClr val="0070C0"/>
                  </a:solidFill>
                </a:ln>
                <a:solidFill>
                  <a:srgbClr val="002060"/>
                </a:solidFill>
                <a:latin typeface="Monotype Corsiva" pitchFamily="66" charset="0"/>
              </a:rPr>
              <a:t>показати, </a:t>
            </a:r>
            <a:r>
              <a:rPr lang="uk-UA" sz="2800" b="1" dirty="0">
                <a:ln>
                  <a:solidFill>
                    <a:srgbClr val="0070C0"/>
                  </a:solidFill>
                </a:ln>
                <a:solidFill>
                  <a:srgbClr val="002060"/>
                </a:solidFill>
                <a:latin typeface="Monotype Corsiva" pitchFamily="66" charset="0"/>
              </a:rPr>
              <a:t>і на інших подивитися</a:t>
            </a:r>
          </a:p>
        </p:txBody>
      </p:sp>
      <p:pic>
        <p:nvPicPr>
          <p:cNvPr id="8197" name="Picture 5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0449" r="22537"/>
          <a:stretch/>
        </p:blipFill>
        <p:spPr bwMode="auto">
          <a:xfrm>
            <a:off x="5432598" y="3573016"/>
            <a:ext cx="2808802" cy="2955904"/>
          </a:xfrm>
          <a:prstGeom prst="rect">
            <a:avLst/>
          </a:prstGeom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</a:extLst>
        </p:spPr>
      </p:pic>
      <p:pic>
        <p:nvPicPr>
          <p:cNvPr id="8199" name="Picture 7" descr="https://scontent.fifo1-1.fna.fbcdn.net/v/t1.15752-9/68820059_365450121048071_5406416918519218176_n.jpg?_nc_cat=102&amp;_nc_oc=AQlU2_ZPRD50NBLPOUy-F5Lv-kNirvBAL43dakqCdTd5qgAewuOW_4qkkd9KI1Shkv4&amp;_nc_ht=scontent.fifo1-1.fna&amp;oh=8307f837381db7cf5e26a57e032c5636&amp;oe=5DD40DF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860032" y="1236460"/>
            <a:ext cx="3720413" cy="2232248"/>
          </a:xfrm>
          <a:prstGeom prst="rect">
            <a:avLst/>
          </a:prstGeom>
          <a:ln w="38100" cap="sq">
            <a:solidFill>
              <a:schemeClr val="bg1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200" name="Picture 8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4078" y="1236460"/>
            <a:ext cx="3744416" cy="2798951"/>
          </a:xfrm>
          <a:prstGeom prst="rect">
            <a:avLst/>
          </a:prstGeom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</a:extLst>
        </p:spPr>
      </p:pic>
      <p:pic>
        <p:nvPicPr>
          <p:cNvPr id="8201" name="Picture 9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32701" y="4116227"/>
            <a:ext cx="3758782" cy="2255269"/>
          </a:xfrm>
          <a:prstGeom prst="rect">
            <a:avLst/>
          </a:prstGeom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8163883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Пов’язане зображення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444" y="-7366"/>
            <a:ext cx="9129556" cy="68471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554854" y="404664"/>
            <a:ext cx="7920880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54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latin typeface="Monotype Corsiva" pitchFamily="66" charset="0"/>
              </a:rPr>
              <a:t>Сучасний кабінет інформатики </a:t>
            </a:r>
            <a:r>
              <a:rPr lang="uk-UA" sz="54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latin typeface="Monotype Corsiva" pitchFamily="66" charset="0"/>
              </a:rPr>
              <a:t>з мультимедійною </a:t>
            </a:r>
            <a:r>
              <a:rPr lang="uk-UA" sz="54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latin typeface="Monotype Corsiva" pitchFamily="66" charset="0"/>
              </a:rPr>
              <a:t>дошкою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54854" y="3135172"/>
            <a:ext cx="4032448" cy="3024336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587302" y="3135172"/>
            <a:ext cx="3995936" cy="2996952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xmlns="" val="34033080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Пов’язане зображення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444" y="-7366"/>
            <a:ext cx="9129556" cy="68471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550028" y="480021"/>
            <a:ext cx="8505855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4400" dirty="0" smtClean="0">
                <a:ln>
                  <a:solidFill>
                    <a:srgbClr val="0070C0"/>
                  </a:solidFill>
                </a:ln>
                <a:solidFill>
                  <a:srgbClr val="002060"/>
                </a:solidFill>
                <a:latin typeface="Monotype Corsiva" pitchFamily="66" charset="0"/>
              </a:rPr>
              <a:t>Радіовузол для творчих та креативних</a:t>
            </a:r>
            <a:endParaRPr lang="uk-UA" sz="4400" dirty="0">
              <a:ln>
                <a:solidFill>
                  <a:srgbClr val="0070C0"/>
                </a:solidFill>
              </a:ln>
              <a:solidFill>
                <a:srgbClr val="002060"/>
              </a:solidFill>
              <a:latin typeface="Monotype Corsiva" pitchFamily="66" charset="0"/>
            </a:endParaRPr>
          </a:p>
        </p:txBody>
      </p:sp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268760"/>
            <a:ext cx="4153512" cy="480169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483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6296" y="1268760"/>
            <a:ext cx="3810000" cy="2286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7845" b="8343"/>
          <a:stretch/>
        </p:blipFill>
        <p:spPr>
          <a:xfrm>
            <a:off x="576296" y="3675520"/>
            <a:ext cx="3810000" cy="239493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xmlns="" val="4571331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Пов’язане зображення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444" y="-7366"/>
            <a:ext cx="9129556" cy="68471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768332" y="260648"/>
            <a:ext cx="7031092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7200" dirty="0" smtClean="0">
                <a:ln>
                  <a:solidFill>
                    <a:srgbClr val="0070C0"/>
                  </a:solidFill>
                </a:ln>
                <a:solidFill>
                  <a:srgbClr val="002060"/>
                </a:solidFill>
                <a:latin typeface="Monotype Corsiva" pitchFamily="66" charset="0"/>
              </a:rPr>
              <a:t>Зручна актова зала</a:t>
            </a:r>
            <a:endParaRPr lang="uk-UA" sz="7200" dirty="0">
              <a:ln>
                <a:solidFill>
                  <a:srgbClr val="0070C0"/>
                </a:solidFill>
              </a:ln>
              <a:solidFill>
                <a:srgbClr val="002060"/>
              </a:solidFill>
              <a:latin typeface="Monotype Corsiva" pitchFamily="66" charset="0"/>
            </a:endParaRPr>
          </a:p>
        </p:txBody>
      </p:sp>
      <p:pic>
        <p:nvPicPr>
          <p:cNvPr id="2150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71600" y="3662830"/>
            <a:ext cx="3814080" cy="285894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127789" y="3717032"/>
            <a:ext cx="3667390" cy="275054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403240" y="1412830"/>
            <a:ext cx="4764880" cy="26802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3488180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Пов’язане зображення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444" y="-7366"/>
            <a:ext cx="9129556" cy="68471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67544" y="620688"/>
            <a:ext cx="8064896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4400" dirty="0">
                <a:ln>
                  <a:solidFill>
                    <a:srgbClr val="0070C0"/>
                  </a:solidFill>
                </a:ln>
                <a:solidFill>
                  <a:srgbClr val="002060"/>
                </a:solidFill>
                <a:latin typeface="Monotype Corsiva" pitchFamily="66" charset="0"/>
              </a:rPr>
              <a:t>Спортивний зал,бо здоров</a:t>
            </a:r>
            <a:r>
              <a:rPr lang="ru-RU" sz="4400" dirty="0">
                <a:ln>
                  <a:solidFill>
                    <a:srgbClr val="0070C0"/>
                  </a:solidFill>
                </a:ln>
                <a:solidFill>
                  <a:srgbClr val="002060"/>
                </a:solidFill>
                <a:latin typeface="Monotype Corsiva" pitchFamily="66" charset="0"/>
              </a:rPr>
              <a:t>’</a:t>
            </a:r>
            <a:r>
              <a:rPr lang="uk-UA" sz="4400" dirty="0" smtClean="0">
                <a:ln>
                  <a:solidFill>
                    <a:srgbClr val="0070C0"/>
                  </a:solidFill>
                </a:ln>
                <a:solidFill>
                  <a:srgbClr val="002060"/>
                </a:solidFill>
                <a:latin typeface="Monotype Corsiva" pitchFamily="66" charset="0"/>
              </a:rPr>
              <a:t>я - найбільша цінність</a:t>
            </a:r>
            <a:endParaRPr lang="uk-UA" sz="4400" dirty="0">
              <a:ln>
                <a:solidFill>
                  <a:srgbClr val="0070C0"/>
                </a:solidFill>
              </a:ln>
              <a:solidFill>
                <a:srgbClr val="002060"/>
              </a:solidFill>
              <a:latin typeface="Monotype Corsiva" pitchFamily="66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85106" y="2276872"/>
            <a:ext cx="3878390" cy="290879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253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92088" y="3284984"/>
            <a:ext cx="3816688" cy="286251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9179672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Пов’язане зображення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444" y="-7366"/>
            <a:ext cx="9129556" cy="68471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C:\Users\Христина\Desktop\Світлана Михайлівна\фото\83368768_465997457409361_7565882799425585152_n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454" y="2527695"/>
            <a:ext cx="4416491" cy="3312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Христина\Desktop\Світлана Михайлівна\фото\83194791_167084341232884_3082904023007756288_n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39503" y="2134747"/>
            <a:ext cx="3642902" cy="20491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Христина\Desktop\Світлана Михайлівна\фото\83416708_191257981992505_4174960145903648768_n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50266" y="4288380"/>
            <a:ext cx="3632139" cy="20430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547664" y="620688"/>
            <a:ext cx="604867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000" b="1" dirty="0" smtClean="0">
                <a:ln>
                  <a:solidFill>
                    <a:srgbClr val="002060"/>
                  </a:solidFill>
                </a:ln>
                <a:solidFill>
                  <a:srgbClr val="0070C0"/>
                </a:solidFill>
                <a:latin typeface="Monotype Corsiva" pitchFamily="66" charset="0"/>
              </a:rPr>
              <a:t>Віднедавна гордістю школи </a:t>
            </a:r>
          </a:p>
          <a:p>
            <a:pPr algn="ctr"/>
            <a:r>
              <a:rPr lang="uk-UA" sz="4000" b="1" dirty="0" smtClean="0">
                <a:ln>
                  <a:solidFill>
                    <a:srgbClr val="002060"/>
                  </a:solidFill>
                </a:ln>
                <a:solidFill>
                  <a:srgbClr val="0070C0"/>
                </a:solidFill>
                <a:latin typeface="Monotype Corsiva" pitchFamily="66" charset="0"/>
              </a:rPr>
              <a:t>стала  сучасна їдальня</a:t>
            </a:r>
            <a:endParaRPr lang="uk-UA" sz="4000" b="1" dirty="0">
              <a:ln>
                <a:solidFill>
                  <a:srgbClr val="002060"/>
                </a:solidFill>
              </a:ln>
              <a:solidFill>
                <a:srgbClr val="0070C0"/>
              </a:solidFill>
              <a:latin typeface="Monotype Corsiva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55102631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Пов’язане зображення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444" y="-7366"/>
            <a:ext cx="9129556" cy="68471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755576" y="427311"/>
            <a:ext cx="8039380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4400" dirty="0">
                <a:ln>
                  <a:solidFill>
                    <a:srgbClr val="0070C0"/>
                  </a:solidFill>
                </a:ln>
                <a:solidFill>
                  <a:srgbClr val="002060"/>
                </a:solidFill>
                <a:latin typeface="Monotype Corsiva" pitchFamily="66" charset="0"/>
              </a:rPr>
              <a:t>Відповідно обладнані санітарні вузли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7544" y="1846301"/>
            <a:ext cx="2792234" cy="372297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012160" y="2852936"/>
            <a:ext cx="2466196" cy="328826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5235" t="16268"/>
          <a:stretch/>
        </p:blipFill>
        <p:spPr>
          <a:xfrm>
            <a:off x="3259778" y="1196752"/>
            <a:ext cx="3721470" cy="275709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15945162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Пов’язане зображення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444" y="-7366"/>
            <a:ext cx="9129556" cy="68471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539552" y="260649"/>
            <a:ext cx="5328592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800" dirty="0">
                <a:ln>
                  <a:solidFill>
                    <a:srgbClr val="0070C0"/>
                  </a:solidFill>
                </a:ln>
                <a:solidFill>
                  <a:srgbClr val="002060"/>
                </a:solidFill>
                <a:latin typeface="Monotype Corsiva" pitchFamily="66" charset="0"/>
              </a:rPr>
              <a:t>Організована система питного </a:t>
            </a:r>
            <a:r>
              <a:rPr lang="uk-UA" sz="2800" dirty="0" smtClean="0">
                <a:ln>
                  <a:solidFill>
                    <a:srgbClr val="0070C0"/>
                  </a:solidFill>
                </a:ln>
                <a:solidFill>
                  <a:srgbClr val="002060"/>
                </a:solidFill>
                <a:latin typeface="Monotype Corsiva" pitchFamily="66" charset="0"/>
              </a:rPr>
              <a:t>режиму</a:t>
            </a:r>
            <a:r>
              <a:rPr lang="uk-UA" sz="2800" dirty="0">
                <a:ln>
                  <a:solidFill>
                    <a:srgbClr val="0070C0"/>
                  </a:solidFill>
                </a:ln>
                <a:solidFill>
                  <a:srgbClr val="002060"/>
                </a:solidFill>
                <a:latin typeface="Monotype Corsiva" pitchFamily="66" charset="0"/>
              </a:rPr>
              <a:t>.</a:t>
            </a:r>
            <a:endParaRPr lang="uk-UA" sz="2800" dirty="0" smtClean="0">
              <a:ln>
                <a:solidFill>
                  <a:srgbClr val="0070C0"/>
                </a:solidFill>
              </a:ln>
              <a:solidFill>
                <a:srgbClr val="002060"/>
              </a:solidFill>
              <a:latin typeface="Monotype Corsiva" pitchFamily="66" charset="0"/>
            </a:endParaRPr>
          </a:p>
          <a:p>
            <a:pPr algn="ctr"/>
            <a:r>
              <a:rPr lang="uk-UA" sz="2800" dirty="0" smtClean="0">
                <a:ln>
                  <a:solidFill>
                    <a:srgbClr val="0070C0"/>
                  </a:solidFill>
                </a:ln>
                <a:solidFill>
                  <a:srgbClr val="002060"/>
                </a:solidFill>
                <a:latin typeface="Monotype Corsiva" pitchFamily="66" charset="0"/>
              </a:rPr>
              <a:t>Встановлення </a:t>
            </a:r>
            <a:r>
              <a:rPr lang="uk-UA" sz="2800" dirty="0">
                <a:ln>
                  <a:solidFill>
                    <a:srgbClr val="0070C0"/>
                  </a:solidFill>
                </a:ln>
                <a:solidFill>
                  <a:srgbClr val="002060"/>
                </a:solidFill>
                <a:latin typeface="Monotype Corsiva" pitchFamily="66" charset="0"/>
              </a:rPr>
              <a:t>протипожежної системи</a:t>
            </a:r>
          </a:p>
          <a:p>
            <a:endParaRPr lang="uk-UA" sz="1600" dirty="0"/>
          </a:p>
        </p:txBody>
      </p:sp>
      <p:pic>
        <p:nvPicPr>
          <p:cNvPr id="23555" name="Picture 3" descr="C:\Users\Христина\Desktop\фото школа\IMG_20190821_105927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6797" b="567"/>
          <a:stretch/>
        </p:blipFill>
        <p:spPr bwMode="auto">
          <a:xfrm>
            <a:off x="5580112" y="1193672"/>
            <a:ext cx="2877015" cy="49661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3556" name="Picture 4" descr="C:\Users\Христина\Desktop\фото школа\IMG_20190821_105342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472" t="15450" r="41477" b="21922"/>
          <a:stretch/>
        </p:blipFill>
        <p:spPr bwMode="auto">
          <a:xfrm>
            <a:off x="856928" y="2132856"/>
            <a:ext cx="4392488" cy="36809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7151741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Пов’язане зображення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444" y="10833"/>
            <a:ext cx="9129556" cy="68471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785918" y="194736"/>
            <a:ext cx="607223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000" dirty="0" smtClean="0">
                <a:ln>
                  <a:solidFill>
                    <a:srgbClr val="0070C0"/>
                  </a:solidFill>
                </a:ln>
                <a:solidFill>
                  <a:srgbClr val="002060"/>
                </a:solidFill>
                <a:latin typeface="Monotype Corsiva" pitchFamily="66" charset="0"/>
              </a:rPr>
              <a:t>Дотриманню норм </a:t>
            </a:r>
            <a:r>
              <a:rPr lang="uk-UA" sz="2000" dirty="0">
                <a:ln>
                  <a:solidFill>
                    <a:srgbClr val="0070C0"/>
                  </a:solidFill>
                </a:ln>
                <a:solidFill>
                  <a:srgbClr val="002060"/>
                </a:solidFill>
                <a:latin typeface="Monotype Corsiva" pitchFamily="66" charset="0"/>
              </a:rPr>
              <a:t>теплового </a:t>
            </a:r>
            <a:r>
              <a:rPr lang="uk-UA" sz="2000" dirty="0" smtClean="0">
                <a:ln>
                  <a:solidFill>
                    <a:srgbClr val="0070C0"/>
                  </a:solidFill>
                </a:ln>
                <a:solidFill>
                  <a:srgbClr val="002060"/>
                </a:solidFill>
                <a:latin typeface="Monotype Corsiva" pitchFamily="66" charset="0"/>
              </a:rPr>
              <a:t>режиму  сприяє сучасна паливна система</a:t>
            </a:r>
            <a:endParaRPr lang="uk-UA" sz="2000" dirty="0"/>
          </a:p>
        </p:txBody>
      </p:sp>
    </p:spTree>
    <p:extLst>
      <p:ext uri="{BB962C8B-B14F-4D97-AF65-F5344CB8AC3E}">
        <p14:creationId xmlns:p14="http://schemas.microsoft.com/office/powerpoint/2010/main" xmlns="" val="249028729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Пов’язане зображення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043608" y="332656"/>
            <a:ext cx="7524836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4400" dirty="0">
                <a:ln>
                  <a:solidFill>
                    <a:srgbClr val="0070C0"/>
                  </a:solidFill>
                </a:ln>
                <a:solidFill>
                  <a:srgbClr val="002060"/>
                </a:solidFill>
                <a:latin typeface="Monotype Corsiva" pitchFamily="66" charset="0"/>
              </a:rPr>
              <a:t>Головними  завданнями  нової  школи стає розкриття потенціалу всіх учасників освітнього  процесу, надання їм можливостей  прояву  творчих  здібностей,  якісне  формування </a:t>
            </a:r>
            <a:r>
              <a:rPr lang="uk-UA" sz="4400" dirty="0" err="1">
                <a:ln>
                  <a:solidFill>
                    <a:srgbClr val="0070C0"/>
                  </a:solidFill>
                </a:ln>
                <a:solidFill>
                  <a:srgbClr val="002060"/>
                </a:solidFill>
                <a:latin typeface="Monotype Corsiva" pitchFamily="66" charset="0"/>
              </a:rPr>
              <a:t>компетентностей</a:t>
            </a:r>
            <a:r>
              <a:rPr lang="uk-UA" sz="4400" dirty="0">
                <a:ln>
                  <a:solidFill>
                    <a:srgbClr val="0070C0"/>
                  </a:solidFill>
                </a:ln>
                <a:solidFill>
                  <a:srgbClr val="002060"/>
                </a:solidFill>
                <a:latin typeface="Monotype Corsiva" pitchFamily="66" charset="0"/>
              </a:rPr>
              <a:t>, соціальний захист простору дитинства.</a:t>
            </a:r>
          </a:p>
        </p:txBody>
      </p:sp>
    </p:spTree>
    <p:extLst>
      <p:ext uri="{BB962C8B-B14F-4D97-AF65-F5344CB8AC3E}">
        <p14:creationId xmlns:p14="http://schemas.microsoft.com/office/powerpoint/2010/main" xmlns="" val="28303943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Пов’язане зображення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444" y="-7366"/>
            <a:ext cx="9129556" cy="68471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755576" y="290622"/>
            <a:ext cx="801525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3200" b="1" dirty="0">
                <a:ln>
                  <a:solidFill>
                    <a:srgbClr val="0070C0"/>
                  </a:solidFill>
                </a:ln>
                <a:solidFill>
                  <a:srgbClr val="002060"/>
                </a:solidFill>
                <a:latin typeface="Monotype Corsiva" pitchFamily="66" charset="0"/>
              </a:rPr>
              <a:t>Можливість проводити уроки за межами школи</a:t>
            </a:r>
          </a:p>
        </p:txBody>
      </p:sp>
      <p:pic>
        <p:nvPicPr>
          <p:cNvPr id="16386" name="Picture 2" descr="https://content.e-schools.info/cache/9d/6b/9d6bb615ea2e2337c9de0ca6cf65745e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1864" r="20619" b="4626"/>
          <a:stretch/>
        </p:blipFill>
        <p:spPr bwMode="auto">
          <a:xfrm>
            <a:off x="755576" y="1039362"/>
            <a:ext cx="2808312" cy="27940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6388" name="Picture 4" descr="https://content.e-schools.info/cache/3d/7a/3d7a46845317a0afe30a953686e879c7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71317" y="3935611"/>
            <a:ext cx="4112761" cy="24676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6390" name="Picture 6" descr="https://content.e-schools.info/cache/a3/9d/a39d6f198461bf03d7c6814caff8e1c4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37161" y="3935611"/>
            <a:ext cx="4112762" cy="24676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6392" name="Picture 8" descr="https://content.e-schools.info/cache/a4/69/a4697349f0b679e0eb4121400ed51079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707904" y="1071900"/>
            <a:ext cx="4653696" cy="27922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8875247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Пов’язане зображення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444" y="-7366"/>
            <a:ext cx="9129556" cy="68471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49490" y="404664"/>
            <a:ext cx="8424936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4000" dirty="0">
                <a:ln>
                  <a:solidFill>
                    <a:srgbClr val="0070C0"/>
                  </a:solidFill>
                </a:ln>
                <a:solidFill>
                  <a:srgbClr val="002060"/>
                </a:solidFill>
                <a:latin typeface="Monotype Corsiva" pitchFamily="66" charset="0"/>
              </a:rPr>
              <a:t>Тож тільки завдяки комплексно побудованому освітньому процесу  школа може реалізувати концепцію НУШ, стане осередком розвитку громади. </a:t>
            </a:r>
            <a:endParaRPr lang="uk-UA" sz="4000" dirty="0">
              <a:ln>
                <a:solidFill>
                  <a:srgbClr val="0070C0"/>
                </a:solidFill>
              </a:ln>
              <a:solidFill>
                <a:srgbClr val="002060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  <a:latin typeface="Monotype Corsiva" pitchFamily="66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68657" y="2959207"/>
            <a:ext cx="5786602" cy="34719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4830799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Пов’язане зображення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444" y="-7366"/>
            <a:ext cx="9129556" cy="68471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683568" y="491480"/>
            <a:ext cx="813690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400" smtClean="0">
                <a:ln>
                  <a:solidFill>
                    <a:srgbClr val="0070C0"/>
                  </a:solidFill>
                </a:ln>
                <a:solidFill>
                  <a:srgbClr val="002060"/>
                </a:solidFill>
                <a:latin typeface="Monotype Corsiva" pitchFamily="66" charset="0"/>
              </a:rPr>
              <a:t>Бажаю </a:t>
            </a:r>
            <a:r>
              <a:rPr lang="uk-UA" sz="2400" dirty="0">
                <a:ln>
                  <a:solidFill>
                    <a:srgbClr val="0070C0"/>
                  </a:solidFill>
                </a:ln>
                <a:solidFill>
                  <a:srgbClr val="002060"/>
                </a:solidFill>
                <a:latin typeface="Monotype Corsiva" pitchFamily="66" charset="0"/>
              </a:rPr>
              <a:t>всім комфортного освітнього середовища.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3568" y="1012708"/>
            <a:ext cx="4068452" cy="54246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932040" y="1039525"/>
            <a:ext cx="3744416" cy="2808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76056" y="3861529"/>
            <a:ext cx="3456384" cy="2592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985056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Пов’язане зображення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444" y="-7366"/>
            <a:ext cx="9129556" cy="68471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28542" y="620688"/>
            <a:ext cx="8712968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3200" b="1" i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srcRect/>
                  <a:stretch>
                    <a:fillRect/>
                  </a:stretch>
                </a:blip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Monotype Corsiva" pitchFamily="66" charset="0"/>
              </a:rPr>
              <a:t>    </a:t>
            </a:r>
            <a:r>
              <a:rPr lang="uk-UA" sz="32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srcRect/>
                  <a:stretch>
                    <a:fillRect/>
                  </a:stretch>
                </a:blip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Monotype Corsiva" pitchFamily="66" charset="0"/>
              </a:rPr>
              <a:t>Управлінське забезпечення</a:t>
            </a:r>
            <a:r>
              <a:rPr lang="uk-UA" sz="3200" b="1" dirty="0" smtClean="0">
                <a:ln>
                  <a:solidFill>
                    <a:srgbClr val="0070C0"/>
                  </a:solidFill>
                </a:ln>
                <a:solidFill>
                  <a:srgbClr val="002060"/>
                </a:solidFill>
                <a:latin typeface="Monotype Corsiva" pitchFamily="66" charset="0"/>
              </a:rPr>
              <a:t> </a:t>
            </a:r>
            <a:r>
              <a:rPr lang="uk-UA" sz="3200" i="1" dirty="0" smtClean="0">
                <a:ln>
                  <a:solidFill>
                    <a:srgbClr val="0070C0"/>
                  </a:solidFill>
                </a:ln>
                <a:solidFill>
                  <a:srgbClr val="002060"/>
                </a:solidFill>
                <a:latin typeface="Monotype Corsiva" pitchFamily="66" charset="0"/>
              </a:rPr>
              <a:t>організації освітнього</a:t>
            </a:r>
          </a:p>
          <a:p>
            <a:pPr algn="ctr"/>
            <a:r>
              <a:rPr lang="uk-UA" sz="3200" i="1" dirty="0" smtClean="0">
                <a:ln>
                  <a:solidFill>
                    <a:srgbClr val="0070C0"/>
                  </a:solidFill>
                </a:ln>
                <a:solidFill>
                  <a:srgbClr val="002060"/>
                </a:solidFill>
                <a:latin typeface="Monotype Corsiva" pitchFamily="66" charset="0"/>
              </a:rPr>
              <a:t>  процесу включає: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uk-UA" sz="3200" i="1" dirty="0" smtClean="0">
                <a:ln>
                  <a:solidFill>
                    <a:srgbClr val="0070C0"/>
                  </a:solidFill>
                </a:ln>
                <a:solidFill>
                  <a:srgbClr val="002060"/>
                </a:solidFill>
                <a:latin typeface="Monotype Corsiva" pitchFamily="66" charset="0"/>
              </a:rPr>
              <a:t>Вміння бачити майбутнє школи (місію школи), перспективи її розвитку; </a:t>
            </a:r>
          </a:p>
          <a:p>
            <a:pPr marL="571500" indent="-571500">
              <a:buFont typeface="Arial" pitchFamily="34" charset="0"/>
              <a:buChar char="•"/>
            </a:pPr>
            <a:r>
              <a:rPr lang="uk-UA" sz="3200" i="1" dirty="0" smtClean="0">
                <a:ln>
                  <a:solidFill>
                    <a:srgbClr val="0070C0"/>
                  </a:solidFill>
                </a:ln>
                <a:solidFill>
                  <a:srgbClr val="002060"/>
                </a:solidFill>
                <a:latin typeface="Monotype Corsiva" pitchFamily="66" charset="0"/>
              </a:rPr>
              <a:t>Визначати </a:t>
            </a:r>
            <a:r>
              <a:rPr lang="uk-UA" sz="3200" i="1" dirty="0">
                <a:ln>
                  <a:solidFill>
                    <a:srgbClr val="0070C0"/>
                  </a:solidFill>
                </a:ln>
                <a:solidFill>
                  <a:srgbClr val="002060"/>
                </a:solidFill>
                <a:latin typeface="Monotype Corsiva" pitchFamily="66" charset="0"/>
              </a:rPr>
              <a:t>цілі і завдання свого освітнього </a:t>
            </a:r>
            <a:endParaRPr lang="uk-UA" sz="3200" i="1" dirty="0" smtClean="0">
              <a:ln>
                <a:solidFill>
                  <a:srgbClr val="0070C0"/>
                </a:solidFill>
              </a:ln>
              <a:solidFill>
                <a:srgbClr val="002060"/>
              </a:solidFill>
              <a:latin typeface="Monotype Corsiva" pitchFamily="66" charset="0"/>
            </a:endParaRPr>
          </a:p>
          <a:p>
            <a:r>
              <a:rPr lang="uk-UA" sz="3200" i="1" dirty="0">
                <a:ln>
                  <a:solidFill>
                    <a:srgbClr val="0070C0"/>
                  </a:solidFill>
                </a:ln>
                <a:solidFill>
                  <a:srgbClr val="002060"/>
                </a:solidFill>
                <a:latin typeface="Monotype Corsiva" pitchFamily="66" charset="0"/>
              </a:rPr>
              <a:t> </a:t>
            </a:r>
            <a:r>
              <a:rPr lang="uk-UA" sz="3200" i="1" dirty="0" smtClean="0">
                <a:ln>
                  <a:solidFill>
                    <a:srgbClr val="0070C0"/>
                  </a:solidFill>
                </a:ln>
                <a:solidFill>
                  <a:srgbClr val="002060"/>
                </a:solidFill>
                <a:latin typeface="Monotype Corsiva" pitchFamily="66" charset="0"/>
              </a:rPr>
              <a:t>      закладу</a:t>
            </a:r>
            <a:r>
              <a:rPr lang="uk-UA" sz="3200" i="1" dirty="0">
                <a:ln>
                  <a:solidFill>
                    <a:srgbClr val="0070C0"/>
                  </a:solidFill>
                </a:ln>
                <a:solidFill>
                  <a:srgbClr val="002060"/>
                </a:solidFill>
                <a:latin typeface="Monotype Corsiva" pitchFamily="66" charset="0"/>
              </a:rPr>
              <a:t>; </a:t>
            </a:r>
          </a:p>
          <a:p>
            <a:pPr marL="571500" indent="-571500">
              <a:buFont typeface="Arial" pitchFamily="34" charset="0"/>
              <a:buChar char="•"/>
            </a:pPr>
            <a:r>
              <a:rPr lang="uk-UA" sz="3200" i="1" dirty="0" smtClean="0">
                <a:ln>
                  <a:solidFill>
                    <a:srgbClr val="0070C0"/>
                  </a:solidFill>
                </a:ln>
                <a:solidFill>
                  <a:srgbClr val="002060"/>
                </a:solidFill>
                <a:latin typeface="Monotype Corsiva" pitchFamily="66" charset="0"/>
              </a:rPr>
              <a:t>Вміння вибирати </a:t>
            </a:r>
            <a:r>
              <a:rPr lang="uk-UA" sz="3200" i="1" dirty="0">
                <a:ln>
                  <a:solidFill>
                    <a:srgbClr val="0070C0"/>
                  </a:solidFill>
                </a:ln>
                <a:solidFill>
                  <a:srgbClr val="002060"/>
                </a:solidFill>
                <a:latin typeface="Monotype Corsiva" pitchFamily="66" charset="0"/>
              </a:rPr>
              <a:t>форми реалізації стратегії; </a:t>
            </a:r>
          </a:p>
          <a:p>
            <a:pPr marL="571500" indent="-571500">
              <a:buFont typeface="Arial" pitchFamily="34" charset="0"/>
              <a:buChar char="•"/>
            </a:pPr>
            <a:r>
              <a:rPr lang="uk-UA" sz="3200" i="1" dirty="0" smtClean="0">
                <a:ln>
                  <a:solidFill>
                    <a:srgbClr val="0070C0"/>
                  </a:solidFill>
                </a:ln>
                <a:solidFill>
                  <a:srgbClr val="002060"/>
                </a:solidFill>
                <a:latin typeface="Monotype Corsiva" pitchFamily="66" charset="0"/>
              </a:rPr>
              <a:t>Вміння </a:t>
            </a:r>
            <a:r>
              <a:rPr lang="uk-UA" sz="3200" i="1" dirty="0">
                <a:ln>
                  <a:solidFill>
                    <a:srgbClr val="0070C0"/>
                  </a:solidFill>
                </a:ln>
                <a:solidFill>
                  <a:srgbClr val="002060"/>
                </a:solidFill>
                <a:latin typeface="Monotype Corsiva" pitchFamily="66" charset="0"/>
              </a:rPr>
              <a:t>реалізувати стратегічний задум; </a:t>
            </a:r>
          </a:p>
          <a:p>
            <a:pPr marL="571500" indent="-571500">
              <a:buFont typeface="Arial" pitchFamily="34" charset="0"/>
              <a:buChar char="•"/>
            </a:pPr>
            <a:r>
              <a:rPr lang="uk-UA" sz="3200" i="1" dirty="0" smtClean="0">
                <a:ln>
                  <a:solidFill>
                    <a:srgbClr val="0070C0"/>
                  </a:solidFill>
                </a:ln>
                <a:solidFill>
                  <a:srgbClr val="002060"/>
                </a:solidFill>
                <a:latin typeface="Monotype Corsiva" pitchFamily="66" charset="0"/>
              </a:rPr>
              <a:t>Вміння </a:t>
            </a:r>
            <a:r>
              <a:rPr lang="uk-UA" sz="3200" i="1" dirty="0">
                <a:ln>
                  <a:solidFill>
                    <a:srgbClr val="0070C0"/>
                  </a:solidFill>
                </a:ln>
                <a:solidFill>
                  <a:srgbClr val="002060"/>
                </a:solidFill>
                <a:latin typeface="Monotype Corsiva" pitchFamily="66" charset="0"/>
              </a:rPr>
              <a:t>дати оцінку реалізації стратегії. </a:t>
            </a:r>
            <a:r>
              <a:rPr lang="uk-UA" sz="3200" dirty="0">
                <a:ln>
                  <a:solidFill>
                    <a:srgbClr val="0070C0"/>
                  </a:solidFill>
                </a:ln>
                <a:solidFill>
                  <a:srgbClr val="002060"/>
                </a:solidFill>
              </a:rPr>
              <a:t>	</a:t>
            </a:r>
          </a:p>
        </p:txBody>
      </p:sp>
    </p:spTree>
    <p:extLst>
      <p:ext uri="{BB962C8B-B14F-4D97-AF65-F5344CB8AC3E}">
        <p14:creationId xmlns:p14="http://schemas.microsoft.com/office/powerpoint/2010/main" xmlns="" val="15795181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" descr="Пов’язане зображення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444" y="-7366"/>
            <a:ext cx="9129556" cy="68471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601518" y="330615"/>
            <a:ext cx="792088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000" b="1" dirty="0" smtClean="0">
                <a:ln>
                  <a:solidFill>
                    <a:srgbClr val="0070C0"/>
                  </a:solidFill>
                </a:ln>
                <a:solidFill>
                  <a:srgbClr val="002060"/>
                </a:solidFill>
                <a:latin typeface="Monotype Corsiva" pitchFamily="66" charset="0"/>
              </a:rPr>
              <a:t>Вміння </a:t>
            </a:r>
            <a:r>
              <a:rPr lang="uk-UA" sz="2000" b="1" dirty="0">
                <a:ln>
                  <a:solidFill>
                    <a:srgbClr val="0070C0"/>
                  </a:solidFill>
                </a:ln>
                <a:solidFill>
                  <a:srgbClr val="002060"/>
                </a:solidFill>
                <a:latin typeface="Monotype Corsiva" pitchFamily="66" charset="0"/>
              </a:rPr>
              <a:t>об</a:t>
            </a:r>
            <a:r>
              <a:rPr lang="ru-RU" sz="2000" b="1" dirty="0">
                <a:ln>
                  <a:solidFill>
                    <a:srgbClr val="0070C0"/>
                  </a:solidFill>
                </a:ln>
                <a:solidFill>
                  <a:srgbClr val="002060"/>
                </a:solidFill>
                <a:latin typeface="Monotype Corsiva" pitchFamily="66" charset="0"/>
              </a:rPr>
              <a:t>’</a:t>
            </a:r>
            <a:r>
              <a:rPr lang="uk-UA" sz="2000" b="1" dirty="0">
                <a:ln>
                  <a:solidFill>
                    <a:srgbClr val="0070C0"/>
                  </a:solidFill>
                </a:ln>
                <a:solidFill>
                  <a:srgbClr val="002060"/>
                </a:solidFill>
                <a:latin typeface="Monotype Corsiva" pitchFamily="66" charset="0"/>
              </a:rPr>
              <a:t>єднати довкола себе колектив однодумців, де колективна діяльність заснована на навчанні,довірі,взаємоповазі,контролі</a:t>
            </a:r>
            <a:r>
              <a:rPr lang="uk-UA" sz="2000" b="1" dirty="0" smtClean="0">
                <a:ln>
                  <a:solidFill>
                    <a:srgbClr val="0070C0"/>
                  </a:solidFill>
                </a:ln>
                <a:solidFill>
                  <a:srgbClr val="002060"/>
                </a:solidFill>
                <a:latin typeface="Monotype Corsiva" pitchFamily="66" charset="0"/>
              </a:rPr>
              <a:t>. </a:t>
            </a:r>
          </a:p>
          <a:p>
            <a:pPr algn="ctr"/>
            <a:r>
              <a:rPr lang="uk-UA" sz="2000" b="1" dirty="0" smtClean="0">
                <a:ln>
                  <a:solidFill>
                    <a:srgbClr val="0070C0"/>
                  </a:solidFill>
                </a:ln>
                <a:solidFill>
                  <a:srgbClr val="002060"/>
                </a:solidFill>
                <a:latin typeface="Monotype Corsiva" pitchFamily="66" charset="0"/>
              </a:rPr>
              <a:t>Бо </a:t>
            </a:r>
            <a:r>
              <a:rPr lang="uk-UA" sz="2000" b="1" dirty="0">
                <a:ln>
                  <a:solidFill>
                    <a:srgbClr val="0070C0"/>
                  </a:solidFill>
                </a:ln>
                <a:solidFill>
                  <a:srgbClr val="002060"/>
                </a:solidFill>
                <a:latin typeface="Monotype Corsiva" pitchFamily="66" charset="0"/>
              </a:rPr>
              <a:t>таки: « Школа вчителем стоїть».</a:t>
            </a:r>
          </a:p>
        </p:txBody>
      </p:sp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71379" y="1583007"/>
            <a:ext cx="1296573" cy="1728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4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18501" y="5181390"/>
            <a:ext cx="1220335" cy="1627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5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6124" y="1364512"/>
            <a:ext cx="1285875" cy="1714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6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56031" y="3349060"/>
            <a:ext cx="1285875" cy="1714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7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79222" y="3453700"/>
            <a:ext cx="1285875" cy="1714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8" name="Picture 8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2" y="3234441"/>
            <a:ext cx="1285875" cy="1714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9" name="Picture 9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59832" y="3470787"/>
            <a:ext cx="1285875" cy="1714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50" name="Picture 10"/>
          <p:cNvPicPr>
            <a:picLocks noChangeAspect="1" noChangeArrowheads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9636" t="10865" r="-1"/>
          <a:stretch/>
        </p:blipFill>
        <p:spPr bwMode="auto">
          <a:xfrm>
            <a:off x="241462" y="5056445"/>
            <a:ext cx="1295222" cy="17034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51" name="Picture 11"/>
          <p:cNvPicPr>
            <a:picLocks noChangeAspect="1" noChangeArrowheads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8579" b="6631"/>
          <a:stretch/>
        </p:blipFill>
        <p:spPr bwMode="auto">
          <a:xfrm>
            <a:off x="1673333" y="3455644"/>
            <a:ext cx="1175568" cy="16008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52" name="Picture 12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29520" y="1571612"/>
            <a:ext cx="1285875" cy="1714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53" name="Picture 13"/>
          <p:cNvPicPr>
            <a:picLocks noChangeAspect="1" noChangeArrowheads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1227"/>
          <a:stretch/>
        </p:blipFill>
        <p:spPr bwMode="auto">
          <a:xfrm>
            <a:off x="6167649" y="5122860"/>
            <a:ext cx="1118912" cy="16805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54" name="Picture 14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40352" y="5052772"/>
            <a:ext cx="1214148" cy="14617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55" name="Picture 15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29520" y="3357562"/>
            <a:ext cx="1285875" cy="1714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56" name="Picture 16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335773" y="1597270"/>
            <a:ext cx="1285875" cy="1714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57" name="Picture 17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74849" y="1600960"/>
            <a:ext cx="1285875" cy="1714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045750" y="1583007"/>
            <a:ext cx="1332032" cy="17760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4485013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Пов’язане зображення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444" y="-7366"/>
            <a:ext cx="9129556" cy="68471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930218" y="332656"/>
            <a:ext cx="792088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ln>
                  <a:solidFill>
                    <a:srgbClr val="0070C0"/>
                  </a:solidFill>
                </a:ln>
                <a:solidFill>
                  <a:srgbClr val="002060"/>
                </a:solidFill>
                <a:latin typeface="Monotype Corsiva" pitchFamily="66" charset="0"/>
              </a:rPr>
              <a:t>  Бути </a:t>
            </a:r>
            <a:r>
              <a:rPr lang="ru-RU" sz="2400" b="1" dirty="0" err="1">
                <a:ln>
                  <a:solidFill>
                    <a:srgbClr val="0070C0"/>
                  </a:solidFill>
                </a:ln>
                <a:solidFill>
                  <a:srgbClr val="002060"/>
                </a:solidFill>
                <a:latin typeface="Monotype Corsiva" pitchFamily="66" charset="0"/>
              </a:rPr>
              <a:t>добрим</a:t>
            </a:r>
            <a:r>
              <a:rPr lang="ru-RU" sz="2400" b="1" dirty="0">
                <a:ln>
                  <a:solidFill>
                    <a:srgbClr val="0070C0"/>
                  </a:solidFill>
                </a:ln>
                <a:solidFill>
                  <a:srgbClr val="002060"/>
                </a:solidFill>
                <a:latin typeface="Monotype Corsiva" pitchFamily="66" charset="0"/>
              </a:rPr>
              <a:t> </a:t>
            </a:r>
            <a:r>
              <a:rPr lang="ru-RU" sz="2400" b="1" dirty="0" err="1">
                <a:ln>
                  <a:solidFill>
                    <a:srgbClr val="0070C0"/>
                  </a:solidFill>
                </a:ln>
                <a:solidFill>
                  <a:srgbClr val="002060"/>
                </a:solidFill>
                <a:latin typeface="Monotype Corsiva" pitchFamily="66" charset="0"/>
              </a:rPr>
              <a:t>господарем,щоб</a:t>
            </a:r>
            <a:r>
              <a:rPr lang="ru-RU" sz="2400" b="1" dirty="0">
                <a:ln>
                  <a:solidFill>
                    <a:srgbClr val="0070C0"/>
                  </a:solidFill>
                </a:ln>
                <a:solidFill>
                  <a:srgbClr val="002060"/>
                </a:solidFill>
                <a:latin typeface="Monotype Corsiva" pitchFamily="66" charset="0"/>
              </a:rPr>
              <a:t> </a:t>
            </a:r>
            <a:r>
              <a:rPr lang="ru-RU" sz="2400" b="1" dirty="0" err="1">
                <a:ln>
                  <a:solidFill>
                    <a:srgbClr val="0070C0"/>
                  </a:solidFill>
                </a:ln>
                <a:solidFill>
                  <a:srgbClr val="002060"/>
                </a:solidFill>
                <a:latin typeface="Monotype Corsiva" pitchFamily="66" charset="0"/>
              </a:rPr>
              <a:t>кожен</a:t>
            </a:r>
            <a:r>
              <a:rPr lang="ru-RU" sz="2400" b="1" dirty="0">
                <a:ln>
                  <a:solidFill>
                    <a:srgbClr val="0070C0"/>
                  </a:solidFill>
                </a:ln>
                <a:solidFill>
                  <a:srgbClr val="002060"/>
                </a:solidFill>
                <a:latin typeface="Monotype Corsiva" pitchFamily="66" charset="0"/>
              </a:rPr>
              <a:t>, </a:t>
            </a:r>
            <a:endParaRPr lang="ru-RU" sz="2400" b="1" dirty="0" smtClean="0">
              <a:ln>
                <a:solidFill>
                  <a:srgbClr val="0070C0"/>
                </a:solidFill>
              </a:ln>
              <a:solidFill>
                <a:srgbClr val="002060"/>
              </a:solidFill>
              <a:latin typeface="Monotype Corsiva" pitchFamily="66" charset="0"/>
            </a:endParaRPr>
          </a:p>
          <a:p>
            <a:pPr algn="ctr"/>
            <a:r>
              <a:rPr lang="ru-RU" sz="2400" b="1" dirty="0" err="1" smtClean="0">
                <a:ln>
                  <a:solidFill>
                    <a:srgbClr val="0070C0"/>
                  </a:solidFill>
                </a:ln>
                <a:solidFill>
                  <a:srgbClr val="002060"/>
                </a:solidFill>
                <a:latin typeface="Monotype Corsiva" pitchFamily="66" charset="0"/>
              </a:rPr>
              <a:t>хто</a:t>
            </a:r>
            <a:r>
              <a:rPr lang="ru-RU" sz="2400" b="1" dirty="0" smtClean="0">
                <a:ln>
                  <a:solidFill>
                    <a:srgbClr val="0070C0"/>
                  </a:solidFill>
                </a:ln>
                <a:solidFill>
                  <a:srgbClr val="002060"/>
                </a:solidFill>
                <a:latin typeface="Monotype Corsiva" pitchFamily="66" charset="0"/>
              </a:rPr>
              <a:t> </a:t>
            </a:r>
            <a:r>
              <a:rPr lang="ru-RU" sz="2400" b="1" dirty="0" err="1">
                <a:ln>
                  <a:solidFill>
                    <a:srgbClr val="0070C0"/>
                  </a:solidFill>
                </a:ln>
                <a:solidFill>
                  <a:srgbClr val="002060"/>
                </a:solidFill>
                <a:latin typeface="Monotype Corsiva" pitchFamily="66" charset="0"/>
              </a:rPr>
              <a:t>йде</a:t>
            </a:r>
            <a:r>
              <a:rPr lang="ru-RU" sz="2400" b="1" dirty="0">
                <a:ln>
                  <a:solidFill>
                    <a:srgbClr val="0070C0"/>
                  </a:solidFill>
                </a:ln>
                <a:solidFill>
                  <a:srgbClr val="002060"/>
                </a:solidFill>
                <a:latin typeface="Monotype Corsiva" pitchFamily="66" charset="0"/>
              </a:rPr>
              <a:t> </a:t>
            </a:r>
            <a:r>
              <a:rPr lang="ru-RU" sz="2400" b="1" dirty="0" err="1">
                <a:ln>
                  <a:solidFill>
                    <a:srgbClr val="0070C0"/>
                  </a:solidFill>
                </a:ln>
                <a:solidFill>
                  <a:srgbClr val="002060"/>
                </a:solidFill>
                <a:latin typeface="Monotype Corsiva" pitchFamily="66" charset="0"/>
              </a:rPr>
              <a:t>повз</a:t>
            </a:r>
            <a:r>
              <a:rPr lang="ru-RU" sz="2400" b="1" dirty="0">
                <a:ln>
                  <a:solidFill>
                    <a:srgbClr val="0070C0"/>
                  </a:solidFill>
                </a:ln>
                <a:solidFill>
                  <a:srgbClr val="002060"/>
                </a:solidFill>
                <a:latin typeface="Monotype Corsiva" pitchFamily="66" charset="0"/>
              </a:rPr>
              <a:t> </a:t>
            </a:r>
            <a:r>
              <a:rPr lang="ru-RU" sz="2400" b="1" dirty="0" err="1">
                <a:ln>
                  <a:solidFill>
                    <a:srgbClr val="0070C0"/>
                  </a:solidFill>
                </a:ln>
                <a:solidFill>
                  <a:srgbClr val="002060"/>
                </a:solidFill>
                <a:latin typeface="Monotype Corsiva" pitchFamily="66" charset="0"/>
              </a:rPr>
              <a:t>шкільне</a:t>
            </a:r>
            <a:r>
              <a:rPr lang="ru-RU" sz="2400" b="1" dirty="0">
                <a:ln>
                  <a:solidFill>
                    <a:srgbClr val="0070C0"/>
                  </a:solidFill>
                </a:ln>
                <a:solidFill>
                  <a:srgbClr val="002060"/>
                </a:solidFill>
                <a:latin typeface="Monotype Corsiva" pitchFamily="66" charset="0"/>
              </a:rPr>
              <a:t> </a:t>
            </a:r>
            <a:r>
              <a:rPr lang="ru-RU" sz="2400" b="1" dirty="0" err="1">
                <a:ln>
                  <a:solidFill>
                    <a:srgbClr val="0070C0"/>
                  </a:solidFill>
                </a:ln>
                <a:solidFill>
                  <a:srgbClr val="002060"/>
                </a:solidFill>
                <a:latin typeface="Monotype Corsiva" pitchFamily="66" charset="0"/>
              </a:rPr>
              <a:t>подвір’я</a:t>
            </a:r>
            <a:r>
              <a:rPr lang="ru-RU" sz="2400" b="1" dirty="0">
                <a:ln>
                  <a:solidFill>
                    <a:srgbClr val="0070C0"/>
                  </a:solidFill>
                </a:ln>
                <a:solidFill>
                  <a:srgbClr val="002060"/>
                </a:solidFill>
                <a:latin typeface="Monotype Corsiva" pitchFamily="66" charset="0"/>
              </a:rPr>
              <a:t> подумав</a:t>
            </a:r>
            <a:r>
              <a:rPr lang="ru-RU" sz="2400" b="1" dirty="0" smtClean="0">
                <a:ln>
                  <a:solidFill>
                    <a:srgbClr val="0070C0"/>
                  </a:solidFill>
                </a:ln>
                <a:solidFill>
                  <a:srgbClr val="002060"/>
                </a:solidFill>
                <a:latin typeface="Monotype Corsiva" pitchFamily="66" charset="0"/>
              </a:rPr>
              <a:t>: </a:t>
            </a:r>
          </a:p>
          <a:p>
            <a:pPr algn="ctr"/>
            <a:r>
              <a:rPr lang="ru-RU" sz="2400" b="1" dirty="0" smtClean="0">
                <a:ln>
                  <a:solidFill>
                    <a:srgbClr val="0070C0"/>
                  </a:solidFill>
                </a:ln>
                <a:solidFill>
                  <a:srgbClr val="002060"/>
                </a:solidFill>
                <a:latin typeface="Monotype Corsiva" pitchFamily="66" charset="0"/>
              </a:rPr>
              <a:t>«Я </a:t>
            </a:r>
            <a:r>
              <a:rPr lang="ru-RU" sz="2400" b="1" dirty="0" err="1">
                <a:ln>
                  <a:solidFill>
                    <a:srgbClr val="0070C0"/>
                  </a:solidFill>
                </a:ln>
                <a:solidFill>
                  <a:srgbClr val="002060"/>
                </a:solidFill>
                <a:latin typeface="Monotype Corsiva" pitchFamily="66" charset="0"/>
              </a:rPr>
              <a:t>хотів</a:t>
            </a:r>
            <a:r>
              <a:rPr lang="ru-RU" sz="2400" b="1" dirty="0">
                <a:ln>
                  <a:solidFill>
                    <a:srgbClr val="0070C0"/>
                  </a:solidFill>
                </a:ln>
                <a:solidFill>
                  <a:srgbClr val="002060"/>
                </a:solidFill>
                <a:latin typeface="Monotype Corsiva" pitchFamily="66" charset="0"/>
              </a:rPr>
              <a:t> </a:t>
            </a:r>
            <a:r>
              <a:rPr lang="ru-RU" sz="2400" b="1" dirty="0" err="1">
                <a:ln>
                  <a:solidFill>
                    <a:srgbClr val="0070C0"/>
                  </a:solidFill>
                </a:ln>
                <a:solidFill>
                  <a:srgbClr val="002060"/>
                </a:solidFill>
                <a:latin typeface="Monotype Corsiva" pitchFamily="66" charset="0"/>
              </a:rPr>
              <a:t>би,щоб</a:t>
            </a:r>
            <a:r>
              <a:rPr lang="ru-RU" sz="2400" b="1" dirty="0">
                <a:ln>
                  <a:solidFill>
                    <a:srgbClr val="0070C0"/>
                  </a:solidFill>
                </a:ln>
                <a:solidFill>
                  <a:srgbClr val="002060"/>
                </a:solidFill>
                <a:latin typeface="Monotype Corsiva" pitchFamily="66" charset="0"/>
              </a:rPr>
              <a:t> моя </a:t>
            </a:r>
            <a:r>
              <a:rPr lang="ru-RU" sz="2400" b="1" dirty="0" err="1">
                <a:ln>
                  <a:solidFill>
                    <a:srgbClr val="0070C0"/>
                  </a:solidFill>
                </a:ln>
                <a:solidFill>
                  <a:srgbClr val="002060"/>
                </a:solidFill>
                <a:latin typeface="Monotype Corsiva" pitchFamily="66" charset="0"/>
              </a:rPr>
              <a:t>дитина</a:t>
            </a:r>
            <a:r>
              <a:rPr lang="ru-RU" sz="2400" b="1" dirty="0">
                <a:ln>
                  <a:solidFill>
                    <a:srgbClr val="0070C0"/>
                  </a:solidFill>
                </a:ln>
                <a:solidFill>
                  <a:srgbClr val="002060"/>
                </a:solidFill>
                <a:latin typeface="Monotype Corsiva" pitchFamily="66" charset="0"/>
              </a:rPr>
              <a:t> тут </a:t>
            </a:r>
            <a:r>
              <a:rPr lang="ru-RU" sz="2400" b="1" dirty="0" err="1">
                <a:ln>
                  <a:solidFill>
                    <a:srgbClr val="0070C0"/>
                  </a:solidFill>
                </a:ln>
                <a:solidFill>
                  <a:srgbClr val="002060"/>
                </a:solidFill>
                <a:latin typeface="Monotype Corsiva" pitchFamily="66" charset="0"/>
              </a:rPr>
              <a:t>навчалася</a:t>
            </a:r>
            <a:r>
              <a:rPr lang="ru-RU" sz="2400" b="1" dirty="0">
                <a:ln>
                  <a:solidFill>
                    <a:srgbClr val="0070C0"/>
                  </a:solidFill>
                </a:ln>
                <a:solidFill>
                  <a:srgbClr val="002060"/>
                </a:solidFill>
                <a:latin typeface="Monotype Corsiva" pitchFamily="66" charset="0"/>
              </a:rPr>
              <a:t>».</a:t>
            </a:r>
            <a:endParaRPr lang="uk-UA" sz="2400" b="1" dirty="0">
              <a:ln>
                <a:solidFill>
                  <a:srgbClr val="0070C0"/>
                </a:solidFill>
              </a:ln>
              <a:solidFill>
                <a:srgbClr val="002060"/>
              </a:solidFill>
              <a:latin typeface="Monotype Corsiva" pitchFamily="66" charset="0"/>
            </a:endParaRPr>
          </a:p>
        </p:txBody>
      </p:sp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54565" y="4259409"/>
            <a:ext cx="3960440" cy="237626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508104" y="1772816"/>
            <a:ext cx="2917714" cy="486285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88981" y="1556792"/>
            <a:ext cx="4026024" cy="241561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7252454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Пов’язане зображення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444" y="-7366"/>
            <a:ext cx="9129556" cy="68471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115616" y="246850"/>
            <a:ext cx="777686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400" b="1" dirty="0" smtClean="0">
                <a:ln>
                  <a:solidFill>
                    <a:srgbClr val="0070C0"/>
                  </a:solidFill>
                </a:ln>
                <a:solidFill>
                  <a:srgbClr val="002060"/>
                </a:solidFill>
                <a:latin typeface="Monotype Corsiva" pitchFamily="66" charset="0"/>
              </a:rPr>
              <a:t>Сприяти </a:t>
            </a:r>
            <a:r>
              <a:rPr lang="uk-UA" sz="2400" b="1" dirty="0">
                <a:ln>
                  <a:solidFill>
                    <a:srgbClr val="0070C0"/>
                  </a:solidFill>
                </a:ln>
                <a:solidFill>
                  <a:srgbClr val="002060"/>
                </a:solidFill>
                <a:latin typeface="Monotype Corsiva" pitchFamily="66" charset="0"/>
              </a:rPr>
              <a:t>організації освітнього </a:t>
            </a:r>
            <a:endParaRPr lang="uk-UA" sz="2400" b="1" dirty="0" smtClean="0">
              <a:ln>
                <a:solidFill>
                  <a:srgbClr val="0070C0"/>
                </a:solidFill>
              </a:ln>
              <a:solidFill>
                <a:srgbClr val="002060"/>
              </a:solidFill>
              <a:latin typeface="Monotype Corsiva" pitchFamily="66" charset="0"/>
            </a:endParaRPr>
          </a:p>
          <a:p>
            <a:pPr algn="ctr"/>
            <a:r>
              <a:rPr lang="uk-UA" sz="2400" b="1" dirty="0" smtClean="0">
                <a:ln>
                  <a:solidFill>
                    <a:srgbClr val="0070C0"/>
                  </a:solidFill>
                </a:ln>
                <a:solidFill>
                  <a:srgbClr val="002060"/>
                </a:solidFill>
                <a:latin typeface="Monotype Corsiva" pitchFamily="66" charset="0"/>
              </a:rPr>
              <a:t>простору </a:t>
            </a:r>
            <a:r>
              <a:rPr lang="uk-UA" sz="2400" b="1" dirty="0">
                <a:ln>
                  <a:solidFill>
                    <a:srgbClr val="0070C0"/>
                  </a:solidFill>
                </a:ln>
                <a:solidFill>
                  <a:srgbClr val="002060"/>
                </a:solidFill>
                <a:latin typeface="Monotype Corsiva" pitchFamily="66" charset="0"/>
              </a:rPr>
              <a:t>так,щоб всі учасники освітнього процесу почувалися комфортно:</a:t>
            </a:r>
          </a:p>
        </p:txBody>
      </p:sp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5915" y="1403827"/>
            <a:ext cx="3528392" cy="470452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2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88900" y="1425581"/>
            <a:ext cx="3224014" cy="241801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17257" y="3902546"/>
            <a:ext cx="3377952" cy="253346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697006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Пов’язане зображення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444" y="-7366"/>
            <a:ext cx="9129556" cy="68471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724660" y="1196752"/>
            <a:ext cx="1558439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uk-UA" sz="2800" b="1" dirty="0" smtClean="0">
                <a:ln>
                  <a:solidFill>
                    <a:srgbClr val="0070C0"/>
                  </a:solidFill>
                </a:ln>
                <a:solidFill>
                  <a:srgbClr val="002060"/>
                </a:solidFill>
                <a:latin typeface="Monotype Corsiva" pitchFamily="66" charset="0"/>
              </a:rPr>
              <a:t>Затишні</a:t>
            </a:r>
            <a:br>
              <a:rPr lang="uk-UA" sz="2800" b="1" dirty="0" smtClean="0">
                <a:ln>
                  <a:solidFill>
                    <a:srgbClr val="0070C0"/>
                  </a:solidFill>
                </a:ln>
                <a:solidFill>
                  <a:srgbClr val="002060"/>
                </a:solidFill>
                <a:latin typeface="Monotype Corsiva" pitchFamily="66" charset="0"/>
              </a:rPr>
            </a:br>
            <a:r>
              <a:rPr lang="uk-UA" sz="2800" b="1" dirty="0" smtClean="0">
                <a:ln>
                  <a:solidFill>
                    <a:srgbClr val="0070C0"/>
                  </a:solidFill>
                </a:ln>
                <a:solidFill>
                  <a:srgbClr val="002060"/>
                </a:solidFill>
                <a:latin typeface="Monotype Corsiva" pitchFamily="66" charset="0"/>
              </a:rPr>
              <a:t> </a:t>
            </a:r>
            <a:r>
              <a:rPr lang="uk-UA" sz="2800" b="1" dirty="0">
                <a:ln>
                  <a:solidFill>
                    <a:srgbClr val="0070C0"/>
                  </a:solidFill>
                </a:ln>
                <a:solidFill>
                  <a:srgbClr val="002060"/>
                </a:solidFill>
                <a:latin typeface="Monotype Corsiva" pitchFamily="66" charset="0"/>
              </a:rPr>
              <a:t>кабінети </a:t>
            </a:r>
          </a:p>
        </p:txBody>
      </p:sp>
      <p:pic>
        <p:nvPicPr>
          <p:cNvPr id="13315" name="Picture 3" descr="C:\Users\Христина\Desktop\фото школа\IMG_20190821_10433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0802" y="657092"/>
            <a:ext cx="3267102" cy="245032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3316" name="Picture 4" descr="C:\Users\Христина\Desktop\фото школа\IMG_20190821_10525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88024" y="3338627"/>
            <a:ext cx="3744416" cy="280831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3318" name="Picture 6" descr="https://content.e-schools.info/cache/3e/fd/3efdae06344b886d7f2fe9060ff1d6e0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64088" y="635159"/>
            <a:ext cx="3290901" cy="246817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3320" name="Picture 8" descr="C:\Users\Христина\Desktop\фото школа\IMG_20190821_105555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9552" y="3338627"/>
            <a:ext cx="3740498" cy="280537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1256203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Пов’язане зображення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444" y="-7366"/>
            <a:ext cx="9129556" cy="68471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91158" y="369217"/>
            <a:ext cx="828092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800" dirty="0">
                <a:ln>
                  <a:solidFill>
                    <a:srgbClr val="0070C0"/>
                  </a:solidFill>
                </a:ln>
                <a:solidFill>
                  <a:srgbClr val="002060"/>
                </a:solidFill>
                <a:latin typeface="Monotype Corsiva" pitchFamily="66" charset="0"/>
              </a:rPr>
              <a:t>Відповідно оформлений освітній простір поза межами класів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283968" y="1343794"/>
            <a:ext cx="4032448" cy="302433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7544" y="1084430"/>
            <a:ext cx="3624657" cy="483287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908930" y="4365104"/>
            <a:ext cx="2784310" cy="208823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015185" y="4368130"/>
            <a:ext cx="2784309" cy="208823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xmlns="" val="2874360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Пов’язане зображення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444" y="-7366"/>
            <a:ext cx="9129556" cy="68471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75724" y="620688"/>
            <a:ext cx="475252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5400" dirty="0">
                <a:ln>
                  <a:solidFill>
                    <a:srgbClr val="0070C0"/>
                  </a:solidFill>
                </a:ln>
                <a:solidFill>
                  <a:srgbClr val="002060"/>
                </a:solidFill>
                <a:latin typeface="Monotype Corsiva" pitchFamily="66" charset="0"/>
              </a:rPr>
              <a:t>Чудові </a:t>
            </a:r>
            <a:endParaRPr lang="uk-UA" sz="5400" dirty="0" smtClean="0">
              <a:ln>
                <a:solidFill>
                  <a:srgbClr val="0070C0"/>
                </a:solidFill>
              </a:ln>
              <a:solidFill>
                <a:srgbClr val="002060"/>
              </a:solidFill>
              <a:latin typeface="Monotype Corsiva" pitchFamily="66" charset="0"/>
            </a:endParaRPr>
          </a:p>
          <a:p>
            <a:pPr algn="ctr"/>
            <a:r>
              <a:rPr lang="uk-UA" sz="5400" dirty="0" smtClean="0">
                <a:ln>
                  <a:solidFill>
                    <a:srgbClr val="0070C0"/>
                  </a:solidFill>
                </a:ln>
                <a:solidFill>
                  <a:srgbClr val="002060"/>
                </a:solidFill>
                <a:latin typeface="Monotype Corsiva" pitchFamily="66" charset="0"/>
              </a:rPr>
              <a:t>відпочинкові зони</a:t>
            </a:r>
            <a:endParaRPr lang="uk-UA" sz="5400" dirty="0">
              <a:ln>
                <a:solidFill>
                  <a:srgbClr val="0070C0"/>
                </a:solidFill>
              </a:ln>
              <a:solidFill>
                <a:srgbClr val="002060"/>
              </a:solidFill>
              <a:latin typeface="Monotype Corsiva" pitchFamily="66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42309" y="2780928"/>
            <a:ext cx="4378438" cy="328382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208780" y="1153284"/>
            <a:ext cx="3323661" cy="249274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208780" y="3861048"/>
            <a:ext cx="3323661" cy="24927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8110083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433</TotalTime>
  <Words>250</Words>
  <Application>Microsoft Office PowerPoint</Application>
  <PresentationFormat>Экран (4:3)</PresentationFormat>
  <Paragraphs>36</Paragraphs>
  <Slides>22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Христина</dc:creator>
  <cp:lastModifiedBy>Микитин</cp:lastModifiedBy>
  <cp:revision>50</cp:revision>
  <dcterms:created xsi:type="dcterms:W3CDTF">2019-08-22T13:57:11Z</dcterms:created>
  <dcterms:modified xsi:type="dcterms:W3CDTF">2020-02-25T08:30:08Z</dcterms:modified>
</cp:coreProperties>
</file>