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41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C032C7-A60C-4E77-BC6D-87A7666B33C4}" type="datetimeFigureOut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770284-0A1C-4666-B0CE-453711933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F7EFA-E927-4405-BC39-2B83EE75E4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770284-0A1C-4666-B0CE-45371193325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B6DCB-D5D1-414A-860F-517234E85B4A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60635-F46F-46CE-BDF4-F8AAEC9A8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3F7B3-5283-4C94-98BA-C9204381C519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25621-B5EB-4B0C-A2F7-950954187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AD6A0-D9E5-4E10-A6AC-96B321950727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E5A4C-3800-4EEF-8788-E0E15463E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337C-5C4D-455D-A3FD-38BD5B0E7373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273A5-6911-47BC-A297-BC3BB8816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30BAC-B467-4FC9-94CF-071C3D94EE60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085C2-7593-4532-B872-EACFA6FF84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58AC7-2CAD-4E3E-ABA8-1F3262007450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359FF-A720-4DB0-A7AF-8257E1433F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8D875-55A3-4BB4-AB86-333B7A9469AD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A5F0C-155B-48F0-8190-771978926F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6ACAF3-A72B-46DF-AEB3-E2C412BAFED9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E183-8330-4E7E-9AED-9F5AFA9A6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05182-933C-4ECC-9E07-595C33135231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87278-C6A0-4254-803E-BEAC53BC38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F3DD1-64F0-4074-BBAF-58476D685F8B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2D5-4383-4B88-9AF2-3E69A0313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A4857-0679-48F6-B0E8-7BFEC6DA3440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07BA2CE-836A-4C6E-B414-E07DE21330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5304AFA-8A07-402A-8115-EB184E97F29E}" type="datetimeFigureOut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68F83E-C4CE-4C8D-86FB-C38A482B57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5397"/>
            <a:ext cx="4643470" cy="34826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" y="173736"/>
            <a:ext cx="5000628" cy="28574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Профілактика тенденцій  </a:t>
            </a:r>
            <a:r>
              <a:rPr lang="uk-UA" sz="44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суїцидальних</a:t>
            </a:r>
            <a:r>
              <a:rPr lang="uk-UA" sz="4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нахилів  серед учнівської </a:t>
            </a:r>
            <a: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молоді</a:t>
            </a:r>
            <a:endParaRPr lang="ru-RU" sz="4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500438"/>
            <a:ext cx="3830636" cy="19859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Підготувала:</a:t>
            </a:r>
          </a:p>
          <a:p>
            <a:pPr algn="ctr" eaLnBrk="1" hangingPunct="1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Заступник директора з навчально-виховної роботи </a:t>
            </a:r>
          </a:p>
          <a:p>
            <a:pPr algn="ctr" eaLnBrk="1" hangingPunct="1"/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Гориглядівської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загальноосвітньої школи</a:t>
            </a:r>
          </a:p>
          <a:p>
            <a:pPr algn="ctr" eaLnBrk="1" hangingPunct="1"/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І-ІІ ступенів </a:t>
            </a:r>
          </a:p>
          <a:p>
            <a:pPr algn="ctr" eaLnBrk="1" hangingPunct="1"/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Бубенчик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 Наталія Сергіївна</a:t>
            </a:r>
          </a:p>
        </p:txBody>
      </p:sp>
      <p:pic>
        <p:nvPicPr>
          <p:cNvPr id="17412" name="Picture 4" descr="Картинки по запросу суїцид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73" y="0"/>
            <a:ext cx="4071928" cy="27146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Профілактична робота закладу з попередження </a:t>
            </a:r>
            <a:r>
              <a:rPr lang="uk-UA" sz="3600" b="1" i="1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uk-UA" sz="3600" b="1" i="1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поведінки дітей та підлітків</a:t>
            </a:r>
            <a:endParaRPr lang="ru-RU" sz="3600" b="1" i="1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Співпраця  класних керівників та педагогічних працівників з психологічною службою. Виявлення дітей групи </a:t>
            </a:r>
            <a:r>
              <a:rPr lang="uk-UA" sz="2800" b="1" i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суїцидального</a:t>
            </a: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ризику передбачає: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Бесіди, спостереження в класах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Тестування , соціометричні дослідження, аналіз анкет учнів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Бесіди і консультації з батьками, діти яких мають труднощі в поведінці та ознаки емоційних розладів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800" b="1" i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sz="2800" b="1" i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611188" y="1773238"/>
            <a:ext cx="8075612" cy="4627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uk-UA" sz="2800" dirty="0" err="1" smtClean="0">
                <a:solidFill>
                  <a:srgbClr val="FF66FF"/>
                </a:solidFill>
                <a:latin typeface="Arial" charset="0"/>
              </a:rPr>
              <a:t>Тренінгове</a:t>
            </a: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 заняття на тему “ Сенс життя. ”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(7 клас)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Виховний захід “ Чому потрібно поважати себе та інших? ” (8 клас)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Тренінгові заняття “ Цінності життя. Життя як цінність. ” (9 клас)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Інтерактивне заняття “ Скриня моїх ресурсів. ” (7 клас)</a:t>
            </a:r>
          </a:p>
          <a:p>
            <a:pPr algn="ctr" eaLnBrk="1" hangingPunct="1">
              <a:lnSpc>
                <a:spcPct val="90000"/>
              </a:lnSpc>
            </a:pPr>
            <a:r>
              <a:rPr lang="uk-UA" sz="2800" dirty="0" smtClean="0">
                <a:solidFill>
                  <a:srgbClr val="FF66FF"/>
                </a:solidFill>
                <a:latin typeface="Arial" charset="0"/>
              </a:rPr>
              <a:t>Інтерактивні заняття на тему “ Хвилинки внутрішнього світу. ” (8-9 класи)</a:t>
            </a:r>
            <a:endParaRPr lang="ru-RU" sz="2800" dirty="0" smtClean="0">
              <a:solidFill>
                <a:srgbClr val="FF66FF"/>
              </a:solidFill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85918" y="285728"/>
            <a:ext cx="535785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rgbClr val="FFFF00"/>
                  </a:solidFill>
                </a:ln>
                <a:latin typeface="Arial" charset="0"/>
              </a:rPr>
              <a:t>РОБОТА З ДІТЬМИ</a:t>
            </a:r>
            <a:endParaRPr lang="uk-UA" sz="2800" dirty="0">
              <a:ln>
                <a:solidFill>
                  <a:srgbClr val="FFFF00"/>
                </a:solidFill>
              </a:ln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8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429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ln>
                  <a:solidFill>
                    <a:srgbClr val="FF66FF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Можливі шляхи подолання труднощів:</a:t>
            </a:r>
            <a:endParaRPr lang="ru-RU" sz="3600" b="1" dirty="0">
              <a:ln>
                <a:solidFill>
                  <a:srgbClr val="FF66FF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301038" cy="4674872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</a:pPr>
            <a:endParaRPr lang="uk-UA" sz="2400" dirty="0" smtClean="0">
              <a:ln w="18415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Переадресування до спеціалістів – дитячого психоневролога, психотерапевта,  соціальні служби для молоді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Індивідуальна чи групова психолого-педагогічна корекція (робота психолога з сім‘єю, рекомендації щодо перебудови сімейних стосунків, зміни стилю виховання) 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Рекомендації учителям про вибір індивідуального педагогічного стилю спілкування з конкретною дитиною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Зниження вимог до виконання навчальної програми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Зміна дитячого колективу, переведення до іншого вчителя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Заохочення до позашкільної діяльності, створення “ ситуації успіху ”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dirty="0" smtClean="0">
                <a:ln w="18415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Допомога сім‘ї від педагогів, фахівців з охорони дитинства (у крайньому разі  - клопотання про позбавлення батьківських прав).</a:t>
            </a:r>
            <a:endParaRPr lang="ru-RU" sz="2400" dirty="0" smtClean="0">
              <a:ln w="18415" cmpd="sng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3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2858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Рекомендації педагогічним працівникам щодо надання превентивної допомоги учневі при потенційному суїциді</a:t>
            </a:r>
            <a:endParaRPr lang="ru-RU" sz="28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715375" cy="3357562"/>
          </a:xfrm>
          <a:solidFill>
            <a:srgbClr val="FF7C8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Підбирайте ключі до розгадки суїциду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Приймайте 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суїцидента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особистість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Налагодьте турботливі стосунки, не сперечайтеся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Запитуйте, не пропонуйте невиправданих утіх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Пропонуйте конструктивні підходи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Всиляйте надію, оцініть міру ризику самогубства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залишайте людину одну у випадку високого </a:t>
            </a:r>
            <a:r>
              <a:rPr lang="uk-UA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суїцидального</a:t>
            </a: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ризику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Зверніться за допомогою до спеціалістів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Важливо якомога довше зберігати турботу і підтримку учня</a:t>
            </a:r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Використовуйте засоби піднесення цінності особистості дитини, її життя 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F:\картинки семінар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2928958" cy="2080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Картинки по запросу суїцид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714884"/>
            <a:ext cx="342620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голубой фон для фотошоп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accent1">
                    <a:satMod val="150000"/>
                  </a:schemeClr>
                </a:solidFill>
                <a:latin typeface="Monotype Corsiva" pitchFamily="66" charset="0"/>
              </a:rPr>
              <a:t>Без надії таки сподіватись, Буду  жити!Геть думи сумні!</a:t>
            </a:r>
            <a:endParaRPr lang="ru-RU" sz="5400" dirty="0">
              <a:solidFill>
                <a:schemeClr val="accent1">
                  <a:satMod val="1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29400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Які б не були проблеми, варто пам'ятати, що безвихідних ситуацій не буває. Проблеми в цьому житті нам даються для того, щоб ми їх вирішували або, якщо перше нездійсненне, змінювали своє ставлення до них і приймали, як просту недосконалість світу.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F:\картинки семінар\images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13493"/>
            <a:ext cx="4020939" cy="2558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331" cy="6858000"/>
          </a:xfrm>
          <a:prstGeom prst="rect">
            <a:avLst/>
          </a:prstGeom>
          <a:noFill/>
        </p:spPr>
      </p:pic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8329613" cy="5083175"/>
          </a:xfrm>
        </p:spPr>
        <p:txBody>
          <a:bodyPr/>
          <a:lstStyle/>
          <a:p>
            <a:pPr lvl="1"/>
            <a:r>
              <a:rPr lang="uk-UA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Суїциди були завжди, але в наш час кількість таких випадків зростає, особливо  серед підлітків. Чому</a:t>
            </a:r>
            <a:r>
              <a:rPr lang="en-GB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Хто винен у цьому</a:t>
            </a:r>
            <a:r>
              <a:rPr lang="en-GB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uk-UA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Дані статистики у відповідь на ці питання – 92% випадків суїциду в середовищі підлітків пов'язані з сім‘єю та школою.</a:t>
            </a:r>
          </a:p>
        </p:txBody>
      </p:sp>
      <p:pic>
        <p:nvPicPr>
          <p:cNvPr id="15362" name="Picture 3" descr="F:\картинки семінар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41491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Картинки по запросу суїцид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464424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 ( лат. – себе вбити)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7577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Навмисне </a:t>
            </a:r>
            <a:r>
              <a:rPr lang="uk-UA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самоушкодження</a:t>
            </a:r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зі смертельним фіналом. Ключовими чинниками, що призводять до самогубства, вважають психологічні. У структурі </a:t>
            </a:r>
            <a:r>
              <a:rPr lang="uk-UA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поведінки виокремлюють:</a:t>
            </a:r>
          </a:p>
          <a:p>
            <a:pPr algn="ctr" eaLnBrk="1" hangingPunct="1"/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Внутрішню (психічну) форму: думки, уявлення, задуми про суїцид, емоційні переживання, наміри.</a:t>
            </a:r>
          </a:p>
          <a:p>
            <a:pPr algn="ctr" eaLnBrk="1" hangingPunct="1"/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Зовнішню (дієву) форму: </a:t>
            </a:r>
            <a:r>
              <a:rPr lang="uk-UA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суїцидальні</a:t>
            </a:r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спроби, завершені суїциди.</a:t>
            </a:r>
            <a:endParaRPr lang="ru-RU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Ознаки </a:t>
            </a:r>
            <a:r>
              <a:rPr lang="uk-UA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uk-UA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поведінки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3929058" cy="292895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4675" indent="-457200" algn="ctr" eaLnBrk="1" hangingPunct="1"/>
            <a:r>
              <a:rPr lang="uk-UA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Мовні</a:t>
            </a:r>
          </a:p>
          <a:p>
            <a:pPr marL="574675" indent="-457200" algn="ctr" eaLnBrk="1" hangingPunct="1"/>
            <a:r>
              <a:rPr lang="uk-UA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Поведінкові                                               </a:t>
            </a:r>
          </a:p>
          <a:p>
            <a:pPr marL="574675" indent="-457200" algn="ctr" eaLnBrk="1" hangingPunct="1"/>
            <a:r>
              <a:rPr lang="uk-UA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Ситуативні</a:t>
            </a:r>
          </a:p>
          <a:p>
            <a:pPr marL="574675" indent="-457200" algn="ctr" eaLnBrk="1" hangingPunct="1"/>
            <a:r>
              <a:rPr lang="uk-UA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Синдроматин</a:t>
            </a:r>
            <a:r>
              <a:rPr lang="uk-UA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uk-UA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4675" indent="-457200" eaLnBrk="1" hangingPunct="1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indent="-457200" eaLnBrk="1" hangingPunct="1">
              <a:buFont typeface="Wingdings 2" pitchFamily="18" charset="2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4675" indent="-45720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5" descr="F:\картинки семінар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5628418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729270" cy="5000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Мовні ознаки:</a:t>
            </a:r>
            <a:endParaRPr lang="ru-RU" sz="36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Людина, яка готується до самогубства, часто говорить про свій душевний стан.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Вона може: </a:t>
            </a:r>
          </a:p>
          <a:p>
            <a:pPr algn="ctr" eaLnBrk="1" hangingPunct="1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Прямо і явно говорити про смерть.</a:t>
            </a:r>
          </a:p>
          <a:p>
            <a:pPr algn="ctr" eaLnBrk="1" hangingPunct="1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Побічно натякати про свій намір: “ Я більше не буду ні для кого проблемою. ”</a:t>
            </a:r>
          </a:p>
          <a:p>
            <a:pPr algn="ctr" eaLnBrk="1" hangingPunct="1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Багато жартувати на тему самогубства.</a:t>
            </a:r>
          </a:p>
          <a:p>
            <a:pPr algn="ctr" eaLnBrk="1" hangingPunct="1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Проявляти нездорову зацікавленість питаннями смерті. 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14290"/>
            <a:ext cx="4643470" cy="114300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Поведінкові</a:t>
            </a:r>
            <a:br>
              <a:rPr lang="uk-UA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ознаки:</a:t>
            </a:r>
            <a:endParaRPr lang="ru-RU" sz="36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1825" indent="-514350" algn="ctr">
              <a:buFont typeface="+mj-lt"/>
              <a:buAutoNum type="arabicPeriod"/>
            </a:pPr>
            <a:r>
              <a:rPr lang="uk-UA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Роздавати оточуючим речі, які є для людини особливо значущими.</a:t>
            </a:r>
          </a:p>
          <a:p>
            <a:pPr marL="631825" indent="-514350" algn="ctr" eaLnBrk="1" hangingPunct="1">
              <a:buFont typeface="Corbel" pitchFamily="34" charset="0"/>
              <a:buAutoNum type="arabicPeriod"/>
            </a:pPr>
            <a:r>
              <a:rPr lang="uk-UA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Демонструвати радикальні зміни в поведінці, такі як:</a:t>
            </a:r>
          </a:p>
          <a:p>
            <a:pPr marL="631825" indent="-514350" eaLnBrk="1" hangingPunct="1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їжі,  у сні, зовнішньому вигляді</a:t>
            </a:r>
          </a:p>
          <a:p>
            <a:pPr marL="631825" indent="-514350" eaLnBrk="1" hangingPunct="1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шкільних звичках – пропускати заняття, не виконувати домашні завдання, уникати спілкування, бути дратівливим, похмурим.</a:t>
            </a:r>
          </a:p>
          <a:p>
            <a:pPr marL="631825" indent="-514350" eaLnBrk="1" hangingPunct="1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бути надмірно діяльним або байдужим.</a:t>
            </a:r>
          </a:p>
          <a:p>
            <a:pPr marL="631825" indent="-514350" eaLnBrk="1" hangingPunct="1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проявляти ознаки безпорадності, безнадійності.</a:t>
            </a:r>
          </a:p>
          <a:p>
            <a:pPr marL="631825" indent="-514350" eaLnBrk="1" hangingPunct="1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1825" indent="-51435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071966" cy="50006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Ситуативні ознаки: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Людина може зважитись на самогубство, якщо вона: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 ізольована (немає друзів)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 в нестабільному оточенні (криза в родині, алкоголізм батьків)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Почуває себе жертвою насильства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Уживала раніше спроби суїциду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Перенесла важку втрату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Занадто критично налаштована щодо себе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 схильність до самогубства через те, що його скоїв хтось із друзів, знайомих або членів родини</a:t>
            </a:r>
            <a:b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600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ln>
                <a:solidFill>
                  <a:srgbClr val="FF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мотиви </a:t>
            </a:r>
            <a:r>
              <a:rPr lang="uk-UA" sz="3600" dirty="0" err="1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суїцидальної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поведінки серед дітей та молоді:</a:t>
            </a:r>
            <a:endParaRPr lang="ru-RU" sz="36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Переживання образи, одинокості, відчуження.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Реальна або уявна втрата батьківської любові, незріле кохання, ревнощі.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Переживання пов'язані із смертю близьких, розлучення батьків.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Почуття провини, сорому, образи, незадоволення собою.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Страх перед ганьбою, глузуванням, приниженням.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Страх перед покаранням.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Насилля в сім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ї.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Любовні невдачі. Вагітність.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Почуття помсти, шантажу.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Бажання привернути до себе увагу.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Співчуття або наслідування приятелів, героїв книг.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Наркотична чи алкогольна залежність.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ині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57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429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Причини підліткових самогубств:</a:t>
            </a:r>
            <a:endParaRPr lang="ru-RU" sz="3600" dirty="0">
              <a:solidFill>
                <a:schemeClr val="accent1"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472113" cy="475773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uk-UA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Домінування почуття безнадії та безпорадності</a:t>
            </a:r>
          </a:p>
          <a:p>
            <a:pPr eaLnBrk="1" hangingPunct="1"/>
            <a:r>
              <a:rPr lang="uk-UA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Підвищена чутливість до образи власної гідності</a:t>
            </a:r>
          </a:p>
          <a:p>
            <a:pPr eaLnBrk="1" hangingPunct="1"/>
            <a:r>
              <a:rPr lang="uk-UA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Максималізм в оцінках подій і людей</a:t>
            </a:r>
          </a:p>
          <a:p>
            <a:pPr eaLnBrk="1" hangingPunct="1"/>
            <a:r>
              <a:rPr lang="uk-UA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Невміння передбачити справжні наслідки своїх вчинків</a:t>
            </a:r>
          </a:p>
          <a:p>
            <a:pPr eaLnBrk="1" hangingPunct="1"/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4" descr="F:\картинки семінар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71810"/>
            <a:ext cx="3571871" cy="3663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409</TotalTime>
  <Words>792</Words>
  <Application>Microsoft Office PowerPoint</Application>
  <PresentationFormat>Экран (4:3)</PresentationFormat>
  <Paragraphs>94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Профілактика тенденцій  суїцидальних нахилів  серед учнівської молоді</vt:lpstr>
      <vt:lpstr>Слайд 2</vt:lpstr>
      <vt:lpstr>Суїцид ( лат. – себе вбити)</vt:lpstr>
      <vt:lpstr>Ознаки суїцидальної поведінки</vt:lpstr>
      <vt:lpstr>Мовні ознаки:</vt:lpstr>
      <vt:lpstr>Поведінкові  ознаки:</vt:lpstr>
      <vt:lpstr>   Ситуативні ознаки:</vt:lpstr>
      <vt:lpstr>Основні мотиви суїцидальної поведінки серед дітей та молоді:</vt:lpstr>
      <vt:lpstr>Причини підліткових самогубств:</vt:lpstr>
      <vt:lpstr>Профілактична робота закладу з попередження суїцидальної  поведінки дітей та підлітків</vt:lpstr>
      <vt:lpstr>Слайд 11</vt:lpstr>
      <vt:lpstr>Можливі шляхи подолання труднощів:</vt:lpstr>
      <vt:lpstr>Рекомендації педагогічним працівникам щодо надання превентивної допомоги учневі при потенційному суїциді</vt:lpstr>
      <vt:lpstr>Без надії таки сподіватись, Буду  жити!Геть думи сумні!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Профілактика тенденцій  суїцидальних нахилів  серед учнівської молоді</dc:title>
  <cp:lastModifiedBy>oleg</cp:lastModifiedBy>
  <cp:revision>40</cp:revision>
  <dcterms:modified xsi:type="dcterms:W3CDTF">2017-03-03T06:26:10Z</dcterms:modified>
</cp:coreProperties>
</file>