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1" r:id="rId4"/>
    <p:sldId id="272" r:id="rId5"/>
    <p:sldId id="27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77" r:id="rId15"/>
    <p:sldId id="279" r:id="rId16"/>
    <p:sldId id="280" r:id="rId17"/>
    <p:sldId id="281" r:id="rId18"/>
    <p:sldId id="283" r:id="rId19"/>
    <p:sldId id="262" r:id="rId20"/>
    <p:sldId id="270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43CB-40A9-4209-B5A1-1D8CE94AA9CB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FBF1-917B-44F9-A4ED-61603EC2E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9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AFB1-EE42-40CE-B983-602F79DCE342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B5BD-5AFD-4F6F-8BB5-DA72E33ACDB8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35AE-3890-4554-B154-6530FDEA0CA7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E9E56A-6D4C-498B-9227-7D7435C31C86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C44-E2BC-49B1-B605-6B2CDF53108F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3EB0-C035-4A75-8568-8884F142B48F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B595-01EB-4356-B863-89C0A51185C9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0FB-99D5-4957-AEB6-36335C298668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F01-7F19-4258-9ECD-19AE33200D57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EDA9BE-D2BC-4531-AF10-2C8518400868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7F7E-4C70-44D1-80F4-0A99D47BE1FA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CBCC0-56F1-4144-987E-4EF8E713CA8C}" type="datetime1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3C3A35-1CAA-4CCC-9212-E4FEEE8A1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5%D1%88%D0%BA%D0%BE_%D0%91%D1%96%D0%BB%D0%B8%D0%B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01122" cy="2071702"/>
          </a:xfrm>
        </p:spPr>
        <p:txBody>
          <a:bodyPr/>
          <a:lstStyle/>
          <a:p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Презентація на тему: “Данило Галицький – король Русі”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537321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Підготувала:</a:t>
            </a:r>
            <a:br>
              <a:rPr lang="uk-UA" dirty="0" smtClean="0"/>
            </a:br>
            <a:r>
              <a:rPr lang="uk-UA" dirty="0" smtClean="0"/>
              <a:t>Вчитель історії</a:t>
            </a:r>
          </a:p>
          <a:p>
            <a:r>
              <a:rPr lang="uk-UA" dirty="0" err="1" smtClean="0"/>
              <a:t>Гориглядівської</a:t>
            </a:r>
            <a:r>
              <a:rPr lang="uk-UA" dirty="0" smtClean="0"/>
              <a:t> ЗОШ</a:t>
            </a:r>
          </a:p>
          <a:p>
            <a:r>
              <a:rPr lang="uk-UA" dirty="0" err="1" smtClean="0"/>
              <a:t>Михайлюк</a:t>
            </a:r>
            <a:r>
              <a:rPr lang="uk-UA" dirty="0" smtClean="0"/>
              <a:t> М. А.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95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3362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 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Мстислав ІІ </a:t>
            </a:r>
            <a:r>
              <a:rPr lang="ru-RU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Удатний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князь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Торопецький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опанував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Галич,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поріднився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видавши за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доньку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Анну. 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Лешко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великий князь 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Краківський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посварившись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Мстиславом,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вигнав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посадив 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Галичі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королевича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угорського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Коломана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1220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Мстислав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Данила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вигнав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угорців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Галича 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1221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року.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a651-jarosla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777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4071934" cy="6072206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1223</a:t>
            </a:r>
            <a:r>
              <a:rPr lang="ru-RU" sz="3600" dirty="0" smtClean="0">
                <a:solidFill>
                  <a:schemeClr val="bg1"/>
                </a:solidFill>
              </a:rPr>
              <a:t> — разом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іншими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руськими</a:t>
            </a:r>
            <a:r>
              <a:rPr lang="ru-RU" sz="3600" dirty="0" smtClean="0">
                <a:solidFill>
                  <a:schemeClr val="bg1"/>
                </a:solidFill>
              </a:rPr>
              <a:t> князями брав участь у </a:t>
            </a:r>
            <a:r>
              <a:rPr lang="ru-RU" sz="3600" u="sng" dirty="0" smtClean="0">
                <a:solidFill>
                  <a:schemeClr val="bg1"/>
                </a:solidFill>
              </a:rPr>
              <a:t>битва на р. Калка</a:t>
            </a:r>
            <a:r>
              <a:rPr lang="ru-RU" sz="3600" dirty="0" smtClean="0">
                <a:solidFill>
                  <a:schemeClr val="bg1"/>
                </a:solidFill>
              </a:rPr>
              <a:t> </a:t>
            </a:r>
            <a:r>
              <a:rPr lang="ru-RU" sz="3600" dirty="0" err="1" smtClean="0">
                <a:solidFill>
                  <a:schemeClr val="bg1"/>
                </a:solidFill>
              </a:rPr>
              <a:t>проти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монголів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</a:rPr>
              <a:t>Був</a:t>
            </a:r>
            <a:r>
              <a:rPr lang="ru-RU" sz="3600" dirty="0" smtClean="0">
                <a:solidFill>
                  <a:schemeClr val="bg1"/>
                </a:solidFill>
              </a:rPr>
              <a:t> поранений у груди </a:t>
            </a:r>
            <a:r>
              <a:rPr lang="ru-RU" sz="3600" dirty="0" err="1" smtClean="0">
                <a:solidFill>
                  <a:schemeClr val="bg1"/>
                </a:solidFill>
              </a:rPr>
              <a:t>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відступив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поля </a:t>
            </a:r>
            <a:r>
              <a:rPr lang="ru-RU" sz="3600" dirty="0" err="1" smtClean="0">
                <a:solidFill>
                  <a:schemeClr val="bg1"/>
                </a:solidFill>
              </a:rPr>
              <a:t>битви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15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221455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1227</a:t>
            </a:r>
            <a:r>
              <a:rPr lang="ru-RU" sz="2800" dirty="0" smtClean="0">
                <a:solidFill>
                  <a:schemeClr val="bg1"/>
                </a:solidFill>
              </a:rPr>
              <a:t>— Данило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Васильком проводить </a:t>
            </a:r>
            <a:r>
              <a:rPr lang="ru-RU" sz="2800" dirty="0" err="1" smtClean="0">
                <a:solidFill>
                  <a:schemeClr val="bg1"/>
                </a:solidFill>
              </a:rPr>
              <a:t>успішний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похід</a:t>
            </a:r>
            <a:r>
              <a:rPr lang="ru-RU" sz="2800" dirty="0" smtClean="0">
                <a:solidFill>
                  <a:schemeClr val="bg1"/>
                </a:solidFill>
              </a:rPr>
              <a:t> на </a:t>
            </a:r>
            <a:r>
              <a:rPr lang="ru-RU" sz="2800" u="sng" dirty="0" err="1" smtClean="0">
                <a:solidFill>
                  <a:schemeClr val="bg1"/>
                </a:solidFill>
              </a:rPr>
              <a:t>Луцьк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проти</a:t>
            </a:r>
            <a:r>
              <a:rPr lang="ru-RU" sz="2800" dirty="0" smtClean="0">
                <a:solidFill>
                  <a:schemeClr val="bg1"/>
                </a:solidFill>
              </a:rPr>
              <a:t> Ярослава </a:t>
            </a:r>
            <a:r>
              <a:rPr lang="ru-RU" sz="2800" dirty="0" err="1" smtClean="0">
                <a:solidFill>
                  <a:schemeClr val="bg1"/>
                </a:solidFill>
              </a:rPr>
              <a:t>Ігоревича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закінчився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взяттям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приєднанням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князівства</a:t>
            </a:r>
            <a:r>
              <a:rPr lang="ru-RU" sz="2800" dirty="0" smtClean="0">
                <a:solidFill>
                  <a:schemeClr val="bg1"/>
                </a:solidFill>
              </a:rPr>
              <a:t> до </a:t>
            </a:r>
            <a:r>
              <a:rPr lang="ru-RU" sz="2800" dirty="0" err="1" smtClean="0">
                <a:solidFill>
                  <a:schemeClr val="bg1"/>
                </a:solidFill>
              </a:rPr>
              <a:t>володінь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err="1" smtClean="0">
                <a:solidFill>
                  <a:schemeClr val="bg1"/>
                </a:solidFill>
              </a:rPr>
              <a:t>Романовичів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Одразу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походу Данило передав </a:t>
            </a:r>
            <a:r>
              <a:rPr lang="ru-RU" sz="2800" dirty="0" err="1" smtClean="0">
                <a:solidFill>
                  <a:schemeClr val="bg1"/>
                </a:solidFill>
              </a:rPr>
              <a:t>Василькові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err="1" smtClean="0">
                <a:solidFill>
                  <a:schemeClr val="bg1"/>
                </a:solidFill>
              </a:rPr>
              <a:t>Луцьк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err="1" smtClean="0">
                <a:solidFill>
                  <a:schemeClr val="bg1"/>
                </a:solidFill>
              </a:rPr>
              <a:t>Пересопницю</a:t>
            </a:r>
            <a:r>
              <a:rPr lang="ru-RU" sz="2800" u="sng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95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6"/>
            <a:ext cx="9144000" cy="257174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Об'єднавши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Волинь</a:t>
            </a:r>
            <a:r>
              <a:rPr lang="ru-RU" sz="2400" dirty="0" smtClean="0">
                <a:solidFill>
                  <a:schemeClr val="bg1"/>
                </a:solidFill>
              </a:rPr>
              <a:t>, Данило передав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братові</a:t>
            </a:r>
            <a:r>
              <a:rPr lang="ru-RU" sz="2400" dirty="0" smtClean="0">
                <a:solidFill>
                  <a:schemeClr val="bg1"/>
                </a:solidFill>
              </a:rPr>
              <a:t> Васильку (</a:t>
            </a:r>
            <a:r>
              <a:rPr lang="ru-RU" sz="2400" u="sng" dirty="0" smtClean="0">
                <a:solidFill>
                  <a:schemeClr val="bg1"/>
                </a:solidFill>
              </a:rPr>
              <a:t>1230</a:t>
            </a:r>
            <a:r>
              <a:rPr lang="ru-RU" sz="2400" dirty="0" smtClean="0">
                <a:solidFill>
                  <a:schemeClr val="bg1"/>
                </a:solidFill>
              </a:rPr>
              <a:t>), а сам </a:t>
            </a:r>
            <a:r>
              <a:rPr lang="ru-RU" sz="2400" dirty="0" err="1" smtClean="0">
                <a:solidFill>
                  <a:schemeClr val="bg1"/>
                </a:solidFill>
              </a:rPr>
              <a:t>розпочав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боротьбу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Галицьку</a:t>
            </a:r>
            <a:r>
              <a:rPr lang="ru-RU" sz="2400" dirty="0" smtClean="0">
                <a:solidFill>
                  <a:schemeClr val="bg1"/>
                </a:solidFill>
              </a:rPr>
              <a:t> землю. </a:t>
            </a:r>
            <a:r>
              <a:rPr lang="ru-RU" sz="2400" u="sng" dirty="0" smtClean="0">
                <a:solidFill>
                  <a:schemeClr val="bg1"/>
                </a:solidFill>
              </a:rPr>
              <a:t>1229</a:t>
            </a:r>
            <a:r>
              <a:rPr lang="ru-RU" sz="2400" dirty="0" smtClean="0">
                <a:solidFill>
                  <a:schemeClr val="bg1"/>
                </a:solidFill>
              </a:rPr>
              <a:t> року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прихильники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Галичі</a:t>
            </a:r>
            <a:r>
              <a:rPr lang="ru-RU" sz="2400" dirty="0" smtClean="0">
                <a:solidFill>
                  <a:schemeClr val="bg1"/>
                </a:solidFill>
              </a:rPr>
              <a:t> запросили Данила на престол.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узяв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місто</a:t>
            </a:r>
            <a:r>
              <a:rPr lang="ru-RU" sz="2400" dirty="0" smtClean="0">
                <a:solidFill>
                  <a:schemeClr val="bg1"/>
                </a:solidFill>
              </a:rPr>
              <a:t> в облогу та, попри </a:t>
            </a:r>
            <a:r>
              <a:rPr lang="ru-RU" sz="2400" dirty="0" err="1" smtClean="0">
                <a:solidFill>
                  <a:schemeClr val="bg1"/>
                </a:solidFill>
              </a:rPr>
              <a:t>спалення</a:t>
            </a:r>
            <a:r>
              <a:rPr lang="ru-RU" sz="2400" dirty="0" smtClean="0">
                <a:solidFill>
                  <a:schemeClr val="bg1"/>
                </a:solidFill>
              </a:rPr>
              <a:t> галичанами мосту через </a:t>
            </a:r>
            <a:r>
              <a:rPr lang="ru-RU" sz="2400" u="sng" dirty="0" err="1" smtClean="0">
                <a:solidFill>
                  <a:schemeClr val="bg1"/>
                </a:solidFill>
              </a:rPr>
              <a:t>Дністер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захопив</a:t>
            </a:r>
            <a:r>
              <a:rPr lang="ru-RU" sz="2400" dirty="0" smtClean="0">
                <a:solidFill>
                  <a:schemeClr val="bg1"/>
                </a:solidFill>
              </a:rPr>
              <a:t> Галич. Данило </a:t>
            </a:r>
            <a:r>
              <a:rPr lang="ru-RU" sz="2400" dirty="0" err="1" smtClean="0">
                <a:solidFill>
                  <a:schemeClr val="bg1"/>
                </a:solidFill>
              </a:rPr>
              <a:t>відпустив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захопленого</a:t>
            </a:r>
            <a:r>
              <a:rPr lang="ru-RU" sz="2400" dirty="0" smtClean="0">
                <a:solidFill>
                  <a:schemeClr val="bg1"/>
                </a:solidFill>
              </a:rPr>
              <a:t> в полон королевича </a:t>
            </a:r>
            <a:r>
              <a:rPr lang="ru-RU" sz="2400" dirty="0" err="1" smtClean="0">
                <a:solidFill>
                  <a:schemeClr val="bg1"/>
                </a:solidFill>
              </a:rPr>
              <a:t>Андрія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згодом</a:t>
            </a:r>
            <a:r>
              <a:rPr lang="ru-RU" sz="2400" dirty="0" smtClean="0">
                <a:solidFill>
                  <a:schemeClr val="bg1"/>
                </a:solidFill>
              </a:rPr>
              <a:t> той, за </a:t>
            </a:r>
            <a:r>
              <a:rPr lang="ru-RU" sz="2400" dirty="0" err="1" smtClean="0">
                <a:solidFill>
                  <a:schemeClr val="bg1"/>
                </a:solidFill>
              </a:rPr>
              <a:t>підтримки</a:t>
            </a:r>
            <a:r>
              <a:rPr lang="ru-RU" sz="2400" dirty="0" smtClean="0">
                <a:solidFill>
                  <a:schemeClr val="bg1"/>
                </a:solidFill>
              </a:rPr>
              <a:t> боярина </a:t>
            </a:r>
            <a:r>
              <a:rPr lang="ru-RU" sz="2400" u="sng" dirty="0" err="1" smtClean="0">
                <a:solidFill>
                  <a:schemeClr val="bg1"/>
                </a:solidFill>
              </a:rPr>
              <a:t>Судислава</a:t>
            </a:r>
            <a:r>
              <a:rPr lang="ru-RU" sz="2400" dirty="0" smtClean="0">
                <a:solidFill>
                  <a:schemeClr val="bg1"/>
                </a:solidFill>
              </a:rPr>
              <a:t> та </a:t>
            </a:r>
            <a:r>
              <a:rPr lang="ru-RU" sz="2400" dirty="0" err="1" smtClean="0">
                <a:solidFill>
                  <a:schemeClr val="bg1"/>
                </a:solidFill>
              </a:rPr>
              <a:t>свого</a:t>
            </a:r>
            <a:r>
              <a:rPr lang="ru-RU" sz="2400" dirty="0" smtClean="0">
                <a:solidFill>
                  <a:schemeClr val="bg1"/>
                </a:solidFill>
              </a:rPr>
              <a:t> батька, </a:t>
            </a:r>
            <a:r>
              <a:rPr lang="ru-RU" sz="2400" dirty="0" err="1" smtClean="0">
                <a:solidFill>
                  <a:schemeClr val="bg1"/>
                </a:solidFill>
              </a:rPr>
              <a:t>угорського</a:t>
            </a:r>
            <a:r>
              <a:rPr lang="ru-RU" sz="2400" dirty="0" smtClean="0">
                <a:solidFill>
                  <a:schemeClr val="bg1"/>
                </a:solidFill>
              </a:rPr>
              <a:t> короля </a:t>
            </a:r>
            <a:r>
              <a:rPr lang="ru-RU" sz="2400" u="sng" dirty="0" err="1" smtClean="0">
                <a:solidFill>
                  <a:schemeClr val="bg1"/>
                </a:solidFill>
              </a:rPr>
              <a:t>Андраш</a:t>
            </a:r>
            <a:r>
              <a:rPr lang="ru-RU" sz="2400" u="sng" dirty="0" smtClean="0">
                <a:solidFill>
                  <a:schemeClr val="bg1"/>
                </a:solidFill>
              </a:rPr>
              <a:t> ІІ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зробив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ще</a:t>
            </a:r>
            <a:r>
              <a:rPr lang="ru-RU" sz="2400" dirty="0" smtClean="0">
                <a:solidFill>
                  <a:schemeClr val="bg1"/>
                </a:solidFill>
              </a:rPr>
              <a:t> одну (</a:t>
            </a:r>
            <a:r>
              <a:rPr lang="ru-RU" sz="2400" dirty="0" err="1" smtClean="0">
                <a:solidFill>
                  <a:schemeClr val="bg1"/>
                </a:solidFill>
              </a:rPr>
              <a:t>невдалу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спробу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опанувати</a:t>
            </a:r>
            <a:r>
              <a:rPr lang="ru-RU" sz="2400" dirty="0" smtClean="0">
                <a:solidFill>
                  <a:schemeClr val="bg1"/>
                </a:solidFill>
              </a:rPr>
              <a:t> Галич.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593725"/>
            <a:ext cx="8675688" cy="650716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 b="1" dirty="0" smtClean="0">
                <a:latin typeface="Times New Roman" panose="02020603050405020304" pitchFamily="18" charset="0"/>
              </a:rPr>
              <a:t>          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монголо-татар у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Південно-Західну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Русь (у 1240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татарських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ханів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Данило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для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 1245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Ярославлем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Галицьким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розбили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полки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угорських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польських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феодалів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галицьких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бояр,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завершило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40-річну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Галицько-Волинського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князівства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Данило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втрутився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герцогзький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трон і на початку 1250-х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домігся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Романа.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Одруживши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Шварна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литовською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князівною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сходженню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великокняжий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престол. У 1252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разом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братом Васильком та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синами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організував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визвольний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монголо-татар на </a:t>
            </a:r>
            <a:r>
              <a:rPr lang="ru-RU" alt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Волинь</a:t>
            </a: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8000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Данило у Ба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840538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95288" y="260350"/>
            <a:ext cx="8350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>
                <a:latin typeface="Times New Roman" panose="02020603050405020304" pitchFamily="18" charset="0"/>
              </a:rPr>
              <a:t>Щоб уберегти свої землі від спустошення монголо-татар, Данило змушений був поїхати в 1245 році на переговори до хана Батия в його столицю м. Сарай, що стояло поблизу гирла Волги.</a:t>
            </a:r>
            <a:r>
              <a:rPr lang="uk-UA" altLang="uk-UA"/>
              <a:t> 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468313" y="5157788"/>
            <a:ext cx="8310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uk-UA" sz="2000" b="1">
                <a:latin typeface="Times New Roman" panose="02020603050405020304" pitchFamily="18" charset="0"/>
              </a:rPr>
              <a:t>Батий, поважаючи Данила за мужність і почуття власної гідності, прийняв князя досить прихильно, підтвердив його княжіння, </a:t>
            </a:r>
          </a:p>
          <a:p>
            <a:pPr algn="ctr"/>
            <a:r>
              <a:rPr lang="ru-RU" altLang="uk-UA" sz="2000" b="1">
                <a:latin typeface="Times New Roman" panose="02020603050405020304" pitchFamily="18" charset="0"/>
              </a:rPr>
              <a:t>а Данило визнав свою васальну залежність: </a:t>
            </a:r>
          </a:p>
          <a:p>
            <a:pPr algn="ctr"/>
            <a:r>
              <a:rPr lang="ru-RU" altLang="uk-UA" sz="2000" b="1">
                <a:latin typeface="Times New Roman" panose="02020603050405020304" pitchFamily="18" charset="0"/>
              </a:rPr>
              <a:t>він зобов’язувався висилати своє військо для участі в походах монгольської армії, але данини не сплачував. </a:t>
            </a:r>
          </a:p>
        </p:txBody>
      </p:sp>
    </p:spTree>
    <p:extLst>
      <p:ext uri="{BB962C8B-B14F-4D97-AF65-F5344CB8AC3E}">
        <p14:creationId xmlns:p14="http://schemas.microsoft.com/office/powerpoint/2010/main" val="8500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krmap.su/program2010/uh7/history7_files/image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37038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10"/>
          <p:cNvSpPr>
            <a:spLocks noChangeArrowheads="1"/>
          </p:cNvSpPr>
          <p:nvPr/>
        </p:nvSpPr>
        <p:spPr bwMode="auto">
          <a:xfrm>
            <a:off x="971550" y="333375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000" b="1" i="1">
                <a:latin typeface="Times New Roman" panose="02020603050405020304" pitchFamily="18" charset="0"/>
              </a:rPr>
              <a:t>Коронація  Данила Галицького</a:t>
            </a:r>
            <a:endParaRPr lang="ru-RU" altLang="uk-UA" sz="2000" b="1">
              <a:latin typeface="Times New Roman" panose="02020603050405020304" pitchFamily="18" charset="0"/>
            </a:endParaRPr>
          </a:p>
        </p:txBody>
      </p:sp>
      <p:sp>
        <p:nvSpPr>
          <p:cNvPr id="25604" name="Прямоугольник 11"/>
          <p:cNvSpPr>
            <a:spLocks noChangeArrowheads="1"/>
          </p:cNvSpPr>
          <p:nvPr/>
        </p:nvSpPr>
        <p:spPr bwMode="auto">
          <a:xfrm>
            <a:off x="1258888" y="6092825"/>
            <a:ext cx="324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000" b="1" i="1">
                <a:latin typeface="Times New Roman" panose="02020603050405020304" pitchFamily="18" charset="0"/>
              </a:rPr>
              <a:t>Дорогочин (сучасний вид)</a:t>
            </a:r>
            <a:endParaRPr lang="ru-RU" altLang="uk-UA" sz="2000" b="1">
              <a:latin typeface="Times New Roman" panose="02020603050405020304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011863" y="4508500"/>
            <a:ext cx="2160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Митра, перероблена з корони Данила Галицького</a:t>
            </a:r>
            <a:endParaRPr lang="uk-UA" altLang="uk-UA" sz="2000" b="1" i="1">
              <a:latin typeface="Times New Roman" panose="02020603050405020304" pitchFamily="18" charset="0"/>
            </a:endParaRPr>
          </a:p>
        </p:txBody>
      </p:sp>
      <p:pic>
        <p:nvPicPr>
          <p:cNvPr id="25606" name="Picture 8" descr="http://upload.wikimedia.org/wikipedia/uk/thumb/e/e2/Mytra_Danylo.jpg/200px-Mytra_Dany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5538"/>
            <a:ext cx="230346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Коронація Дани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3910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755650" y="1125538"/>
            <a:ext cx="7067550" cy="10223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sz="2000" b="1" i="1" u="sng" dirty="0" smtClean="0">
                <a:ln>
                  <a:noFill/>
                </a:ln>
                <a:solidFill>
                  <a:srgbClr val="18DCF6"/>
                </a:solidFill>
                <a:effectLst/>
                <a:latin typeface="Times New Roman" pitchFamily="18" charset="0"/>
              </a:rPr>
              <a:t>МЕТА КОРОНАЦІЇ:</a:t>
            </a:r>
            <a:r>
              <a:rPr lang="uk-UA" sz="2000" b="1" dirty="0" smtClean="0">
                <a:ln>
                  <a:noFill/>
                </a:ln>
                <a:effectLst/>
                <a:latin typeface="Times New Roman" pitchFamily="18" charset="0"/>
              </a:rPr>
              <a:t> насамперед князь прагнув  порозумітися з угорським королем, шукав спосіб заручитися підтримкою польських князів і хрестоносців Тевтонського ордену з метою створення </a:t>
            </a:r>
            <a:r>
              <a:rPr lang="uk-UA" sz="2000" b="1" dirty="0" err="1" smtClean="0">
                <a:ln>
                  <a:noFill/>
                </a:ln>
                <a:effectLst/>
                <a:latin typeface="Times New Roman" pitchFamily="18" charset="0"/>
              </a:rPr>
              <a:t>антимонгольської</a:t>
            </a:r>
            <a:r>
              <a:rPr lang="uk-UA" sz="2000" b="1" dirty="0" smtClean="0">
                <a:ln>
                  <a:noFill/>
                </a:ln>
                <a:effectLst/>
                <a:latin typeface="Times New Roman" pitchFamily="18" charset="0"/>
              </a:rPr>
              <a:t> коаліції. Князь проводив переговори з Папою Римським Інокентієм IV, щоб організувати хрестовий похід проти Золотої Орди.</a:t>
            </a:r>
            <a:endParaRPr lang="ru-RU" sz="2000" b="1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79388" y="3716338"/>
            <a:ext cx="8229600" cy="46783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uk-UA" altLang="uk-UA" sz="2000" b="1" i="1" smtClean="0">
                <a:solidFill>
                  <a:srgbClr val="18DCF6"/>
                </a:solidFill>
                <a:latin typeface="Times New Roman" panose="02020603050405020304" pitchFamily="18" charset="0"/>
              </a:rPr>
              <a:t>НАСЛІДКИ КОРОНАЦІЇ:</a:t>
            </a:r>
          </a:p>
          <a:p>
            <a:r>
              <a:rPr lang="uk-UA" altLang="uk-UA" sz="2000" smtClean="0">
                <a:latin typeface="Times New Roman" panose="02020603050405020304" pitchFamily="18" charset="0"/>
              </a:rPr>
              <a:t>оголошений папою  у тому році хрестовий похід не знайшов підтримки серед європейських монархів.</a:t>
            </a:r>
          </a:p>
          <a:p>
            <a:r>
              <a:rPr lang="uk-UA" altLang="uk-UA" sz="2000" smtClean="0">
                <a:latin typeface="Times New Roman" panose="02020603050405020304" pitchFamily="18" charset="0"/>
              </a:rPr>
              <a:t>папа не надав реальної допомоги Данилові в боротьбі проти орди, тому взаємини між Данилом і Римом не переросли у стійкий союз.</a:t>
            </a:r>
            <a:r>
              <a:rPr lang="ru-RU" altLang="uk-UA" sz="2000" smtClean="0">
                <a:latin typeface="Times New Roman" panose="02020603050405020304" pitchFamily="18" charset="0"/>
              </a:rPr>
              <a:t> </a:t>
            </a:r>
            <a:endParaRPr lang="uk-UA" altLang="uk-UA" sz="2000" smtClean="0">
              <a:latin typeface="Times New Roman" panose="02020603050405020304" pitchFamily="18" charset="0"/>
            </a:endParaRPr>
          </a:p>
          <a:p>
            <a:r>
              <a:rPr lang="uk-UA" altLang="uk-UA" sz="2000" smtClean="0">
                <a:latin typeface="Times New Roman" panose="02020603050405020304" pitchFamily="18" charset="0"/>
              </a:rPr>
              <a:t> Данило не відмовився від боротьби проти ординців власними силами. У 1254 – 1255 роках військо Данила неодноразово здобувало перемоги над монгольським військом хана Куремси. </a:t>
            </a:r>
          </a:p>
          <a:p>
            <a:endParaRPr lang="ru-RU" altLang="uk-UA" sz="2000" smtClean="0">
              <a:latin typeface="Times New Roman" panose="02020603050405020304" pitchFamily="18" charset="0"/>
            </a:endParaRPr>
          </a:p>
        </p:txBody>
      </p:sp>
      <p:pic>
        <p:nvPicPr>
          <p:cNvPr id="26628" name="Picture 4" descr="Коронація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28924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Knyaz-Danila-Ostrozhskiy-v-bitve-na-Sinih-Vod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43125"/>
            <a:ext cx="32813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idx="1"/>
          </p:nvPr>
        </p:nvSpPr>
        <p:spPr>
          <a:xfrm>
            <a:off x="2916238" y="1600200"/>
            <a:ext cx="5770562" cy="47085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відзначився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державою. В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ворожого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князь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могутньому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ворогу, як монголо-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Літописець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влучну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«(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князем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хоробрим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мудрим,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многі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церкви поставив... і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братолюбством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світився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братом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Васильком».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984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Постать</a:t>
            </a:r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400" i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endParaRPr lang="ru-RU" sz="5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http://upload.wikimedia.org/wikipedia/commons/c/c8/Daniil-hali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801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29702136-8476-2782-92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9146"/>
            <a:ext cx="5883139" cy="59388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14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Корона Данила </a:t>
            </a:r>
            <a:r>
              <a:rPr lang="ru-RU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Галицького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68144" y="1196752"/>
            <a:ext cx="3152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dirty="0"/>
              <a:t>Не одне століття корона зберігалася у греко-католицькому кафедральному соборі Святого Івана Хрестителя у Перемишлі у якості митри місцевого єпископа. Вже у 1915 році, під час 1-ї світової війни, російська армія вивезла її до Москви, проте через 7 років вона була повернена на батьківщину. Із початком другої світової війни, тодішній єпископ велів зняти з митри усі коштовності і закопати їх у підвалі. На жаль, сьогодні невідомо, де знаходиться ця безцінна для нашого народу реліквія.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AutoShape 2" descr="%D0%9A%D0%B0%D1%80%D1%82%D0%B8%D0%BD%D0%BA%D0%B8%20%D0%BF%D0%BE%20%D0%B7%D0%B0%D0%BF%D1%80%D0%BE%D1%81%D1%83%20%D0%B3%D0%B0%D0%BB%D0%B8%D1%86%D1%8C%D0%BA%D0%B8%D0%B9%20%D0%B7%D0%B0%D0%BC%D0%BE%D0%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6033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Замок у древньому Галичі(малюнок)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449"/>
            <a:ext cx="4892599" cy="6516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095" y="6488668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в Івано-Франківську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6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63485" y="616255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Данилу Галицькому у Львові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9850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53501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Пам’ятник королю Данилу у Тернополі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41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2157413" cy="5327650"/>
          </a:xfrm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851275" y="404813"/>
            <a:ext cx="453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uk-UA" sz="2400" b="1" dirty="0" err="1"/>
              <a:t>Фільм</a:t>
            </a:r>
            <a:r>
              <a:rPr lang="ru-RU" altLang="uk-UA" sz="2400" b="1" dirty="0"/>
              <a:t> «Данило, </a:t>
            </a:r>
          </a:p>
          <a:p>
            <a:pPr algn="r" eaLnBrk="1" hangingPunct="1"/>
            <a:r>
              <a:rPr lang="ru-RU" altLang="uk-UA" sz="2400" b="1" dirty="0"/>
              <a:t>князь </a:t>
            </a:r>
            <a:r>
              <a:rPr lang="ru-RU" altLang="uk-UA" sz="2400" b="1" dirty="0" err="1"/>
              <a:t>Галицький</a:t>
            </a:r>
            <a:r>
              <a:rPr lang="ru-RU" altLang="uk-UA" sz="2400" b="1" dirty="0"/>
              <a:t>»</a:t>
            </a:r>
          </a:p>
          <a:p>
            <a:pPr algn="r" eaLnBrk="1" hangingPunct="1"/>
            <a:r>
              <a:rPr lang="ru-RU" altLang="uk-UA" sz="2400" b="1" dirty="0"/>
              <a:t> (</a:t>
            </a:r>
            <a:r>
              <a:rPr lang="ru-RU" altLang="uk-UA" sz="2400" b="1" dirty="0" err="1"/>
              <a:t>реж</a:t>
            </a:r>
            <a:r>
              <a:rPr lang="ru-RU" altLang="uk-UA" sz="2400" b="1" dirty="0"/>
              <a:t>. Ярослав </a:t>
            </a:r>
            <a:r>
              <a:rPr lang="ru-RU" altLang="uk-UA" sz="2400" b="1" dirty="0" err="1"/>
              <a:t>Лупій</a:t>
            </a:r>
            <a:r>
              <a:rPr lang="ru-RU" altLang="uk-UA" sz="2400" b="1" dirty="0"/>
              <a:t>)</a:t>
            </a:r>
          </a:p>
        </p:txBody>
      </p:sp>
      <p:pic>
        <p:nvPicPr>
          <p:cNvPr id="31748" name="Picture 7" descr="Філь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035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/>
          </p:cNvSpPr>
          <p:nvPr/>
        </p:nvSpPr>
        <p:spPr bwMode="auto">
          <a:xfrm>
            <a:off x="2484438" y="3068638"/>
            <a:ext cx="4679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b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Данила </a:t>
            </a:r>
            <a:b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Галицького </a:t>
            </a:r>
            <a:b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мечами для </a:t>
            </a:r>
            <a:b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нагородження військових</a:t>
            </a:r>
            <a:endParaRPr lang="ru-RU" altLang="uk-UA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AutoShape 4" descr="%D0%9A%D0%B0%D1%80%D1%82%D0%B8%D0%BD%D0%BA%D0%B8%20%D0%BF%D0%BE%20%D0%B7%D0%B0%D0%BF%D1%80%D0%BE%D1%81%D1%83%20%D0%B3%D0%B0%D0%BB%D0%B8%D1%86%D1%8C%D0%BA%D0%B8%D0%B9%20%D0%B7%D0%B0%D0%BC%D0%BE%D0%BA"/>
          <p:cNvSpPr>
            <a:spLocks noChangeAspect="1" noChangeArrowheads="1"/>
          </p:cNvSpPr>
          <p:nvPr/>
        </p:nvSpPr>
        <p:spPr bwMode="auto">
          <a:xfrm>
            <a:off x="755576" y="476672"/>
            <a:ext cx="3312368" cy="3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0895" y="15007"/>
            <a:ext cx="772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Часткова реставрація руїн Галицького Замку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AutoShape 2" descr="%D0%9A%D0%B0%D1%80%D1%82%D0%B8%D0%BD%D0%BA%D0%B8%20%D0%BF%D0%BE%20%D0%B7%D0%B0%D0%BF%D1%80%D0%BE%D1%81%D1%83%20%D0%B3%D0%B0%D0%BB%D0%B8%D1%86%D1%8C%D0%BA%D0%B8%D0%B9%20%D0%B7%D0%B0%D0%BC%D0%BE%D0%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" y="-23484"/>
            <a:ext cx="9141391" cy="6881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993" y="31763"/>
            <a:ext cx="772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Часткова реставрація руїн Галицького Замку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024187"/>
          </a:xfrm>
        </p:spPr>
        <p:txBody>
          <a:bodyPr>
            <a:normAutofit/>
          </a:bodyPr>
          <a:lstStyle/>
          <a:p>
            <a:pPr marL="547688" indent="-411163" algn="ctr" eaLnBrk="1" hangingPunct="1">
              <a:buClr>
                <a:srgbClr val="F9F9F9"/>
              </a:buClr>
              <a:buFont typeface="Wingdings 2" panose="05020102010507070707" pitchFamily="18" charset="2"/>
              <a:buNone/>
              <a:defRPr/>
            </a:pPr>
            <a:r>
              <a:rPr lang="ru-RU" sz="3500" b="1" i="1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Данило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Галицький</a:t>
            </a:r>
            <a:r>
              <a:rPr lang="ru-RU" sz="28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 (Романович)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7688" indent="-411163" algn="ctr" eaLnBrk="1" hangingPunct="1">
              <a:buClr>
                <a:srgbClr val="F9F9F9"/>
              </a:buClr>
              <a:buFont typeface="Wingdings 2" panose="05020102010507070707" pitchFamily="18" charset="2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князь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династ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Рюриковичів, син князя Романа ІІ Великого. Князь волинський (1211 – 1264 роки), галицький (1238 – 1264 роки), київський (1240 року). правитель Галицько-Волинського королівства. </a:t>
            </a:r>
            <a:r>
              <a:rPr lang="ru-RU" sz="3200" dirty="0" smtClean="0">
                <a:solidFill>
                  <a:schemeClr val="bg1"/>
                </a:solidFill>
              </a:rPr>
              <a:t>  </a:t>
            </a:r>
          </a:p>
        </p:txBody>
      </p:sp>
      <p:pic>
        <p:nvPicPr>
          <p:cNvPr id="17411" name="Picture 2" descr="http://upload.wikimedia.org/wikipedia/uk/thumb/f/fd/Danilo_Galickiy.jpg/250px-Danilo_Galic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4813"/>
            <a:ext cx="36718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9812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34569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00760" y="89624"/>
            <a:ext cx="3143240" cy="66787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2400" b="1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Дани́ло</a:t>
            </a:r>
            <a:r>
              <a:rPr kumimoji="0" lang="ru-RU" sz="24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ru-RU" sz="2400" b="1" i="0" u="none" strike="noStrike" cap="none" spc="-15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Рома́нович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lang="ru-RU" sz="2400" spc="-15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руський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князь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династії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Рюриковичі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правитель 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Галицько-Волинського</a:t>
            </a:r>
            <a:r>
              <a:rPr kumimoji="0" lang="ru-RU" sz="2400" b="0" i="0" u="none" strike="noStrike" cap="none" spc="-15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spc="-15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князівства</a:t>
            </a:r>
            <a:r>
              <a:rPr kumimoji="0" lang="ru-RU" sz="2400" b="0" i="0" u="none" strike="noStrike" cap="none" spc="-15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Князь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spc="-15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волинський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spc="-15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галицький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київський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князя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Романа ІІ Великого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spc="-15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династії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spc="-15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Рюриковичів</a:t>
            </a:r>
            <a: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400" spc="-15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напруженої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відновив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розбудував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Галицько-Волинську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державу,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створену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2400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spc="-150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a53351f1ec679055524e15af31af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414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залучаючи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ремісників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купців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побудовані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Холм,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Кременець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Стіжок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відновлений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Дорогочин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Переніс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столицюГалицько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Волинськогокнязівства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Галича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Холма.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17143_5258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0"/>
            <a:ext cx="6500826" cy="68084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643174" cy="68634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князювання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добою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економічно-культурного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піднесення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Галицько-Волинської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Маючи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кордони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по Карпатах, </a:t>
            </a:r>
            <a:r>
              <a:rPr lang="ru-RU" sz="2000" dirty="0" err="1" smtClean="0">
                <a:solidFill>
                  <a:schemeClr val="bg1"/>
                </a:solidFill>
              </a:rPr>
              <a:t>Дніпру</a:t>
            </a:r>
            <a:r>
              <a:rPr lang="ru-RU" sz="2000" dirty="0">
                <a:solidFill>
                  <a:schemeClr val="bg1"/>
                </a:solidFill>
              </a:rPr>
              <a:t> та </a:t>
            </a:r>
            <a:r>
              <a:rPr lang="ru-RU" sz="2000" dirty="0" smtClean="0">
                <a:solidFill>
                  <a:schemeClr val="bg1"/>
                </a:solidFill>
              </a:rPr>
              <a:t>Дунаю, </a:t>
            </a:r>
            <a:r>
              <a:rPr lang="ru-RU" sz="2000" dirty="0">
                <a:solidFill>
                  <a:schemeClr val="bg1"/>
                </a:solidFill>
              </a:rPr>
              <a:t>за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правління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зробилася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найбільшою</a:t>
            </a:r>
            <a:r>
              <a:rPr lang="ru-RU" sz="2000" dirty="0">
                <a:solidFill>
                  <a:schemeClr val="bg1"/>
                </a:solidFill>
              </a:rPr>
              <a:t> державою в </a:t>
            </a:r>
            <a:r>
              <a:rPr lang="ru-RU" sz="2000" dirty="0" err="1">
                <a:solidFill>
                  <a:schemeClr val="bg1"/>
                </a:solidFill>
              </a:rPr>
              <a:t>Європі</a:t>
            </a:r>
            <a:r>
              <a:rPr lang="ru-RU" sz="2000" dirty="0">
                <a:solidFill>
                  <a:schemeClr val="bg1"/>
                </a:solidFill>
              </a:rPr>
              <a:t>, стала </a:t>
            </a:r>
            <a:r>
              <a:rPr lang="ru-RU" sz="2000" dirty="0" err="1">
                <a:solidFill>
                  <a:schemeClr val="bg1"/>
                </a:solidFill>
              </a:rPr>
              <a:t>праобразом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першої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української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національної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держави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7374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4000496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spc="0" dirty="0" err="1" smtClean="0">
                <a:solidFill>
                  <a:schemeClr val="bg1"/>
                </a:solidFill>
              </a:rPr>
              <a:t>Впродовж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понад</a:t>
            </a:r>
            <a:r>
              <a:rPr lang="ru-RU" sz="2400" spc="0" dirty="0" smtClean="0">
                <a:solidFill>
                  <a:schemeClr val="bg1"/>
                </a:solidFill>
              </a:rPr>
              <a:t> 10 </a:t>
            </a:r>
            <a:r>
              <a:rPr lang="ru-RU" sz="2400" spc="0" dirty="0" err="1" smtClean="0">
                <a:solidFill>
                  <a:schemeClr val="bg1"/>
                </a:solidFill>
              </a:rPr>
              <a:t>років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молоді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Романовичі</a:t>
            </a:r>
            <a:r>
              <a:rPr lang="ru-RU" sz="2400" spc="0" dirty="0" smtClean="0">
                <a:solidFill>
                  <a:schemeClr val="bg1"/>
                </a:solidFill>
              </a:rPr>
              <a:t> не </a:t>
            </a:r>
            <a:r>
              <a:rPr lang="ru-RU" sz="2400" spc="0" dirty="0" err="1" smtClean="0">
                <a:solidFill>
                  <a:schemeClr val="bg1"/>
                </a:solidFill>
              </a:rPr>
              <a:t>відігравали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майже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ніякої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ролі</a:t>
            </a:r>
            <a:r>
              <a:rPr lang="ru-RU" sz="2400" spc="0" dirty="0" smtClean="0">
                <a:solidFill>
                  <a:schemeClr val="bg1"/>
                </a:solidFill>
              </a:rPr>
              <a:t> в </a:t>
            </a:r>
            <a:r>
              <a:rPr lang="ru-RU" sz="2400" spc="0" dirty="0" err="1" smtClean="0">
                <a:solidFill>
                  <a:schemeClr val="bg1"/>
                </a:solidFill>
              </a:rPr>
              <a:t>бурхливих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подіях</a:t>
            </a:r>
            <a:r>
              <a:rPr lang="ru-RU" sz="2400" spc="0" dirty="0" smtClean="0">
                <a:solidFill>
                  <a:schemeClr val="bg1"/>
                </a:solidFill>
              </a:rPr>
              <a:t>, </a:t>
            </a:r>
            <a:r>
              <a:rPr lang="ru-RU" sz="2400" spc="0" dirty="0" err="1" smtClean="0">
                <a:solidFill>
                  <a:schemeClr val="bg1"/>
                </a:solidFill>
              </a:rPr>
              <a:t>що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розгорталися</a:t>
            </a:r>
            <a:r>
              <a:rPr lang="ru-RU" sz="2400" spc="0" dirty="0" smtClean="0">
                <a:solidFill>
                  <a:schemeClr val="bg1"/>
                </a:solidFill>
              </a:rPr>
              <a:t> у </a:t>
            </a:r>
            <a:r>
              <a:rPr lang="ru-RU" sz="2400" spc="0" dirty="0" err="1" smtClean="0">
                <a:solidFill>
                  <a:schemeClr val="bg1"/>
                </a:solidFill>
              </a:rPr>
              <a:t>їхній</a:t>
            </a:r>
            <a:r>
              <a:rPr lang="ru-RU" sz="2400" spc="0" dirty="0" smtClean="0">
                <a:solidFill>
                  <a:schemeClr val="bg1"/>
                </a:solidFill>
              </a:rPr>
              <a:t> </a:t>
            </a:r>
            <a:r>
              <a:rPr lang="ru-RU" sz="2400" u="sng" spc="0" dirty="0" err="1" smtClean="0">
                <a:solidFill>
                  <a:schemeClr val="bg1"/>
                </a:solidFill>
              </a:rPr>
              <a:t>вотчині</a:t>
            </a:r>
            <a:r>
              <a:rPr lang="ru-RU" sz="2400" spc="0" dirty="0" smtClean="0">
                <a:solidFill>
                  <a:schemeClr val="bg1"/>
                </a:solidFill>
              </a:rPr>
              <a:t>. В </a:t>
            </a:r>
            <a:r>
              <a:rPr lang="ru-RU" sz="2400" u="sng" spc="0" dirty="0" smtClean="0">
                <a:solidFill>
                  <a:schemeClr val="bg1"/>
                </a:solidFill>
              </a:rPr>
              <a:t>1215</a:t>
            </a:r>
            <a:r>
              <a:rPr lang="ru-RU" sz="2400" spc="0" dirty="0" smtClean="0">
                <a:solidFill>
                  <a:schemeClr val="bg1"/>
                </a:solidFill>
              </a:rPr>
              <a:t> </a:t>
            </a:r>
            <a:r>
              <a:rPr lang="ru-RU" sz="2400" spc="0" dirty="0" err="1" smtClean="0">
                <a:solidFill>
                  <a:schemeClr val="bg1"/>
                </a:solidFill>
              </a:rPr>
              <a:t>році</a:t>
            </a:r>
            <a:r>
              <a:rPr lang="ru-RU" sz="2400" spc="0" dirty="0" smtClean="0">
                <a:solidFill>
                  <a:schemeClr val="bg1"/>
                </a:solidFill>
              </a:rPr>
              <a:t> при </a:t>
            </a:r>
            <a:r>
              <a:rPr lang="ru-RU" sz="2400" spc="0" dirty="0" err="1" smtClean="0">
                <a:solidFill>
                  <a:schemeClr val="bg1"/>
                </a:solidFill>
              </a:rPr>
              <a:t>підримці</a:t>
            </a:r>
            <a:r>
              <a:rPr lang="ru-RU" sz="2400" spc="0" dirty="0" smtClean="0">
                <a:solidFill>
                  <a:schemeClr val="bg1"/>
                </a:solidFill>
              </a:rPr>
              <a:t> </a:t>
            </a:r>
            <a:r>
              <a:rPr lang="ru-RU" sz="2400" u="sng" spc="0" dirty="0" err="1" smtClean="0">
                <a:solidFill>
                  <a:schemeClr val="bg1"/>
                </a:solidFill>
              </a:rPr>
              <a:t>Краківського</a:t>
            </a:r>
            <a:r>
              <a:rPr lang="ru-RU" sz="2400" u="sng" spc="0" dirty="0" smtClean="0">
                <a:solidFill>
                  <a:schemeClr val="bg1"/>
                </a:solidFill>
              </a:rPr>
              <a:t> князя Лешка І</a:t>
            </a:r>
            <a:r>
              <a:rPr lang="ru-RU" sz="2400" u="sng" spc="0" dirty="0" smtClean="0">
                <a:solidFill>
                  <a:schemeClr val="bg1"/>
                </a:solidFill>
                <a:hlinkClick r:id="rId3" tooltip="Лешко Білий"/>
              </a:rPr>
              <a:t> </a:t>
            </a:r>
            <a:r>
              <a:rPr lang="ru-RU" sz="2400" u="sng" spc="0" dirty="0" err="1" smtClean="0">
                <a:solidFill>
                  <a:schemeClr val="bg1"/>
                </a:solidFill>
              </a:rPr>
              <a:t>Білого</a:t>
            </a:r>
            <a:r>
              <a:rPr lang="ru-RU" sz="2400" spc="0" dirty="0" smtClean="0">
                <a:solidFill>
                  <a:schemeClr val="bg1"/>
                </a:solidFill>
              </a:rPr>
              <a:t> Данило став князем у </a:t>
            </a:r>
            <a:r>
              <a:rPr lang="ru-RU" sz="2400" u="sng" spc="0" dirty="0" err="1" smtClean="0">
                <a:solidFill>
                  <a:schemeClr val="bg1"/>
                </a:solidFill>
              </a:rPr>
              <a:t>Володимир-Волинському</a:t>
            </a:r>
            <a:r>
              <a:rPr lang="ru-RU" sz="2400" spc="0" dirty="0" smtClean="0">
                <a:solidFill>
                  <a:schemeClr val="bg1"/>
                </a:solidFill>
              </a:rPr>
              <a:t>. </a:t>
            </a:r>
            <a:r>
              <a:rPr lang="ru-RU" sz="2400" spc="0" dirty="0" err="1" smtClean="0">
                <a:solidFill>
                  <a:schemeClr val="bg1"/>
                </a:solidFill>
              </a:rPr>
              <a:t>Заволодівши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містом</a:t>
            </a:r>
            <a:r>
              <a:rPr lang="ru-RU" sz="2400" spc="0" dirty="0" smtClean="0">
                <a:solidFill>
                  <a:schemeClr val="bg1"/>
                </a:solidFill>
              </a:rPr>
              <a:t>, </a:t>
            </a:r>
            <a:r>
              <a:rPr lang="ru-RU" sz="2400" spc="0" dirty="0" err="1" smtClean="0">
                <a:solidFill>
                  <a:schemeClr val="bg1"/>
                </a:solidFill>
              </a:rPr>
              <a:t>князі</a:t>
            </a:r>
            <a:r>
              <a:rPr lang="ru-RU" sz="2400" spc="0" dirty="0" smtClean="0">
                <a:solidFill>
                  <a:schemeClr val="bg1"/>
                </a:solidFill>
              </a:rPr>
              <a:t> почали вести </a:t>
            </a:r>
            <a:r>
              <a:rPr lang="ru-RU" sz="2400" spc="0" dirty="0" err="1" smtClean="0">
                <a:solidFill>
                  <a:schemeClr val="bg1"/>
                </a:solidFill>
              </a:rPr>
              <a:t>самостійну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політику</a:t>
            </a:r>
            <a:r>
              <a:rPr lang="ru-RU" sz="2400" spc="0" dirty="0" smtClean="0">
                <a:solidFill>
                  <a:schemeClr val="bg1"/>
                </a:solidFill>
              </a:rPr>
              <a:t>. Головну роль </a:t>
            </a:r>
            <a:r>
              <a:rPr lang="ru-RU" sz="2400" spc="0" dirty="0" err="1" smtClean="0">
                <a:solidFill>
                  <a:schemeClr val="bg1"/>
                </a:solidFill>
              </a:rPr>
              <a:t>відігравав</a:t>
            </a:r>
            <a:r>
              <a:rPr lang="ru-RU" sz="2400" spc="0" dirty="0" smtClean="0">
                <a:solidFill>
                  <a:schemeClr val="bg1"/>
                </a:solidFill>
              </a:rPr>
              <a:t> Данило як старший, а </a:t>
            </a:r>
            <a:r>
              <a:rPr lang="ru-RU" sz="2400" spc="0" dirty="0" err="1" smtClean="0">
                <a:solidFill>
                  <a:schemeClr val="bg1"/>
                </a:solidFill>
              </a:rPr>
              <a:t>Василько</a:t>
            </a:r>
            <a:r>
              <a:rPr lang="ru-RU" sz="2400" spc="0" dirty="0" smtClean="0">
                <a:solidFill>
                  <a:schemeClr val="bg1"/>
                </a:solidFill>
              </a:rPr>
              <a:t> став </a:t>
            </a:r>
            <a:r>
              <a:rPr lang="ru-RU" sz="2400" spc="0" dirty="0" err="1" smtClean="0">
                <a:solidFill>
                  <a:schemeClr val="bg1"/>
                </a:solidFill>
              </a:rPr>
              <a:t>його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помічником</a:t>
            </a:r>
            <a:r>
              <a:rPr lang="ru-RU" sz="2400" spc="0" dirty="0" smtClean="0">
                <a:solidFill>
                  <a:schemeClr val="bg1"/>
                </a:solidFill>
              </a:rPr>
              <a:t> </a:t>
            </a:r>
            <a:r>
              <a:rPr lang="ru-RU" sz="2400" spc="0" dirty="0" err="1" smtClean="0">
                <a:solidFill>
                  <a:schemeClr val="bg1"/>
                </a:solidFill>
              </a:rPr>
              <a:t>і</a:t>
            </a:r>
            <a:r>
              <a:rPr lang="ru-RU" sz="2400" spc="0" dirty="0" smtClean="0">
                <a:solidFill>
                  <a:schemeClr val="bg1"/>
                </a:solidFill>
              </a:rPr>
              <a:t> союзником.</a:t>
            </a:r>
            <a:r>
              <a:rPr lang="ru-RU" sz="2400" spc="0" dirty="0" smtClean="0"/>
              <a:t/>
            </a:r>
            <a:br>
              <a:rPr lang="ru-RU" sz="2400" spc="0" dirty="0" smtClean="0"/>
            </a:br>
            <a:endParaRPr lang="ru-RU" sz="2400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C3A35-1CAA-4CCC-9212-E4FEEE8A1D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</TotalTime>
  <Words>556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</vt:lpstr>
      <vt:lpstr>Wingdings 2</vt:lpstr>
      <vt:lpstr>Бумажная</vt:lpstr>
      <vt:lpstr> Презентація на тему: “Данило Галицький – король Русі”</vt:lpstr>
      <vt:lpstr>Презентация PowerPoint</vt:lpstr>
      <vt:lpstr>Презентация PowerPoint</vt:lpstr>
      <vt:lpstr>Презентация PowerPoint</vt:lpstr>
      <vt:lpstr>Презентация PowerPoint</vt:lpstr>
      <vt:lpstr>Дани́ло I Рома́нович —руський князь з династії  Рюриковичі, правитель Галицько-Волинського князівства. Князь волинський, галицький, київський . Син князя Романа ІІ Великого з династії  Рюриковичів.  Після тривалої та напруженої боротьби відновив і розбудував Галицько-Волинську державу, створену його батьком.</vt:lpstr>
      <vt:lpstr>Презентация PowerPoint</vt:lpstr>
      <vt:lpstr>Презентация PowerPoint</vt:lpstr>
      <vt:lpstr>Впродовж понад 10 років молоді Романовичі не відігравали майже ніякої ролі в бурхливих подіях, що розгорталися у їхній вотчині. В 1215 році при підримці Краківського князя Лешка І Білого Данило став князем у Володимир-Волинському. Заволодівши містом, князі почали вести самостійну політику. Головну роль відігравав Данило як старший, а Василько став його помічником і союзником. </vt:lpstr>
      <vt:lpstr>Коли Мстислав ІІ Удатний, князь Торопецький, опанував Галич, він поріднився з Данилом, видавши за нього свою доньку Анну. Лешко І Білий , великий князь Краківський, посварившись з Мстиславом, вигнав його та посадив у Галичі королевича угорського Коломана(1220). Мстислав із допомогою Данила вигнав угорців із Галича 1221 року.</vt:lpstr>
      <vt:lpstr>1223 — разом з іншими руськими князями брав участь у битва на р. Калка проти монголів. Був поранений у груди й відступив з поля битви.</vt:lpstr>
      <vt:lpstr>1227— Данило з Васильком проводить успішний похід на Луцьк проти Ярослава Ігоревича, який закінчився взяттям міста і приєднанням князівства до володінь Романовичів. Одразу після походу Данило передав Василькові Луцьк і Пересопницю.</vt:lpstr>
      <vt:lpstr>Об'єднавши Волинь, Данило передав її братові Васильку (1230), а сам розпочав боротьбу за Галицьку землю. 1229 року його прихильники в Галичі запросили Данила на престол. Він узяв місто в облогу та, попри спалення галичанами мосту через Дністер, захопив Галич. Данило відпустив захопленого в полон королевича Андрія, але згодом той, за підтримки боярина Судислава та свого батька, угорського короля Андраш ІІ, зробив ще одну (невдалу) спробу опанувати Галич.</vt:lpstr>
      <vt:lpstr>Презентация PowerPoint</vt:lpstr>
      <vt:lpstr>Презентация PowerPoint</vt:lpstr>
      <vt:lpstr>Презентация PowerPoint</vt:lpstr>
      <vt:lpstr>МЕТА КОРОНАЦІЇ: насамперед князь прагнув  порозумітися з угорським королем, шукав спосіб заручитися підтримкою польських князів і хрестоносців Тевтонського ордену з метою створення антимонгольської коаліції. Князь проводив переговори з Папою Римським Інокентієм IV, щоб організувати хрестовий похід проти Золотої Орди.</vt:lpstr>
      <vt:lpstr>Постать в історії</vt:lpstr>
      <vt:lpstr>Корона Данила Галицького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Данило Галицький</dc:title>
  <dc:creator>Admin</dc:creator>
  <cp:lastModifiedBy>Anonim_147</cp:lastModifiedBy>
  <cp:revision>61</cp:revision>
  <dcterms:created xsi:type="dcterms:W3CDTF">2011-12-04T10:28:27Z</dcterms:created>
  <dcterms:modified xsi:type="dcterms:W3CDTF">2018-02-21T17:49:15Z</dcterms:modified>
</cp:coreProperties>
</file>