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5" r:id="rId2"/>
    <p:sldId id="280" r:id="rId3"/>
    <p:sldId id="256" r:id="rId4"/>
    <p:sldId id="257" r:id="rId5"/>
    <p:sldId id="259" r:id="rId6"/>
    <p:sldId id="277" r:id="rId7"/>
    <p:sldId id="269" r:id="rId8"/>
    <p:sldId id="281" r:id="rId9"/>
    <p:sldId id="260" r:id="rId10"/>
    <p:sldId id="268" r:id="rId11"/>
    <p:sldId id="278" r:id="rId12"/>
    <p:sldId id="261" r:id="rId13"/>
    <p:sldId id="276" r:id="rId14"/>
    <p:sldId id="265" r:id="rId15"/>
    <p:sldId id="273" r:id="rId16"/>
    <p:sldId id="279" r:id="rId17"/>
    <p:sldId id="263" r:id="rId18"/>
    <p:sldId id="264" r:id="rId19"/>
    <p:sldId id="267" r:id="rId20"/>
    <p:sldId id="270"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18DCF6"/>
    <a:srgbClr val="0000FF"/>
    <a:srgbClr val="FFCC00"/>
    <a:srgbClr val="FD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7" d="100"/>
          <a:sy n="87" d="100"/>
        </p:scale>
        <p:origin x="1092" y="90"/>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7"/>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8FADA243-7813-4205-945E-E435A7AF7E1B}" type="datetimeFigureOut">
              <a:rPr lang="ru-RU"/>
              <a:pPr>
                <a:defRPr/>
              </a:pPr>
              <a:t>25.04.2017</a:t>
            </a:fld>
            <a:endParaRPr lang="ru-RU"/>
          </a:p>
        </p:txBody>
      </p:sp>
      <p:sp>
        <p:nvSpPr>
          <p:cNvPr id="8" name="Номер слайда 15"/>
          <p:cNvSpPr>
            <a:spLocks noGrp="1"/>
          </p:cNvSpPr>
          <p:nvPr>
            <p:ph type="sldNum" sz="quarter" idx="11"/>
          </p:nvPr>
        </p:nvSpPr>
        <p:spPr/>
        <p:txBody>
          <a:bodyPr/>
          <a:lstStyle>
            <a:lvl1pPr>
              <a:defRPr/>
            </a:lvl1pPr>
          </a:lstStyle>
          <a:p>
            <a:fld id="{08E9AC78-61AC-42CF-80B8-45369ABBB658}" type="slidenum">
              <a:rPr lang="ru-RU" altLang="uk-UA"/>
              <a:pPr/>
              <a:t>‹№›</a:t>
            </a:fld>
            <a:endParaRPr lang="ru-RU" altLang="uk-UA"/>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255918108"/>
      </p:ext>
    </p:extLst>
  </p:cSld>
  <p:clrMapOvr>
    <a:masterClrMapping/>
  </p:clrMapOvr>
  <p:transition spd="med">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EC7F618-68E9-440B-9FDB-EC028D5B27E0}" type="datetimeFigureOut">
              <a:rPr lang="ru-RU"/>
              <a:pPr>
                <a:defRPr/>
              </a:pPr>
              <a:t>25.04.2017</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fld id="{EBC367A7-1298-4DEC-9CF2-CBA688FEF12C}" type="slidenum">
              <a:rPr lang="ru-RU" altLang="uk-UA"/>
              <a:pPr/>
              <a:t>‹№›</a:t>
            </a:fld>
            <a:endParaRPr lang="ru-RU" altLang="uk-UA"/>
          </a:p>
        </p:txBody>
      </p:sp>
    </p:spTree>
    <p:extLst>
      <p:ext uri="{BB962C8B-B14F-4D97-AF65-F5344CB8AC3E}">
        <p14:creationId xmlns:p14="http://schemas.microsoft.com/office/powerpoint/2010/main" val="2060240285"/>
      </p:ext>
    </p:extLst>
  </p:cSld>
  <p:clrMapOvr>
    <a:masterClrMapping/>
  </p:clrMapOvr>
  <p:transition spd="med">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CB2F310-8516-48C3-B68A-79403114A62F}" type="datetimeFigureOut">
              <a:rPr lang="ru-RU"/>
              <a:pPr>
                <a:defRPr/>
              </a:pPr>
              <a:t>25.04.2017</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fld id="{BBE877C1-D342-4C8A-A41D-839DD2E56DE1}" type="slidenum">
              <a:rPr lang="ru-RU" altLang="uk-UA"/>
              <a:pPr/>
              <a:t>‹№›</a:t>
            </a:fld>
            <a:endParaRPr lang="ru-RU" altLang="uk-UA"/>
          </a:p>
        </p:txBody>
      </p:sp>
    </p:spTree>
    <p:extLst>
      <p:ext uri="{BB962C8B-B14F-4D97-AF65-F5344CB8AC3E}">
        <p14:creationId xmlns:p14="http://schemas.microsoft.com/office/powerpoint/2010/main" val="2271692337"/>
      </p:ext>
    </p:extLst>
  </p:cSld>
  <p:clrMapOvr>
    <a:masterClrMapping/>
  </p:clrMapOvr>
  <p:transition spd="med">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FADC7C7A-3B3D-4E1A-B2E5-63579E2A1902}" type="datetimeFigureOut">
              <a:rPr lang="ru-RU"/>
              <a:pPr>
                <a:defRPr/>
              </a:pPr>
              <a:t>25.04.2017</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fld id="{F938A843-F967-4E62-AF96-4335EBC5B064}" type="slidenum">
              <a:rPr lang="ru-RU" altLang="uk-UA"/>
              <a:pPr/>
              <a:t>‹№›</a:t>
            </a:fld>
            <a:endParaRPr lang="ru-RU" altLang="uk-UA"/>
          </a:p>
        </p:txBody>
      </p:sp>
    </p:spTree>
    <p:extLst>
      <p:ext uri="{BB962C8B-B14F-4D97-AF65-F5344CB8AC3E}">
        <p14:creationId xmlns:p14="http://schemas.microsoft.com/office/powerpoint/2010/main" val="3307945756"/>
      </p:ext>
    </p:extLst>
  </p:cSld>
  <p:clrMapOvr>
    <a:masterClrMapping/>
  </p:clrMapOvr>
  <p:transition spd="med">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1BD852-3170-4BBC-92EB-7250636609E6}" type="datetimeFigureOut">
              <a:rPr lang="ru-RU"/>
              <a:pPr>
                <a:defRPr/>
              </a:pPr>
              <a:t>25.04.2017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F7EC28D-10A1-4476-B7DD-62AADAE1BE06}" type="slidenum">
              <a:rPr lang="ru-RU" altLang="uk-UA"/>
              <a:pPr/>
              <a:t>‹№›</a:t>
            </a:fld>
            <a:endParaRPr lang="ru-RU" altLang="uk-UA"/>
          </a:p>
        </p:txBody>
      </p:sp>
    </p:spTree>
    <p:extLst>
      <p:ext uri="{BB962C8B-B14F-4D97-AF65-F5344CB8AC3E}">
        <p14:creationId xmlns:p14="http://schemas.microsoft.com/office/powerpoint/2010/main" val="3108623927"/>
      </p:ext>
    </p:extLst>
  </p:cSld>
  <p:clrMapOvr>
    <a:masterClrMapping/>
  </p:clrMapOvr>
  <p:transition spd="med">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Объект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5A64A70C-7A32-4FE2-9752-4FB1356DE430}" type="datetimeFigureOut">
              <a:rPr lang="ru-RU"/>
              <a:pPr>
                <a:defRPr/>
              </a:pPr>
              <a:t>25.04.2017</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fld id="{02500D8C-2F7D-444B-85FE-608D5BC136C2}" type="slidenum">
              <a:rPr lang="ru-RU" altLang="uk-UA"/>
              <a:pPr/>
              <a:t>‹№›</a:t>
            </a:fld>
            <a:endParaRPr lang="ru-RU" altLang="uk-UA"/>
          </a:p>
        </p:txBody>
      </p:sp>
    </p:spTree>
    <p:extLst>
      <p:ext uri="{BB962C8B-B14F-4D97-AF65-F5344CB8AC3E}">
        <p14:creationId xmlns:p14="http://schemas.microsoft.com/office/powerpoint/2010/main" val="2366656140"/>
      </p:ext>
    </p:extLst>
  </p:cSld>
  <p:clrMapOvr>
    <a:masterClrMapping/>
  </p:clrMapOvr>
  <p:transition spd="med">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fld id="{21CDFC4D-B7A1-49CF-A6D2-61F08F885D03}" type="slidenum">
              <a:rPr lang="ru-RU" altLang="uk-UA"/>
              <a:pPr/>
              <a:t>‹№›</a:t>
            </a:fld>
            <a:endParaRPr lang="ru-RU" altLang="uk-UA"/>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B3E2C7D0-887C-48F1-B97E-947976121FC9}" type="datetimeFigureOut">
              <a:rPr lang="ru-RU"/>
              <a:pPr>
                <a:defRPr/>
              </a:pPr>
              <a:t>25.04.2017</a:t>
            </a:fld>
            <a:endParaRPr lang="ru-RU"/>
          </a:p>
        </p:txBody>
      </p:sp>
    </p:spTree>
    <p:extLst>
      <p:ext uri="{BB962C8B-B14F-4D97-AF65-F5344CB8AC3E}">
        <p14:creationId xmlns:p14="http://schemas.microsoft.com/office/powerpoint/2010/main" val="4161756886"/>
      </p:ext>
    </p:extLst>
  </p:cSld>
  <p:clrMapOvr>
    <a:masterClrMapping/>
  </p:clrMapOvr>
  <p:transition spd="med">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48013701-2F50-48B7-9701-405182C27646}" type="datetimeFigureOut">
              <a:rPr lang="ru-RU"/>
              <a:pPr>
                <a:defRPr/>
              </a:pPr>
              <a:t>25.04.2017</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fld id="{5896BD10-E8D3-4137-87C3-B4ABABBE568D}" type="slidenum">
              <a:rPr lang="ru-RU" altLang="uk-UA"/>
              <a:pPr/>
              <a:t>‹№›</a:t>
            </a:fld>
            <a:endParaRPr lang="ru-RU" altLang="uk-UA"/>
          </a:p>
        </p:txBody>
      </p:sp>
    </p:spTree>
    <p:extLst>
      <p:ext uri="{BB962C8B-B14F-4D97-AF65-F5344CB8AC3E}">
        <p14:creationId xmlns:p14="http://schemas.microsoft.com/office/powerpoint/2010/main" val="4149361188"/>
      </p:ext>
    </p:extLst>
  </p:cSld>
  <p:clrMapOvr>
    <a:masterClrMapping/>
  </p:clrMapOvr>
  <p:transition spd="med">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43CC620B-8C2A-44FC-925E-921A897263C4}" type="datetimeFigureOut">
              <a:rPr lang="ru-RU"/>
              <a:pPr>
                <a:defRPr/>
              </a:pPr>
              <a:t>25.04.2017</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fld id="{BA19B83F-6EDF-4C33-8FBF-89EE8432C25E}" type="slidenum">
              <a:rPr lang="ru-RU" altLang="uk-UA"/>
              <a:pPr/>
              <a:t>‹№›</a:t>
            </a:fld>
            <a:endParaRPr lang="ru-RU" altLang="uk-UA"/>
          </a:p>
        </p:txBody>
      </p:sp>
    </p:spTree>
    <p:extLst>
      <p:ext uri="{BB962C8B-B14F-4D97-AF65-F5344CB8AC3E}">
        <p14:creationId xmlns:p14="http://schemas.microsoft.com/office/powerpoint/2010/main" val="140318569"/>
      </p:ext>
    </p:extLst>
  </p:cSld>
  <p:clrMapOvr>
    <a:masterClrMapping/>
  </p:clrMapOvr>
  <p:transition spd="med">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DD73AB87-0F4F-4E55-BDD5-A9E1E2AF04F1}" type="datetimeFigureOut">
              <a:rPr lang="ru-RU"/>
              <a:pPr>
                <a:defRPr/>
              </a:pPr>
              <a:t>25.04.2017</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fld id="{FD974A3E-91BC-41D3-BD12-D0544498749F}" type="slidenum">
              <a:rPr lang="ru-RU" altLang="uk-UA"/>
              <a:pPr/>
              <a:t>‹№›</a:t>
            </a:fld>
            <a:endParaRPr lang="ru-RU" altLang="uk-UA"/>
          </a:p>
        </p:txBody>
      </p:sp>
    </p:spTree>
    <p:extLst>
      <p:ext uri="{BB962C8B-B14F-4D97-AF65-F5344CB8AC3E}">
        <p14:creationId xmlns:p14="http://schemas.microsoft.com/office/powerpoint/2010/main" val="1931482578"/>
      </p:ext>
    </p:extLst>
  </p:cSld>
  <p:clrMapOvr>
    <a:masterClrMapping/>
  </p:clrMapOvr>
  <p:transition spd="med">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11A8A09B-48D4-442F-9148-FF31E6A1BB11}" type="datetimeFigureOut">
              <a:rPr lang="ru-RU"/>
              <a:pPr>
                <a:defRPr/>
              </a:pPr>
              <a:t>25.04.2017</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fld id="{7215D367-DD54-406D-B0B0-80C83E75FDF4}" type="slidenum">
              <a:rPr lang="ru-RU" altLang="uk-UA"/>
              <a:pPr/>
              <a:t>‹№›</a:t>
            </a:fld>
            <a:endParaRPr lang="ru-RU" altLang="uk-UA"/>
          </a:p>
        </p:txBody>
      </p:sp>
    </p:spTree>
    <p:extLst>
      <p:ext uri="{BB962C8B-B14F-4D97-AF65-F5344CB8AC3E}">
        <p14:creationId xmlns:p14="http://schemas.microsoft.com/office/powerpoint/2010/main" val="4193440213"/>
      </p:ext>
    </p:extLst>
  </p:cSld>
  <p:clrMapOvr>
    <a:masterClrMapping/>
  </p:clrMapOvr>
  <p:transition spd="med">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Текст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fld id="{334B7A89-7721-4591-88A9-04E3F5F3DFC6}" type="datetimeFigureOut">
              <a:rPr lang="ru-RU"/>
              <a:pPr>
                <a:defRPr/>
              </a:pPr>
              <a:t>25.04.2017</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DA8E6EC1-6D1F-41DE-AF2A-F6707AE696A6}" type="slidenum">
              <a:rPr lang="ru-RU" altLang="uk-UA"/>
              <a:pPr/>
              <a:t>‹№›</a:t>
            </a:fld>
            <a:endParaRPr lang="ru-RU" alt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spd="med">
    <p:wheel spokes="1"/>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___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9" name="Rectangle 17"/>
          <p:cNvSpPr>
            <a:spLocks noGrp="1"/>
          </p:cNvSpPr>
          <p:nvPr>
            <p:ph type="title" idx="4294967295"/>
          </p:nvPr>
        </p:nvSpPr>
        <p:spPr bwMode="auto">
          <a:xfrm>
            <a:off x="1042988" y="1052513"/>
            <a:ext cx="8101012" cy="1189037"/>
          </a:xfrm>
          <a:ln w="9525"/>
        </p:spPr>
        <p:txBody>
          <a:bodyPr wrap="square" lIns="91440" tIns="45720" rIns="91440" bIns="45720" numCol="1" compatLnSpc="1">
            <a:prstTxWarp prst="textNoShape">
              <a:avLst/>
            </a:prstTxWarp>
            <a:normAutofit fontScale="90000"/>
          </a:bodyPr>
          <a:lstStyle/>
          <a:p>
            <a:pPr algn="ctr">
              <a:defRPr/>
            </a:pPr>
            <a:r>
              <a:rPr lang="uk-UA" sz="3200" b="1" i="1" smtClean="0">
                <a:ln>
                  <a:noFill/>
                </a:ln>
                <a:effectLst/>
                <a:latin typeface="Times New Roman" pitchFamily="18" charset="0"/>
              </a:rPr>
              <a:t>Тема: </a:t>
            </a:r>
            <a:r>
              <a:rPr lang="uk-UA" sz="3200" b="1" i="1" err="1" smtClean="0">
                <a:ln>
                  <a:noFill/>
                </a:ln>
                <a:solidFill>
                  <a:schemeClr val="tx2"/>
                </a:solidFill>
                <a:effectLst/>
                <a:latin typeface="Times New Roman" pitchFamily="18" charset="0"/>
              </a:rPr>
              <a:t>“Практичне</a:t>
            </a:r>
            <a:r>
              <a:rPr lang="uk-UA" sz="3200" b="1" i="1" smtClean="0">
                <a:ln>
                  <a:noFill/>
                </a:ln>
                <a:solidFill>
                  <a:schemeClr val="tx2"/>
                </a:solidFill>
                <a:effectLst/>
                <a:latin typeface="Times New Roman" pitchFamily="18" charset="0"/>
              </a:rPr>
              <a:t> заняття. </a:t>
            </a:r>
            <a:br>
              <a:rPr lang="uk-UA" sz="3200" b="1" i="1" smtClean="0">
                <a:ln>
                  <a:noFill/>
                </a:ln>
                <a:solidFill>
                  <a:schemeClr val="tx2"/>
                </a:solidFill>
                <a:effectLst/>
                <a:latin typeface="Times New Roman" pitchFamily="18" charset="0"/>
              </a:rPr>
            </a:br>
            <a:r>
              <a:rPr lang="uk-UA" sz="3200" b="1" i="1" smtClean="0">
                <a:ln>
                  <a:noFill/>
                </a:ln>
                <a:solidFill>
                  <a:schemeClr val="tx2"/>
                </a:solidFill>
                <a:effectLst/>
                <a:latin typeface="Times New Roman" pitchFamily="18" charset="0"/>
              </a:rPr>
              <a:t>Зовнішня політика князя Данила Романовича за літописними джерелами. </a:t>
            </a:r>
            <a:br>
              <a:rPr lang="uk-UA" sz="3200" b="1" i="1" smtClean="0">
                <a:ln>
                  <a:noFill/>
                </a:ln>
                <a:solidFill>
                  <a:schemeClr val="tx2"/>
                </a:solidFill>
                <a:effectLst/>
                <a:latin typeface="Times New Roman" pitchFamily="18" charset="0"/>
              </a:rPr>
            </a:br>
            <a:r>
              <a:rPr lang="uk-UA" sz="3200" b="1" i="1" smtClean="0">
                <a:ln>
                  <a:noFill/>
                </a:ln>
                <a:solidFill>
                  <a:schemeClr val="tx2"/>
                </a:solidFill>
                <a:effectLst/>
                <a:latin typeface="Times New Roman" pitchFamily="18" charset="0"/>
              </a:rPr>
              <a:t>Коронація </a:t>
            </a:r>
            <a:r>
              <a:rPr lang="uk-UA" sz="3200" b="1" i="1" err="1" smtClean="0">
                <a:ln>
                  <a:noFill/>
                </a:ln>
                <a:solidFill>
                  <a:schemeClr val="tx2"/>
                </a:solidFill>
                <a:effectLst/>
                <a:latin typeface="Times New Roman" pitchFamily="18" charset="0"/>
              </a:rPr>
              <a:t>Данила”</a:t>
            </a:r>
            <a:endParaRPr lang="ru-RU" sz="3200" b="1" i="1" smtClean="0">
              <a:ln>
                <a:noFill/>
              </a:ln>
              <a:solidFill>
                <a:schemeClr val="tx2"/>
              </a:solidFill>
              <a:effectLst/>
              <a:latin typeface="Times New Roman" pitchFamily="18" charset="0"/>
            </a:endParaRPr>
          </a:p>
        </p:txBody>
      </p:sp>
      <p:sp>
        <p:nvSpPr>
          <p:cNvPr id="14339" name="Rectangle 18"/>
          <p:cNvSpPr>
            <a:spLocks noGrp="1"/>
          </p:cNvSpPr>
          <p:nvPr>
            <p:ph type="body" idx="4294967295"/>
          </p:nvPr>
        </p:nvSpPr>
        <p:spPr>
          <a:xfrm>
            <a:off x="1116013" y="2276475"/>
            <a:ext cx="7704137" cy="3849688"/>
          </a:xfrm>
        </p:spPr>
        <p:txBody>
          <a:bodyPr/>
          <a:lstStyle/>
          <a:p>
            <a:pPr>
              <a:lnSpc>
                <a:spcPct val="90000"/>
              </a:lnSpc>
              <a:buFont typeface="Wingdings 2" panose="05020102010507070707" pitchFamily="18" charset="2"/>
              <a:buNone/>
            </a:pPr>
            <a:r>
              <a:rPr lang="uk-UA" altLang="uk-UA" sz="2200" b="1" i="1" smtClean="0"/>
              <a:t>Очікувані результати</a:t>
            </a:r>
            <a:r>
              <a:rPr lang="uk-UA" altLang="uk-UA" sz="2200" b="1" smtClean="0"/>
              <a:t>: </a:t>
            </a:r>
            <a:r>
              <a:rPr lang="uk-UA" altLang="uk-UA" sz="2200" smtClean="0"/>
              <a:t>після цього уроку учні зможуть:</a:t>
            </a:r>
          </a:p>
          <a:p>
            <a:pPr>
              <a:lnSpc>
                <a:spcPct val="90000"/>
              </a:lnSpc>
            </a:pPr>
            <a:r>
              <a:rPr lang="uk-UA" altLang="uk-UA" sz="2400" b="1" smtClean="0">
                <a:solidFill>
                  <a:schemeClr val="tx2"/>
                </a:solidFill>
                <a:latin typeface="Times New Roman" panose="02020603050405020304" pitchFamily="18" charset="0"/>
              </a:rPr>
              <a:t>визначати територію Галицько-Волинської держави за часів Данила Галицького та відповідати на запитання;</a:t>
            </a:r>
          </a:p>
          <a:p>
            <a:pPr>
              <a:lnSpc>
                <a:spcPct val="90000"/>
              </a:lnSpc>
            </a:pPr>
            <a:r>
              <a:rPr lang="uk-UA" altLang="uk-UA" sz="2400" b="1" smtClean="0">
                <a:solidFill>
                  <a:schemeClr val="tx2"/>
                </a:solidFill>
                <a:latin typeface="Times New Roman" panose="02020603050405020304" pitchFamily="18" charset="0"/>
              </a:rPr>
              <a:t>визначати внутрішню та зовнішню політику Данила Галицького та встановлювати хронологічну послідовність подій;</a:t>
            </a:r>
          </a:p>
          <a:p>
            <a:pPr>
              <a:lnSpc>
                <a:spcPct val="90000"/>
              </a:lnSpc>
            </a:pPr>
            <a:r>
              <a:rPr lang="uk-UA" altLang="uk-UA" sz="2400" b="1" smtClean="0">
                <a:solidFill>
                  <a:schemeClr val="tx2"/>
                </a:solidFill>
                <a:latin typeface="Times New Roman" panose="02020603050405020304" pitchFamily="18" charset="0"/>
              </a:rPr>
              <a:t>встановлювати причини та визначати міжнародне значення коронації Данила Галицького;</a:t>
            </a:r>
          </a:p>
          <a:p>
            <a:pPr>
              <a:lnSpc>
                <a:spcPct val="90000"/>
              </a:lnSpc>
            </a:pPr>
            <a:r>
              <a:rPr lang="uk-UA" altLang="uk-UA" sz="2400" b="1" smtClean="0">
                <a:solidFill>
                  <a:schemeClr val="tx2"/>
                </a:solidFill>
                <a:latin typeface="Times New Roman" panose="02020603050405020304" pitchFamily="18" charset="0"/>
              </a:rPr>
              <a:t>обґрунтовувати, що князювання Данила Галицького було добою розквіту його держави.</a:t>
            </a:r>
            <a:endParaRPr lang="ru-RU" altLang="uk-UA" sz="2400" b="1" smtClean="0">
              <a:solidFill>
                <a:schemeClr val="tx2"/>
              </a:solidFill>
              <a:latin typeface="Times New Roman" panose="02020603050405020304" pitchFamily="18"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Данило у Ба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268413"/>
            <a:ext cx="6840538"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8"/>
          <p:cNvSpPr>
            <a:spLocks noChangeArrowheads="1"/>
          </p:cNvSpPr>
          <p:nvPr/>
        </p:nvSpPr>
        <p:spPr bwMode="auto">
          <a:xfrm>
            <a:off x="395288" y="260350"/>
            <a:ext cx="8350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b="1">
                <a:latin typeface="Times New Roman" panose="02020603050405020304" pitchFamily="18" charset="0"/>
              </a:rPr>
              <a:t>Щоб уберегти свої землі від спустошення монголо-татар, Данило змушений був поїхати в 1245 році на переговори до хана Батия в його столицю м. Сарай, що стояло поблизу гирла Волги.</a:t>
            </a:r>
            <a:r>
              <a:rPr lang="uk-UA" altLang="uk-UA"/>
              <a:t> </a:t>
            </a:r>
          </a:p>
        </p:txBody>
      </p:sp>
      <p:sp>
        <p:nvSpPr>
          <p:cNvPr id="23556" name="Rectangle 9"/>
          <p:cNvSpPr>
            <a:spLocks noChangeArrowheads="1"/>
          </p:cNvSpPr>
          <p:nvPr/>
        </p:nvSpPr>
        <p:spPr bwMode="auto">
          <a:xfrm>
            <a:off x="468313" y="5157788"/>
            <a:ext cx="83105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uk-UA" sz="2000" b="1">
                <a:latin typeface="Times New Roman" panose="02020603050405020304" pitchFamily="18" charset="0"/>
              </a:rPr>
              <a:t>Батий, поважаючи Данила за мужність і почуття власної гідності, прийняв князя досить прихильно, підтвердив його княжіння, </a:t>
            </a:r>
          </a:p>
          <a:p>
            <a:pPr algn="ctr"/>
            <a:r>
              <a:rPr lang="ru-RU" altLang="uk-UA" sz="2000" b="1">
                <a:latin typeface="Times New Roman" panose="02020603050405020304" pitchFamily="18" charset="0"/>
              </a:rPr>
              <a:t>а Данило визнав свою васальну залежність: </a:t>
            </a:r>
          </a:p>
          <a:p>
            <a:pPr algn="ctr"/>
            <a:r>
              <a:rPr lang="ru-RU" altLang="uk-UA" sz="2000" b="1">
                <a:latin typeface="Times New Roman" panose="02020603050405020304" pitchFamily="18" charset="0"/>
              </a:rPr>
              <a:t>він зобов’язувався висилати своє військо для участі в походах монгольської армії, але данини не сплачував. </a:t>
            </a:r>
          </a:p>
        </p:txBody>
      </p:sp>
    </p:spTree>
  </p:cSld>
  <p:clrMapOvr>
    <a:masterClrMapping/>
  </p:clrMapOvr>
  <p:transition spd="med">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a:defRPr/>
            </a:pPr>
            <a:r>
              <a:rPr lang="uk-UA" b="1" i="1" smtClean="0">
                <a:ln>
                  <a:noFill/>
                </a:ln>
                <a:effectLst/>
              </a:rPr>
              <a:t>Словникова  робота</a:t>
            </a:r>
            <a:endParaRPr lang="ru-RU" b="1" i="1" smtClean="0">
              <a:ln>
                <a:noFill/>
              </a:ln>
              <a:effectLst/>
            </a:endParaRPr>
          </a:p>
        </p:txBody>
      </p:sp>
      <p:sp>
        <p:nvSpPr>
          <p:cNvPr id="39939" name="Rectangle 3"/>
          <p:cNvSpPr>
            <a:spLocks noGrp="1"/>
          </p:cNvSpPr>
          <p:nvPr>
            <p:ph type="body" idx="1"/>
          </p:nvPr>
        </p:nvSpPr>
        <p:spPr>
          <a:xfrm>
            <a:off x="457200" y="1447800"/>
            <a:ext cx="8229600" cy="4678363"/>
          </a:xfrm>
        </p:spPr>
        <p:txBody>
          <a:bodyPr/>
          <a:lstStyle/>
          <a:p>
            <a:pPr>
              <a:defRPr/>
            </a:pPr>
            <a:r>
              <a:rPr lang="uk-UA" sz="3200" dirty="0" smtClean="0">
                <a:solidFill>
                  <a:srgbClr val="FFFF00"/>
                </a:solidFill>
                <a:effectLst>
                  <a:outerShdw blurRad="38100" dist="38100" dir="2700000" algn="tl">
                    <a:srgbClr val="FFFFFF"/>
                  </a:outerShdw>
                </a:effectLst>
                <a:latin typeface="Times New Roman" pitchFamily="18" charset="0"/>
              </a:rPr>
              <a:t>Баскак – монгольський урядовець, правитель області – улусу.</a:t>
            </a:r>
          </a:p>
          <a:p>
            <a:pPr>
              <a:buFont typeface="Wingdings 2" panose="05020102010507070707" pitchFamily="18" charset="2"/>
              <a:buNone/>
              <a:defRPr/>
            </a:pPr>
            <a:endParaRPr lang="uk-UA" sz="3200" dirty="0" smtClean="0">
              <a:solidFill>
                <a:srgbClr val="FFFF00"/>
              </a:solidFill>
              <a:effectLst>
                <a:outerShdw blurRad="38100" dist="38100" dir="2700000" algn="tl">
                  <a:srgbClr val="FFFFFF"/>
                </a:outerShdw>
              </a:effectLst>
              <a:latin typeface="Times New Roman" pitchFamily="18" charset="0"/>
            </a:endParaRPr>
          </a:p>
          <a:p>
            <a:pPr>
              <a:defRPr/>
            </a:pPr>
            <a:r>
              <a:rPr lang="uk-UA" sz="3200" dirty="0" smtClean="0">
                <a:solidFill>
                  <a:srgbClr val="18DCF6"/>
                </a:solidFill>
                <a:effectLst>
                  <a:outerShdw blurRad="38100" dist="38100" dir="2700000" algn="tl">
                    <a:srgbClr val="FFFFFF"/>
                  </a:outerShdw>
                </a:effectLst>
                <a:latin typeface="Times New Roman" pitchFamily="18" charset="0"/>
              </a:rPr>
              <a:t>Улус – адміністративно-територіальна одиниця Золотої Орди.</a:t>
            </a:r>
          </a:p>
          <a:p>
            <a:pPr>
              <a:buFont typeface="Wingdings 2" panose="05020102010507070707" pitchFamily="18" charset="2"/>
              <a:buNone/>
              <a:defRPr/>
            </a:pPr>
            <a:endParaRPr lang="uk-UA" sz="3200" dirty="0" smtClean="0">
              <a:solidFill>
                <a:srgbClr val="18DCF6"/>
              </a:solidFill>
              <a:effectLst>
                <a:outerShdw blurRad="38100" dist="38100" dir="2700000" algn="tl">
                  <a:srgbClr val="FFFFFF"/>
                </a:outerShdw>
              </a:effectLst>
              <a:latin typeface="Times New Roman" pitchFamily="18" charset="0"/>
            </a:endParaRPr>
          </a:p>
          <a:p>
            <a:pPr>
              <a:defRPr/>
            </a:pPr>
            <a:r>
              <a:rPr lang="uk-UA" sz="3200" dirty="0" smtClean="0">
                <a:solidFill>
                  <a:srgbClr val="FFFF00"/>
                </a:solidFill>
                <a:effectLst>
                  <a:outerShdw blurRad="38100" dist="38100" dir="2700000" algn="tl">
                    <a:srgbClr val="FFFFFF"/>
                  </a:outerShdw>
                </a:effectLst>
                <a:latin typeface="Times New Roman" pitchFamily="18" charset="0"/>
              </a:rPr>
              <a:t>Ярлик – грамота-дозвіл на володіння землями.</a:t>
            </a:r>
          </a:p>
          <a:p>
            <a:pPr>
              <a:defRPr/>
            </a:pPr>
            <a:endParaRPr lang="ru-RU" dirty="0" smtClean="0">
              <a:solidFill>
                <a:srgbClr val="FFFF00"/>
              </a:solidFill>
            </a:endParaRPr>
          </a:p>
        </p:txBody>
      </p:sp>
    </p:spTree>
  </p:cSld>
  <p:clrMapOvr>
    <a:masterClrMapping/>
  </p:clrMapOvr>
  <p:transition spd="med">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krmap.su/program2010/uh7/history7_files/image2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4370387"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Прямоугольник 10"/>
          <p:cNvSpPr>
            <a:spLocks noChangeArrowheads="1"/>
          </p:cNvSpPr>
          <p:nvPr/>
        </p:nvSpPr>
        <p:spPr bwMode="auto">
          <a:xfrm>
            <a:off x="971550" y="333375"/>
            <a:ext cx="381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uk-UA" sz="2000" b="1" i="1">
                <a:latin typeface="Times New Roman" panose="02020603050405020304" pitchFamily="18" charset="0"/>
              </a:rPr>
              <a:t>Коронація  Данила Галицького</a:t>
            </a:r>
            <a:endParaRPr lang="ru-RU" altLang="uk-UA" sz="2000" b="1">
              <a:latin typeface="Times New Roman" panose="02020603050405020304" pitchFamily="18" charset="0"/>
            </a:endParaRPr>
          </a:p>
        </p:txBody>
      </p:sp>
      <p:sp>
        <p:nvSpPr>
          <p:cNvPr id="25604" name="Прямоугольник 11"/>
          <p:cNvSpPr>
            <a:spLocks noChangeArrowheads="1"/>
          </p:cNvSpPr>
          <p:nvPr/>
        </p:nvSpPr>
        <p:spPr bwMode="auto">
          <a:xfrm>
            <a:off x="1258888" y="6092825"/>
            <a:ext cx="324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uk-UA" sz="2000" b="1" i="1">
                <a:latin typeface="Times New Roman" panose="02020603050405020304" pitchFamily="18" charset="0"/>
              </a:rPr>
              <a:t>Дорогочин (сучасний вид)</a:t>
            </a:r>
            <a:endParaRPr lang="ru-RU" altLang="uk-UA" sz="2000" b="1">
              <a:latin typeface="Times New Roman" panose="02020603050405020304" pitchFamily="18" charset="0"/>
            </a:endParaRPr>
          </a:p>
        </p:txBody>
      </p:sp>
      <p:sp>
        <p:nvSpPr>
          <p:cNvPr id="25605" name="Rectangle 6"/>
          <p:cNvSpPr>
            <a:spLocks noChangeArrowheads="1"/>
          </p:cNvSpPr>
          <p:nvPr/>
        </p:nvSpPr>
        <p:spPr bwMode="auto">
          <a:xfrm>
            <a:off x="6011863" y="4508500"/>
            <a:ext cx="21605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uk-UA" sz="2000" b="1" i="1">
                <a:latin typeface="Times New Roman" panose="02020603050405020304" pitchFamily="18" charset="0"/>
                <a:cs typeface="Times New Roman" panose="02020603050405020304" pitchFamily="18" charset="0"/>
              </a:rPr>
              <a:t>Митра, перероблена з корони Данила Галицького</a:t>
            </a:r>
            <a:endParaRPr lang="uk-UA" altLang="uk-UA" sz="2000" b="1" i="1">
              <a:latin typeface="Times New Roman" panose="02020603050405020304" pitchFamily="18" charset="0"/>
            </a:endParaRPr>
          </a:p>
        </p:txBody>
      </p:sp>
      <p:pic>
        <p:nvPicPr>
          <p:cNvPr id="25606" name="Picture 8" descr="http://upload.wikimedia.org/wikipedia/uk/thumb/e/e2/Mytra_Danylo.jpg/200px-Mytra_Dany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125538"/>
            <a:ext cx="2303463"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Коронація Данил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765175"/>
            <a:ext cx="439102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755650" y="1125538"/>
            <a:ext cx="7067550" cy="1022350"/>
          </a:xfrm>
          <a:ln w="9525"/>
        </p:spPr>
        <p:txBody>
          <a:bodyPr wrap="square" lIns="91440" tIns="45720" rIns="91440" bIns="45720" numCol="1" compatLnSpc="1">
            <a:prstTxWarp prst="textNoShape">
              <a:avLst/>
            </a:prstTxWarp>
            <a:normAutofit fontScale="90000"/>
          </a:bodyPr>
          <a:lstStyle/>
          <a:p>
            <a:pPr algn="ctr">
              <a:defRPr/>
            </a:pPr>
            <a:r>
              <a:rPr lang="uk-UA" sz="2000" b="1" i="1" u="sng" smtClean="0">
                <a:ln>
                  <a:noFill/>
                </a:ln>
                <a:solidFill>
                  <a:srgbClr val="18DCF6"/>
                </a:solidFill>
                <a:effectLst/>
                <a:latin typeface="Times New Roman" pitchFamily="18" charset="0"/>
              </a:rPr>
              <a:t>МЕТА КОРОНАЦІЇ:</a:t>
            </a:r>
            <a:r>
              <a:rPr lang="uk-UA" sz="2000" b="1" smtClean="0">
                <a:ln>
                  <a:noFill/>
                </a:ln>
                <a:effectLst/>
                <a:latin typeface="Times New Roman" pitchFamily="18" charset="0"/>
              </a:rPr>
              <a:t> насамперед князь прагнув  порозумівся з угорським королем, шукав спосіб заручитися підтримкою польських князів і хрестоносців Тевтонського ордену з метою створення антимонгольської коаліції. Князь проводив переговори з Папою Римським Інокентієм IV, щоб організувати хрестовий похід проти Золотої Орди.</a:t>
            </a:r>
            <a:endParaRPr lang="ru-RU" sz="2000" b="1" smtClean="0">
              <a:ln>
                <a:noFill/>
              </a:ln>
              <a:effectLst/>
              <a:latin typeface="Times New Roman" pitchFamily="18" charset="0"/>
            </a:endParaRPr>
          </a:p>
        </p:txBody>
      </p:sp>
      <p:sp>
        <p:nvSpPr>
          <p:cNvPr id="26627" name="Rectangle 3"/>
          <p:cNvSpPr>
            <a:spLocks noGrp="1"/>
          </p:cNvSpPr>
          <p:nvPr>
            <p:ph type="body" idx="1"/>
          </p:nvPr>
        </p:nvSpPr>
        <p:spPr>
          <a:xfrm>
            <a:off x="179388" y="3716338"/>
            <a:ext cx="8229600" cy="4678362"/>
          </a:xfrm>
        </p:spPr>
        <p:txBody>
          <a:bodyPr/>
          <a:lstStyle/>
          <a:p>
            <a:pPr>
              <a:buFont typeface="Wingdings 2" panose="05020102010507070707" pitchFamily="18" charset="2"/>
              <a:buNone/>
            </a:pPr>
            <a:r>
              <a:rPr lang="uk-UA" altLang="uk-UA" sz="2000" b="1" i="1" smtClean="0">
                <a:solidFill>
                  <a:srgbClr val="18DCF6"/>
                </a:solidFill>
                <a:latin typeface="Times New Roman" panose="02020603050405020304" pitchFamily="18" charset="0"/>
              </a:rPr>
              <a:t>НАСЛІДКИ КОРОНАЦІЇ:</a:t>
            </a:r>
          </a:p>
          <a:p>
            <a:r>
              <a:rPr lang="uk-UA" altLang="uk-UA" sz="2000" smtClean="0">
                <a:latin typeface="Times New Roman" panose="02020603050405020304" pitchFamily="18" charset="0"/>
              </a:rPr>
              <a:t>оголошений папою  у тому році хрестовий похід не знайшов підтримки серед європейських монархів.</a:t>
            </a:r>
          </a:p>
          <a:p>
            <a:r>
              <a:rPr lang="uk-UA" altLang="uk-UA" sz="2000" smtClean="0">
                <a:latin typeface="Times New Roman" panose="02020603050405020304" pitchFamily="18" charset="0"/>
              </a:rPr>
              <a:t>папа не надав реальної допомоги Данилові в боротьбі проти орди, тому взаємини між Данилом і Римом не переросли у стійкий союз.</a:t>
            </a:r>
            <a:r>
              <a:rPr lang="ru-RU" altLang="uk-UA" sz="2000" smtClean="0">
                <a:latin typeface="Times New Roman" panose="02020603050405020304" pitchFamily="18" charset="0"/>
              </a:rPr>
              <a:t> </a:t>
            </a:r>
            <a:endParaRPr lang="uk-UA" altLang="uk-UA" sz="2000" smtClean="0">
              <a:latin typeface="Times New Roman" panose="02020603050405020304" pitchFamily="18" charset="0"/>
            </a:endParaRPr>
          </a:p>
          <a:p>
            <a:r>
              <a:rPr lang="uk-UA" altLang="uk-UA" sz="2000" smtClean="0">
                <a:latin typeface="Times New Roman" panose="02020603050405020304" pitchFamily="18" charset="0"/>
              </a:rPr>
              <a:t> Данило не відмовився від боротьби проти ординців власними силами. У 1254 – 1255 роках військо Данила неодноразово здобувало перемоги над монгольським військом хана Куремси. </a:t>
            </a:r>
          </a:p>
          <a:p>
            <a:endParaRPr lang="ru-RU" altLang="uk-UA" sz="2000" smtClean="0">
              <a:latin typeface="Times New Roman" panose="02020603050405020304" pitchFamily="18" charset="0"/>
            </a:endParaRPr>
          </a:p>
        </p:txBody>
      </p:sp>
      <p:pic>
        <p:nvPicPr>
          <p:cNvPr id="26628" name="Picture 4" descr="Коронація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2143125"/>
            <a:ext cx="28924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Knyaz-Danila-Ostrozhskiy-v-bitve-na-Sinih-Vod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43125"/>
            <a:ext cx="32813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a:xfrm>
            <a:off x="179388" y="549275"/>
            <a:ext cx="8686800" cy="4708525"/>
          </a:xfrm>
        </p:spPr>
        <p:txBody>
          <a:bodyPr/>
          <a:lstStyle/>
          <a:p>
            <a:pPr algn="just" eaLnBrk="1" hangingPunct="1">
              <a:buFont typeface="Wingdings 2" panose="05020102010507070707" pitchFamily="18" charset="2"/>
              <a:buNone/>
            </a:pPr>
            <a:r>
              <a:rPr lang="ru-RU" altLang="uk-UA" sz="2400" b="1" smtClean="0">
                <a:latin typeface="Times New Roman" panose="02020603050405020304" pitchFamily="18" charset="0"/>
                <a:cs typeface="Times New Roman" panose="02020603050405020304" pitchFamily="18" charset="0"/>
              </a:rPr>
              <a:t>            </a:t>
            </a:r>
            <a:r>
              <a:rPr lang="ru-RU" altLang="uk-UA" sz="2000" b="1" smtClean="0">
                <a:latin typeface="Times New Roman" panose="02020603050405020304" pitchFamily="18" charset="0"/>
                <a:cs typeface="Times New Roman" panose="02020603050405020304" pitchFamily="18" charset="0"/>
              </a:rPr>
              <a:t>Однак вести війну з татарами Данилу Романовичу довелося власними силами, причому вперше в історії Русі-України один з її князів завжди брав гору над непереможними, як тоді вважалося, монголо-татарами. </a:t>
            </a:r>
          </a:p>
          <a:p>
            <a:pPr algn="just" eaLnBrk="1" hangingPunct="1">
              <a:buFont typeface="Wingdings 2" panose="05020102010507070707" pitchFamily="18" charset="2"/>
              <a:buNone/>
            </a:pPr>
            <a:r>
              <a:rPr lang="ru-RU" altLang="uk-UA" sz="2000" b="1" smtClean="0">
                <a:latin typeface="Times New Roman" panose="02020603050405020304" pitchFamily="18" charset="0"/>
                <a:cs typeface="Times New Roman" panose="02020603050405020304" pitchFamily="18" charset="0"/>
              </a:rPr>
              <a:t>            У 1245 - 1264 роках Данило був повновладним господарем Галицько-Волинського князівства. Час князювання Данила Романовича був періодом найбільшого економічного, культурного піднесення і політичного посилення Галицько-Волинської держави.</a:t>
            </a:r>
          </a:p>
          <a:p>
            <a:pPr algn="just" eaLnBrk="1" hangingPunct="1">
              <a:buFont typeface="Wingdings 2" panose="05020102010507070707" pitchFamily="18" charset="2"/>
              <a:buNone/>
            </a:pPr>
            <a:r>
              <a:rPr lang="ru-RU" altLang="uk-UA" sz="2000" b="1" smtClean="0">
                <a:latin typeface="Times New Roman" panose="02020603050405020304" pitchFamily="18" charset="0"/>
                <a:cs typeface="Times New Roman" panose="02020603050405020304" pitchFamily="18" charset="0"/>
              </a:rPr>
              <a:t>            Останні роки життя Данило Романович хворів, майже втратив зір. 1264 року він помер у збудованому ним улюбленому місті Холмі. З його смертю закінчило існування велике Галицько-Волинське князівство, одне з наймогутніших державних утворень Східної Європи. Галицька і Волинська землі були поділені між його та брата Василька синами. По суті, повернулися часи феодальної роздробленості. Однак до війни не дійшло. Викоренення Данилом галицького боярства позбавило на довгий чаc грунту усобиці в Галицько-Волинській Русі.</a:t>
            </a:r>
          </a:p>
        </p:txBody>
      </p:sp>
      <p:sp>
        <p:nvSpPr>
          <p:cNvPr id="22532" name="Rectangle 4"/>
          <p:cNvSpPr>
            <a:spLocks noGrp="1"/>
          </p:cNvSpPr>
          <p:nvPr>
            <p:ph type="title"/>
          </p:nvPr>
        </p:nvSpPr>
        <p:spPr bwMode="auto">
          <a:xfrm>
            <a:off x="539750" y="188913"/>
            <a:ext cx="8229600" cy="1219200"/>
          </a:xfrm>
          <a:extLst/>
        </p:spPr>
        <p:txBody>
          <a:bodyPr wrap="square" lIns="91440" tIns="45720" rIns="91440" bIns="45720" numCol="1" compatLnSpc="1">
            <a:prstTxWarp prst="textNoShape">
              <a:avLst/>
            </a:prstTxWarp>
            <a:normAutofit fontScale="90000"/>
          </a:bodyPr>
          <a:lstStyle/>
          <a:p>
            <a:pPr eaLnBrk="1" fontAlgn="auto" hangingPunct="1">
              <a:spcAft>
                <a:spcPts val="0"/>
              </a:spcAft>
              <a:defRPr/>
            </a:pPr>
            <a:r>
              <a:rPr lang="uk-UA" smtClean="0">
                <a:ln>
                  <a:noFill/>
                </a:ln>
                <a:solidFill>
                  <a:schemeClr val="tx1"/>
                </a:solidFill>
                <a:effectLst/>
              </a:rPr>
              <a:t/>
            </a:r>
            <a:br>
              <a:rPr lang="uk-UA" smtClean="0">
                <a:ln>
                  <a:noFill/>
                </a:ln>
                <a:solidFill>
                  <a:schemeClr val="tx1"/>
                </a:solidFill>
                <a:effectLst/>
              </a:rPr>
            </a:br>
            <a:r>
              <a:rPr lang="ru-RU">
                <a:ln>
                  <a:noFill/>
                </a:ln>
                <a:solidFill>
                  <a:schemeClr val="tx1"/>
                </a:solidFill>
                <a:effectLst/>
              </a:rPr>
              <a:t/>
            </a:r>
            <a:br>
              <a:rPr lang="ru-RU">
                <a:ln>
                  <a:noFill/>
                </a:ln>
                <a:solidFill>
                  <a:schemeClr val="tx1"/>
                </a:solidFill>
                <a:effectLst/>
              </a:rPr>
            </a:br>
            <a:r>
              <a:rPr lang="ru-RU" smtClean="0">
                <a:ln>
                  <a:noFill/>
                </a:ln>
                <a:solidFill>
                  <a:schemeClr val="tx1"/>
                </a:solidFill>
                <a:effectLst/>
              </a:rPr>
              <a:t/>
            </a:r>
            <a:br>
              <a:rPr lang="ru-RU" smtClean="0">
                <a:ln>
                  <a:noFill/>
                </a:ln>
                <a:solidFill>
                  <a:schemeClr val="tx1"/>
                </a:solidFill>
                <a:effectLst/>
              </a:rPr>
            </a:br>
            <a:endParaRPr lang="ru-RU" smtClean="0">
              <a:ln>
                <a:noFill/>
              </a:ln>
              <a:solidFill>
                <a:schemeClr val="tx1"/>
              </a:solidFill>
              <a:effectLst/>
            </a:endParaRPr>
          </a:p>
        </p:txBody>
      </p:sp>
    </p:spTree>
  </p:cSld>
  <p:clrMapOvr>
    <a:masterClrMapping/>
  </p:clrMapOvr>
  <p:transition spd="med">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Объект 3"/>
          <p:cNvGraphicFramePr>
            <a:graphicFrameLocks noChangeAspect="1"/>
          </p:cNvGraphicFramePr>
          <p:nvPr/>
        </p:nvGraphicFramePr>
        <p:xfrm>
          <a:off x="250825" y="477838"/>
          <a:ext cx="8415338" cy="5802312"/>
        </p:xfrm>
        <a:graphic>
          <a:graphicData uri="http://schemas.openxmlformats.org/presentationml/2006/ole">
            <mc:AlternateContent xmlns:mc="http://schemas.openxmlformats.org/markup-compatibility/2006">
              <mc:Choice xmlns:v="urn:schemas-microsoft-com:vml" Requires="v">
                <p:oleObj spid="_x0000_s1027" name="Документ" r:id="rId3" imgW="9719981" imgH="6707282" progId="Word.Document.12">
                  <p:embed/>
                </p:oleObj>
              </mc:Choice>
              <mc:Fallback>
                <p:oleObj name="Документ" r:id="rId3" imgW="9719981" imgH="6707282" progId="Word.Document.12">
                  <p:embed/>
                  <p:pic>
                    <p:nvPicPr>
                      <p:cNvPr id="0" name="Объект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77838"/>
                        <a:ext cx="8415338"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ln w="9525"/>
        </p:spPr>
        <p:txBody>
          <a:bodyPr wrap="square" lIns="91440" tIns="45720" rIns="91440" bIns="45720" numCol="1" compatLnSpc="1">
            <a:prstTxWarp prst="textNoShape">
              <a:avLst/>
            </a:prstTxWarp>
            <a:normAutofit fontScale="90000"/>
          </a:bodyPr>
          <a:lstStyle/>
          <a:p>
            <a:pPr algn="ctr">
              <a:defRPr/>
            </a:pPr>
            <a:r>
              <a:rPr lang="uk-UA" sz="3800" b="1" i="1" smtClean="0">
                <a:ln>
                  <a:noFill/>
                </a:ln>
                <a:solidFill>
                  <a:srgbClr val="FFFF00"/>
                </a:solidFill>
                <a:effectLst/>
                <a:latin typeface="Times New Roman" pitchFamily="18" charset="0"/>
              </a:rPr>
              <a:t>Зовнішня політика князя Данила Галицького (1238-1264 рр.)</a:t>
            </a:r>
            <a:endParaRPr lang="ru-RU" sz="3800" b="1" i="1" smtClean="0">
              <a:ln>
                <a:noFill/>
              </a:ln>
              <a:solidFill>
                <a:srgbClr val="FFFF00"/>
              </a:solidFill>
              <a:effectLst/>
              <a:latin typeface="Times New Roman" pitchFamily="18" charset="0"/>
            </a:endParaRPr>
          </a:p>
        </p:txBody>
      </p:sp>
      <p:sp>
        <p:nvSpPr>
          <p:cNvPr id="28675" name="Rectangle 3"/>
          <p:cNvSpPr>
            <a:spLocks noGrp="1"/>
          </p:cNvSpPr>
          <p:nvPr>
            <p:ph type="body" idx="1"/>
          </p:nvPr>
        </p:nvSpPr>
        <p:spPr>
          <a:xfrm>
            <a:off x="468313" y="1700213"/>
            <a:ext cx="8229600" cy="4678362"/>
          </a:xfrm>
        </p:spPr>
        <p:txBody>
          <a:bodyPr/>
          <a:lstStyle/>
          <a:p>
            <a:pPr>
              <a:lnSpc>
                <a:spcPct val="80000"/>
              </a:lnSpc>
            </a:pPr>
            <a:r>
              <a:rPr lang="uk-UA" altLang="uk-UA" sz="1800" b="1" smtClean="0">
                <a:latin typeface="Times New Roman" panose="02020603050405020304" pitchFamily="18" charset="0"/>
              </a:rPr>
              <a:t>1243 - 1244 роки - відвоювання Люблінської землі в Польщі.</a:t>
            </a:r>
          </a:p>
          <a:p>
            <a:pPr>
              <a:lnSpc>
                <a:spcPct val="80000"/>
              </a:lnSpc>
            </a:pPr>
            <a:r>
              <a:rPr lang="uk-UA" altLang="uk-UA" sz="1800" b="1" smtClean="0">
                <a:latin typeface="Times New Roman" panose="02020603050405020304" pitchFamily="18" charset="0"/>
              </a:rPr>
              <a:t>1245 рік - Ярославська битва, у якій князь переміг об’єднані сили поляків, угорців і галицьких бояр, що прагнули повернути Галичину.</a:t>
            </a:r>
          </a:p>
          <a:p>
            <a:pPr>
              <a:lnSpc>
                <a:spcPct val="80000"/>
              </a:lnSpc>
            </a:pPr>
            <a:r>
              <a:rPr lang="uk-UA" altLang="uk-UA" sz="1800" b="1" smtClean="0">
                <a:latin typeface="Times New Roman" panose="02020603050405020304" pitchFamily="18" charset="0"/>
              </a:rPr>
              <a:t>1245 рік - отримання ярлика на княжіння від монголів, згідно з яким князь мав періодично надавати свої дружини монголам для їхніх походів на Польщу, Литву, Угорщину, сплачувати щорічну данину, віддавати певну шану ханові; натомість Галицько-Волинське князівство фактично зберігало незалежність у внутрішній та зовнішній політиці.</a:t>
            </a:r>
          </a:p>
          <a:p>
            <a:pPr>
              <a:lnSpc>
                <a:spcPct val="80000"/>
              </a:lnSpc>
            </a:pPr>
            <a:r>
              <a:rPr lang="uk-UA" altLang="uk-UA" sz="1800" b="1" smtClean="0">
                <a:latin typeface="Times New Roman" panose="02020603050405020304" pitchFamily="18" charset="0"/>
              </a:rPr>
              <a:t>Антимонгольська політика князя (укладення союзу з угорським королем та папою римським, який обіцяв організувати хрестовий похід проти монголів).</a:t>
            </a:r>
          </a:p>
          <a:p>
            <a:pPr>
              <a:lnSpc>
                <a:spcPct val="80000"/>
              </a:lnSpc>
            </a:pPr>
            <a:r>
              <a:rPr lang="uk-UA" altLang="uk-UA" sz="1800" b="1" smtClean="0">
                <a:latin typeface="Times New Roman" panose="02020603050405020304" pitchFamily="18" charset="0"/>
              </a:rPr>
              <a:t>1253 рік - коронація Данила папою римським (але очікувана допомога від останнього так і не надійшла).</a:t>
            </a:r>
          </a:p>
          <a:p>
            <a:pPr>
              <a:lnSpc>
                <a:spcPct val="80000"/>
              </a:lnSpc>
            </a:pPr>
            <a:r>
              <a:rPr lang="uk-UA" altLang="uk-UA" sz="1800" b="1" smtClean="0">
                <a:latin typeface="Times New Roman" panose="02020603050405020304" pitchFamily="18" charset="0"/>
              </a:rPr>
              <a:t>1254 рік - військовий похід Данила проти монголів, у результаті якого хан Куремса зазнав поразки.</a:t>
            </a:r>
          </a:p>
          <a:p>
            <a:pPr>
              <a:lnSpc>
                <a:spcPct val="80000"/>
              </a:lnSpc>
            </a:pPr>
            <a:r>
              <a:rPr lang="uk-UA" altLang="uk-UA" sz="1800" b="1" smtClean="0">
                <a:latin typeface="Times New Roman" panose="02020603050405020304" pitchFamily="18" charset="0"/>
              </a:rPr>
              <a:t>1259 рік - хан Бурундай змусив Данила визнати зверхність Золотої Орди; таким чином, антимонгольська політика Данила зазнала краху.</a:t>
            </a:r>
          </a:p>
          <a:p>
            <a:pPr>
              <a:lnSpc>
                <a:spcPct val="80000"/>
              </a:lnSpc>
            </a:pPr>
            <a:r>
              <a:rPr lang="uk-UA" altLang="uk-UA" sz="1800" b="1" smtClean="0">
                <a:latin typeface="Times New Roman" panose="02020603050405020304" pitchFamily="18" charset="0"/>
              </a:rPr>
              <a:t>1264 рік - смерть Данила Галицького.</a:t>
            </a:r>
            <a:endParaRPr lang="ru-RU" altLang="uk-UA" sz="1800" b="1" smtClean="0">
              <a:latin typeface="Times New Roman" panose="02020603050405020304" pitchFamily="18" charset="0"/>
            </a:endParaRPr>
          </a:p>
        </p:txBody>
      </p:sp>
    </p:spTree>
  </p:cSld>
  <p:clrMapOvr>
    <a:masterClrMapping/>
  </p:clrMapOvr>
  <p:transition spd="med">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3"/>
          <p:cNvSpPr>
            <a:spLocks noGrp="1"/>
          </p:cNvSpPr>
          <p:nvPr>
            <p:ph idx="1"/>
          </p:nvPr>
        </p:nvSpPr>
        <p:spPr>
          <a:xfrm>
            <a:off x="2916238" y="1600200"/>
            <a:ext cx="5770562" cy="4708525"/>
          </a:xfrm>
        </p:spPr>
        <p:txBody>
          <a:bodyPr/>
          <a:lstStyle/>
          <a:p>
            <a:pPr algn="just" eaLnBrk="1" hangingPunct="1">
              <a:buFont typeface="Wingdings" panose="05000000000000000000" pitchFamily="2" charset="2"/>
              <a:buChar char="§"/>
            </a:pPr>
            <a:r>
              <a:rPr lang="ru-RU" altLang="uk-UA" sz="2000" smtClean="0">
                <a:latin typeface="Times New Roman" panose="02020603050405020304" pitchFamily="18" charset="0"/>
                <a:cs typeface="Times New Roman" panose="02020603050405020304" pitchFamily="18" charset="0"/>
              </a:rPr>
              <a:t>       </a:t>
            </a:r>
            <a:r>
              <a:rPr lang="ru-RU" altLang="uk-UA" sz="2400" smtClean="0">
                <a:latin typeface="Times New Roman" panose="02020603050405020304" pitchFamily="18" charset="0"/>
                <a:cs typeface="Times New Roman" panose="02020603050405020304" pitchFamily="18" charset="0"/>
              </a:rPr>
              <a:t>Данило Галицький був одним із найвідоміших князів, що відзначився своїми здібностями в політиці, воєнній справі, управлінні державою. В умовах ворожого оточення, протистояти такому могутньому ворогу, як монголо-татари. Літописець дав влучну характеристику його діяльності: «(Був) князем добрим, хоробрим і мудрим, який спорудив городи многі, і церкви поставив... і братолюбством він світився був із братом своїм Васильком».</a:t>
            </a:r>
          </a:p>
        </p:txBody>
      </p:sp>
      <p:sp>
        <p:nvSpPr>
          <p:cNvPr id="2" name="Заголовок 1"/>
          <p:cNvSpPr>
            <a:spLocks noGrp="1"/>
          </p:cNvSpPr>
          <p:nvPr>
            <p:ph type="title"/>
          </p:nvPr>
        </p:nvSpPr>
        <p:spPr>
          <a:xfrm>
            <a:off x="401638" y="98425"/>
            <a:ext cx="8229600" cy="1143000"/>
          </a:xfrm>
        </p:spPr>
        <p:txBody>
          <a:bodyPr/>
          <a:lstStyle/>
          <a:p>
            <a:pPr eaLnBrk="1" fontAlgn="auto" hangingPunct="1">
              <a:spcAft>
                <a:spcPts val="0"/>
              </a:spcAft>
              <a:defRPr/>
            </a:pPr>
            <a:r>
              <a:rPr lang="ru-RU" sz="5400" i="1" err="1" smtClean="0">
                <a:solidFill>
                  <a:schemeClr val="tx1"/>
                </a:solidFill>
                <a:latin typeface="Times New Roman" pitchFamily="18" charset="0"/>
                <a:cs typeface="Times New Roman" pitchFamily="18" charset="0"/>
              </a:rPr>
              <a:t>Постать</a:t>
            </a:r>
            <a:r>
              <a:rPr lang="ru-RU" sz="5400" i="1" smtClean="0">
                <a:solidFill>
                  <a:schemeClr val="tx1"/>
                </a:solidFill>
                <a:latin typeface="Times New Roman" pitchFamily="18" charset="0"/>
                <a:cs typeface="Times New Roman" pitchFamily="18" charset="0"/>
              </a:rPr>
              <a:t> в </a:t>
            </a:r>
            <a:r>
              <a:rPr lang="ru-RU" sz="5400" i="1" err="1" smtClean="0">
                <a:solidFill>
                  <a:schemeClr val="tx1"/>
                </a:solidFill>
                <a:latin typeface="Times New Roman" pitchFamily="18" charset="0"/>
                <a:cs typeface="Times New Roman" pitchFamily="18" charset="0"/>
              </a:rPr>
              <a:t>історії</a:t>
            </a:r>
            <a:endParaRPr lang="ru-RU" sz="5400" i="1">
              <a:solidFill>
                <a:schemeClr val="tx1"/>
              </a:solidFill>
              <a:latin typeface="Times New Roman" pitchFamily="18" charset="0"/>
              <a:cs typeface="Times New Roman" pitchFamily="18" charset="0"/>
            </a:endParaRPr>
          </a:p>
        </p:txBody>
      </p:sp>
      <p:pic>
        <p:nvPicPr>
          <p:cNvPr id="29700" name="Picture 2" descr="http://upload.wikimedia.org/wikipedia/commons/c/c8/Daniil-halit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28019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idx="1"/>
          </p:nvPr>
        </p:nvSpPr>
        <p:spPr>
          <a:xfrm>
            <a:off x="468313" y="1125538"/>
            <a:ext cx="8229600" cy="4572000"/>
          </a:xfrm>
        </p:spPr>
        <p:txBody>
          <a:bodyPr/>
          <a:lstStyle/>
          <a:p>
            <a:pPr algn="just" eaLnBrk="1" hangingPunct="1">
              <a:lnSpc>
                <a:spcPct val="90000"/>
              </a:lnSpc>
            </a:pPr>
            <a:r>
              <a:rPr lang="ru-RU" altLang="uk-UA" sz="1800" smtClean="0">
                <a:latin typeface="Times New Roman" panose="02020603050405020304" pitchFamily="18" charset="0"/>
                <a:cs typeface="Times New Roman" panose="02020603050405020304" pitchFamily="18" charset="0"/>
              </a:rPr>
              <a:t>Олексій Югов. Роман «Даниил Галицкий».</a:t>
            </a:r>
          </a:p>
          <a:p>
            <a:pPr algn="just" eaLnBrk="1" hangingPunct="1">
              <a:lnSpc>
                <a:spcPct val="90000"/>
              </a:lnSpc>
            </a:pPr>
            <a:r>
              <a:rPr lang="ru-RU" altLang="uk-UA" sz="1800" smtClean="0">
                <a:latin typeface="Times New Roman" panose="02020603050405020304" pitchFamily="18" charset="0"/>
                <a:cs typeface="Times New Roman" panose="02020603050405020304" pitchFamily="18" charset="0"/>
              </a:rPr>
              <a:t>У Львові, Галичі, Тернополі і Володимирі-Волинському Данилу Галицькому встановлено пам'ятники.</a:t>
            </a:r>
          </a:p>
          <a:p>
            <a:pPr algn="just" eaLnBrk="1" hangingPunct="1">
              <a:lnSpc>
                <a:spcPct val="90000"/>
              </a:lnSpc>
            </a:pPr>
            <a:r>
              <a:rPr lang="ru-RU" altLang="uk-UA" sz="1800" smtClean="0">
                <a:latin typeface="Times New Roman" panose="02020603050405020304" pitchFamily="18" charset="0"/>
                <a:cs typeface="Times New Roman" panose="02020603050405020304" pitchFamily="18" charset="0"/>
              </a:rPr>
              <a:t>Постанова ВРУ від 7 вересня 2011 року «Про відзначення 810-річчя з дня народження першого короля Русі-України Данила Галицького»</a:t>
            </a:r>
          </a:p>
        </p:txBody>
      </p:sp>
      <p:sp>
        <p:nvSpPr>
          <p:cNvPr id="2" name="Rectangle 2"/>
          <p:cNvSpPr>
            <a:spLocks noGrp="1"/>
          </p:cNvSpPr>
          <p:nvPr>
            <p:ph type="title"/>
          </p:nvPr>
        </p:nvSpPr>
        <p:spPr bwMode="auto">
          <a:extLst/>
        </p:spPr>
        <p:txBody>
          <a:bodyPr wrap="square" lIns="91440" tIns="45720" rIns="91440" bIns="45720" numCol="1" compatLnSpc="1">
            <a:prstTxWarp prst="textNoShape">
              <a:avLst/>
            </a:prstTxWarp>
          </a:bodyPr>
          <a:lstStyle/>
          <a:p>
            <a:pPr eaLnBrk="1" fontAlgn="auto" hangingPunct="1">
              <a:spcAft>
                <a:spcPts val="0"/>
              </a:spcAft>
              <a:defRPr/>
            </a:pPr>
            <a:r>
              <a:rPr lang="uk-UA" i="1" smtClean="0">
                <a:ln>
                  <a:noFill/>
                </a:ln>
                <a:solidFill>
                  <a:schemeClr val="tx1"/>
                </a:solidFill>
                <a:effectLst/>
                <a:latin typeface="Times New Roman" pitchFamily="18" charset="0"/>
                <a:cs typeface="Times New Roman" pitchFamily="18" charset="0"/>
              </a:rPr>
              <a:t>Пам’ять</a:t>
            </a:r>
            <a:r>
              <a:rPr lang="uk-UA" smtClean="0">
                <a:ln>
                  <a:noFill/>
                </a:ln>
                <a:solidFill>
                  <a:schemeClr val="tx1"/>
                </a:solidFill>
                <a:effectLst/>
                <a:latin typeface="Times New Roman" pitchFamily="18" charset="0"/>
                <a:cs typeface="Times New Roman" pitchFamily="18" charset="0"/>
              </a:rPr>
              <a:t> </a:t>
            </a:r>
            <a:endParaRPr lang="ru-RU" smtClean="0">
              <a:ln>
                <a:noFill/>
              </a:ln>
              <a:solidFill>
                <a:schemeClr val="tx1"/>
              </a:solidFill>
              <a:effectLst/>
              <a:latin typeface="Times New Roman" pitchFamily="18" charset="0"/>
              <a:cs typeface="Times New Roman" pitchFamily="18" charset="0"/>
            </a:endParaRPr>
          </a:p>
        </p:txBody>
      </p:sp>
      <p:pic>
        <p:nvPicPr>
          <p:cNvPr id="30724" name="Picture 6" descr="Данило в сучасно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636838"/>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620713"/>
            <a:ext cx="2157413" cy="5327650"/>
          </a:xfrm>
        </p:spPr>
      </p:pic>
      <p:sp>
        <p:nvSpPr>
          <p:cNvPr id="31747" name="Rectangle 6"/>
          <p:cNvSpPr>
            <a:spLocks noChangeArrowheads="1"/>
          </p:cNvSpPr>
          <p:nvPr/>
        </p:nvSpPr>
        <p:spPr bwMode="auto">
          <a:xfrm>
            <a:off x="3851275" y="404813"/>
            <a:ext cx="4537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ru-RU" altLang="uk-UA" sz="2400" b="1"/>
              <a:t>Фільм «Данило, </a:t>
            </a:r>
          </a:p>
          <a:p>
            <a:pPr algn="r" eaLnBrk="1" hangingPunct="1"/>
            <a:r>
              <a:rPr lang="ru-RU" altLang="uk-UA" sz="2400" b="1"/>
              <a:t>князь Галицький»</a:t>
            </a:r>
          </a:p>
          <a:p>
            <a:pPr algn="r" eaLnBrk="1" hangingPunct="1"/>
            <a:r>
              <a:rPr lang="ru-RU" altLang="uk-UA" sz="2400" b="1"/>
              <a:t> (реж. Ярослав Лупій)</a:t>
            </a:r>
          </a:p>
        </p:txBody>
      </p:sp>
      <p:pic>
        <p:nvPicPr>
          <p:cNvPr id="31748" name="Picture 7" descr="Філь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989138"/>
            <a:ext cx="30353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p:cNvSpPr>
          <p:nvPr/>
        </p:nvSpPr>
        <p:spPr bwMode="auto">
          <a:xfrm>
            <a:off x="2484438" y="3068638"/>
            <a:ext cx="46799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3300">
                <a:latin typeface="Times New Roman" panose="02020603050405020304" pitchFamily="18" charset="0"/>
                <a:cs typeface="Times New Roman" panose="02020603050405020304" pitchFamily="18" charset="0"/>
              </a:rPr>
              <a:t>Орден </a:t>
            </a:r>
            <a:br>
              <a:rPr lang="uk-UA" altLang="uk-UA" sz="3300">
                <a:latin typeface="Times New Roman" panose="02020603050405020304" pitchFamily="18" charset="0"/>
                <a:cs typeface="Times New Roman" panose="02020603050405020304" pitchFamily="18" charset="0"/>
              </a:rPr>
            </a:br>
            <a:r>
              <a:rPr lang="uk-UA" altLang="uk-UA" sz="3300">
                <a:latin typeface="Times New Roman" panose="02020603050405020304" pitchFamily="18" charset="0"/>
                <a:cs typeface="Times New Roman" panose="02020603050405020304" pitchFamily="18" charset="0"/>
              </a:rPr>
              <a:t>Данила </a:t>
            </a:r>
            <a:br>
              <a:rPr lang="uk-UA" altLang="uk-UA" sz="3300">
                <a:latin typeface="Times New Roman" panose="02020603050405020304" pitchFamily="18" charset="0"/>
                <a:cs typeface="Times New Roman" panose="02020603050405020304" pitchFamily="18" charset="0"/>
              </a:rPr>
            </a:br>
            <a:r>
              <a:rPr lang="uk-UA" altLang="uk-UA" sz="3300">
                <a:latin typeface="Times New Roman" panose="02020603050405020304" pitchFamily="18" charset="0"/>
                <a:cs typeface="Times New Roman" panose="02020603050405020304" pitchFamily="18" charset="0"/>
              </a:rPr>
              <a:t>Галицького </a:t>
            </a:r>
            <a:br>
              <a:rPr lang="uk-UA" altLang="uk-UA" sz="3300">
                <a:latin typeface="Times New Roman" panose="02020603050405020304" pitchFamily="18" charset="0"/>
                <a:cs typeface="Times New Roman" panose="02020603050405020304" pitchFamily="18" charset="0"/>
              </a:rPr>
            </a:br>
            <a:r>
              <a:rPr lang="uk-UA" altLang="uk-UA" sz="3300">
                <a:latin typeface="Times New Roman" panose="02020603050405020304" pitchFamily="18" charset="0"/>
                <a:cs typeface="Times New Roman" panose="02020603050405020304" pitchFamily="18" charset="0"/>
              </a:rPr>
              <a:t>з мечами для </a:t>
            </a:r>
            <a:br>
              <a:rPr lang="uk-UA" altLang="uk-UA" sz="3300">
                <a:latin typeface="Times New Roman" panose="02020603050405020304" pitchFamily="18" charset="0"/>
                <a:cs typeface="Times New Roman" panose="02020603050405020304" pitchFamily="18" charset="0"/>
              </a:rPr>
            </a:br>
            <a:r>
              <a:rPr lang="uk-UA" altLang="uk-UA" sz="3300">
                <a:latin typeface="Times New Roman" panose="02020603050405020304" pitchFamily="18" charset="0"/>
                <a:cs typeface="Times New Roman" panose="02020603050405020304" pitchFamily="18" charset="0"/>
              </a:rPr>
              <a:t>нагородження військових</a:t>
            </a:r>
            <a:endParaRPr lang="ru-RU" altLang="uk-UA" sz="3300">
              <a:latin typeface="Times New Roman" panose="02020603050405020304" pitchFamily="18" charset="0"/>
              <a:cs typeface="Times New Roman" panose="02020603050405020304" pitchFamily="18" charset="0"/>
            </a:endParaRPr>
          </a:p>
        </p:txBody>
      </p:sp>
    </p:spTree>
  </p:cSld>
  <p:clrMapOvr>
    <a:masterClrMapping/>
  </p:clrMapOvr>
  <p:transition spd="med">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xfrm>
            <a:off x="468313" y="-242888"/>
            <a:ext cx="8229600" cy="1219201"/>
          </a:xfrm>
          <a:ln w="9525"/>
        </p:spPr>
        <p:txBody>
          <a:bodyPr wrap="square" lIns="91440" tIns="45720" rIns="91440" bIns="45720" numCol="1" compatLnSpc="1">
            <a:prstTxWarp prst="textNoShape">
              <a:avLst/>
            </a:prstTxWarp>
          </a:bodyPr>
          <a:lstStyle/>
          <a:p>
            <a:pPr algn="ctr">
              <a:defRPr/>
            </a:pPr>
            <a:r>
              <a:rPr lang="uk-UA" sz="4400" b="1" i="1" smtClean="0">
                <a:ln>
                  <a:noFill/>
                </a:ln>
                <a:solidFill>
                  <a:srgbClr val="FFCC00"/>
                </a:solidFill>
                <a:effectLst/>
                <a:latin typeface="Times New Roman" pitchFamily="18" charset="0"/>
              </a:rPr>
              <a:t>План практичного заняття</a:t>
            </a:r>
            <a:endParaRPr lang="ru-RU" sz="4400" b="1" i="1" smtClean="0">
              <a:ln>
                <a:noFill/>
              </a:ln>
              <a:solidFill>
                <a:srgbClr val="FFCC00"/>
              </a:solidFill>
              <a:effectLst/>
              <a:latin typeface="Times New Roman" pitchFamily="18" charset="0"/>
            </a:endParaRPr>
          </a:p>
        </p:txBody>
      </p:sp>
      <p:sp>
        <p:nvSpPr>
          <p:cNvPr id="15363" name="Rectangle 3"/>
          <p:cNvSpPr>
            <a:spLocks noGrp="1"/>
          </p:cNvSpPr>
          <p:nvPr>
            <p:ph type="body" idx="1"/>
          </p:nvPr>
        </p:nvSpPr>
        <p:spPr>
          <a:xfrm>
            <a:off x="323850" y="908050"/>
            <a:ext cx="8374063" cy="5689600"/>
          </a:xfrm>
        </p:spPr>
        <p:txBody>
          <a:bodyPr/>
          <a:lstStyle/>
          <a:p>
            <a:pPr algn="ctr">
              <a:lnSpc>
                <a:spcPct val="80000"/>
              </a:lnSpc>
              <a:buFont typeface="Wingdings 2" panose="05020102010507070707" pitchFamily="18" charset="2"/>
              <a:buNone/>
            </a:pPr>
            <a:r>
              <a:rPr lang="uk-UA" altLang="uk-UA" sz="2800" b="1" smtClean="0">
                <a:solidFill>
                  <a:srgbClr val="0000FF"/>
                </a:solidFill>
                <a:latin typeface="Times New Roman" panose="02020603050405020304" pitchFamily="18" charset="0"/>
              </a:rPr>
              <a:t>1. Внутрішня політика Данила Романовича.</a:t>
            </a:r>
            <a:r>
              <a:rPr lang="uk-UA" altLang="uk-UA" sz="3200" b="1" smtClean="0">
                <a:latin typeface="Times New Roman" panose="02020603050405020304" pitchFamily="18" charset="0"/>
              </a:rPr>
              <a:t> </a:t>
            </a:r>
          </a:p>
          <a:p>
            <a:pPr>
              <a:lnSpc>
                <a:spcPct val="80000"/>
              </a:lnSpc>
            </a:pPr>
            <a:r>
              <a:rPr lang="uk-UA" altLang="uk-UA" sz="2000" b="1" smtClean="0">
                <a:latin typeface="Times New Roman" panose="02020603050405020304" pitchFamily="18" charset="0"/>
              </a:rPr>
              <a:t>Дорогичинська битва.</a:t>
            </a:r>
          </a:p>
          <a:p>
            <a:pPr>
              <a:lnSpc>
                <a:spcPct val="80000"/>
              </a:lnSpc>
            </a:pPr>
            <a:r>
              <a:rPr lang="uk-UA" altLang="uk-UA" sz="2000" b="1" smtClean="0">
                <a:latin typeface="Times New Roman" panose="02020603050405020304" pitchFamily="18" charset="0"/>
              </a:rPr>
              <a:t>Оволодіння Києвом, воєвода Дмитрій.</a:t>
            </a:r>
          </a:p>
          <a:p>
            <a:pPr>
              <a:lnSpc>
                <a:spcPct val="80000"/>
              </a:lnSpc>
            </a:pPr>
            <a:r>
              <a:rPr lang="uk-UA" altLang="uk-UA" sz="2000" b="1" smtClean="0">
                <a:latin typeface="Times New Roman" panose="02020603050405020304" pitchFamily="18" charset="0"/>
              </a:rPr>
              <a:t>Зміцнення державної та князівської влади.</a:t>
            </a:r>
          </a:p>
          <a:p>
            <a:pPr>
              <a:lnSpc>
                <a:spcPct val="80000"/>
              </a:lnSpc>
            </a:pPr>
            <a:r>
              <a:rPr lang="uk-UA" altLang="uk-UA" sz="2000" b="1" smtClean="0">
                <a:latin typeface="Times New Roman" panose="02020603050405020304" pitchFamily="18" charset="0"/>
              </a:rPr>
              <a:t>Укріплення старих міст, будівництво нових.</a:t>
            </a:r>
          </a:p>
          <a:p>
            <a:pPr>
              <a:lnSpc>
                <a:spcPct val="80000"/>
              </a:lnSpc>
            </a:pPr>
            <a:r>
              <a:rPr lang="uk-UA" altLang="uk-UA" sz="2000" b="1" smtClean="0">
                <a:latin typeface="Times New Roman" panose="02020603050405020304" pitchFamily="18" charset="0"/>
              </a:rPr>
              <a:t>Захист земель князівства від ударів монголів.</a:t>
            </a:r>
          </a:p>
          <a:p>
            <a:pPr>
              <a:lnSpc>
                <a:spcPct val="80000"/>
              </a:lnSpc>
            </a:pPr>
            <a:r>
              <a:rPr lang="uk-UA" altLang="uk-UA" sz="2000" b="1" smtClean="0">
                <a:latin typeface="Times New Roman" panose="02020603050405020304" pitchFamily="18" charset="0"/>
              </a:rPr>
              <a:t>Ярославська битва.</a:t>
            </a:r>
          </a:p>
          <a:p>
            <a:pPr>
              <a:lnSpc>
                <a:spcPct val="80000"/>
              </a:lnSpc>
            </a:pPr>
            <a:r>
              <a:rPr lang="uk-UA" altLang="uk-UA" sz="2000" b="1" smtClean="0">
                <a:latin typeface="Times New Roman" panose="02020603050405020304" pitchFamily="18" charset="0"/>
              </a:rPr>
              <a:t>Заснування у Галичі церковну митрополію.</a:t>
            </a:r>
          </a:p>
          <a:p>
            <a:pPr>
              <a:lnSpc>
                <a:spcPct val="80000"/>
              </a:lnSpc>
            </a:pPr>
            <a:r>
              <a:rPr lang="uk-UA" altLang="uk-UA" sz="2000" b="1" smtClean="0">
                <a:latin typeface="Times New Roman" panose="02020603050405020304" pitchFamily="18" charset="0"/>
              </a:rPr>
              <a:t>Коронація папою Інокентієм ІV у Дорогочині.</a:t>
            </a:r>
          </a:p>
          <a:p>
            <a:pPr algn="ctr">
              <a:lnSpc>
                <a:spcPct val="80000"/>
              </a:lnSpc>
              <a:buFont typeface="Wingdings 2" panose="05020102010507070707" pitchFamily="18" charset="2"/>
              <a:buNone/>
            </a:pPr>
            <a:r>
              <a:rPr lang="uk-UA" altLang="uk-UA" sz="2800" b="1" smtClean="0">
                <a:solidFill>
                  <a:srgbClr val="0000FF"/>
                </a:solidFill>
                <a:latin typeface="Times New Roman" panose="02020603050405020304" pitchFamily="18" charset="0"/>
              </a:rPr>
              <a:t>2. Зовнішня політика Данила Романовича.</a:t>
            </a:r>
            <a:endParaRPr lang="uk-UA" altLang="uk-UA" sz="2000" b="1" smtClean="0">
              <a:solidFill>
                <a:srgbClr val="0000FF"/>
              </a:solidFill>
              <a:latin typeface="Times New Roman" panose="02020603050405020304" pitchFamily="18" charset="0"/>
            </a:endParaRPr>
          </a:p>
          <a:p>
            <a:pPr>
              <a:lnSpc>
                <a:spcPct val="80000"/>
              </a:lnSpc>
            </a:pPr>
            <a:r>
              <a:rPr lang="uk-UA" altLang="uk-UA" sz="2000" b="1" smtClean="0">
                <a:latin typeface="Times New Roman" panose="02020603050405020304" pitchFamily="18" charset="0"/>
              </a:rPr>
              <a:t>Відвоювання Люблінської землі в Польщі.</a:t>
            </a:r>
          </a:p>
          <a:p>
            <a:pPr>
              <a:lnSpc>
                <a:spcPct val="80000"/>
              </a:lnSpc>
            </a:pPr>
            <a:r>
              <a:rPr lang="uk-UA" altLang="uk-UA" sz="2000" b="1" smtClean="0">
                <a:latin typeface="Times New Roman" panose="02020603050405020304" pitchFamily="18" charset="0"/>
              </a:rPr>
              <a:t>Ярославська битва, перемога над союзом поляків, угорців і галицьких бояр.</a:t>
            </a:r>
          </a:p>
          <a:p>
            <a:pPr>
              <a:lnSpc>
                <a:spcPct val="80000"/>
              </a:lnSpc>
            </a:pPr>
            <a:r>
              <a:rPr lang="uk-UA" altLang="uk-UA" sz="2000" b="1" smtClean="0">
                <a:latin typeface="Times New Roman" panose="02020603050405020304" pitchFamily="18" charset="0"/>
              </a:rPr>
              <a:t>Посольство до хана Батия.</a:t>
            </a:r>
          </a:p>
          <a:p>
            <a:pPr>
              <a:lnSpc>
                <a:spcPct val="80000"/>
              </a:lnSpc>
            </a:pPr>
            <a:r>
              <a:rPr lang="uk-UA" altLang="uk-UA" sz="2000" b="1" smtClean="0">
                <a:latin typeface="Times New Roman" panose="02020603050405020304" pitchFamily="18" charset="0"/>
              </a:rPr>
              <a:t>Коронація Данила папою римським.</a:t>
            </a:r>
          </a:p>
          <a:p>
            <a:pPr>
              <a:lnSpc>
                <a:spcPct val="80000"/>
              </a:lnSpc>
            </a:pPr>
            <a:r>
              <a:rPr lang="uk-UA" altLang="uk-UA" sz="2000" b="1" smtClean="0">
                <a:latin typeface="Times New Roman" panose="02020603050405020304" pitchFamily="18" charset="0"/>
              </a:rPr>
              <a:t>Військовий похід Данила проти монголів, поразка хана Куремси.</a:t>
            </a:r>
          </a:p>
          <a:p>
            <a:pPr>
              <a:lnSpc>
                <a:spcPct val="80000"/>
              </a:lnSpc>
            </a:pPr>
            <a:r>
              <a:rPr lang="uk-UA" altLang="uk-UA" sz="2000" b="1" smtClean="0">
                <a:latin typeface="Times New Roman" panose="02020603050405020304" pitchFamily="18" charset="0"/>
              </a:rPr>
              <a:t>Крах антимонгольської політики Данила.</a:t>
            </a:r>
          </a:p>
          <a:p>
            <a:pPr>
              <a:lnSpc>
                <a:spcPct val="80000"/>
              </a:lnSpc>
            </a:pPr>
            <a:endParaRPr lang="uk-UA" altLang="uk-UA" sz="2000" b="1" smtClean="0">
              <a:latin typeface="Times New Roman" panose="02020603050405020304" pitchFamily="18" charset="0"/>
            </a:endParaRPr>
          </a:p>
          <a:p>
            <a:pPr>
              <a:lnSpc>
                <a:spcPct val="80000"/>
              </a:lnSpc>
            </a:pPr>
            <a:endParaRPr lang="ru-RU" altLang="uk-UA" sz="2000" b="1" smtClean="0">
              <a:latin typeface="Times New Roman" panose="02020603050405020304" pitchFamily="18" charset="0"/>
            </a:endParaRPr>
          </a:p>
        </p:txBody>
      </p:sp>
    </p:spTree>
  </p:cSld>
  <p:clrMapOvr>
    <a:masterClrMapping/>
  </p:clrMapOvr>
  <p:transition spd="med">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847708"/>
          </a:xfrm>
        </p:spPr>
        <p:txBody>
          <a:bodyPr/>
          <a:lstStyle/>
          <a:p>
            <a:pPr algn="ctr" eaLnBrk="1" fontAlgn="auto" hangingPunct="1">
              <a:spcAft>
                <a:spcPts val="0"/>
              </a:spcAft>
              <a:defRPr/>
            </a:pPr>
            <a:r>
              <a:rPr lang="uk-UA" i="1">
                <a:latin typeface="Times New Roman" pitchFamily="18" charset="0"/>
                <a:cs typeface="Times New Roman" pitchFamily="18" charset="0"/>
              </a:rPr>
              <a:t>Домашнє завдання</a:t>
            </a:r>
            <a:r>
              <a:rPr lang="uk-UA">
                <a:latin typeface="Times New Roman" pitchFamily="18" charset="0"/>
                <a:cs typeface="Times New Roman" pitchFamily="18" charset="0"/>
              </a:rPr>
              <a:t>.</a:t>
            </a:r>
            <a:endParaRPr lang="ru-RU">
              <a:latin typeface="Times New Roman" pitchFamily="18" charset="0"/>
              <a:cs typeface="Times New Roman" pitchFamily="18" charset="0"/>
            </a:endParaRPr>
          </a:p>
        </p:txBody>
      </p:sp>
      <p:sp>
        <p:nvSpPr>
          <p:cNvPr id="32771" name="Rectangle 6"/>
          <p:cNvSpPr>
            <a:spLocks noChangeArrowheads="1"/>
          </p:cNvSpPr>
          <p:nvPr/>
        </p:nvSpPr>
        <p:spPr bwMode="auto">
          <a:xfrm>
            <a:off x="468313" y="1420813"/>
            <a:ext cx="158146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44463" algn="l"/>
                <a:tab pos="431800" algn="l"/>
              </a:tabLst>
              <a:defRPr>
                <a:solidFill>
                  <a:schemeClr val="tx1"/>
                </a:solidFill>
                <a:latin typeface="Arial" panose="020B0604020202020204" pitchFamily="34" charset="0"/>
              </a:defRPr>
            </a:lvl1pPr>
            <a:lvl2pPr marL="742950" indent="-285750" eaLnBrk="0" hangingPunct="0">
              <a:tabLst>
                <a:tab pos="144463" algn="l"/>
                <a:tab pos="431800" algn="l"/>
              </a:tabLst>
              <a:defRPr>
                <a:solidFill>
                  <a:schemeClr val="tx1"/>
                </a:solidFill>
                <a:latin typeface="Arial" panose="020B0604020202020204" pitchFamily="34" charset="0"/>
              </a:defRPr>
            </a:lvl2pPr>
            <a:lvl3pPr marL="1143000" indent="-228600" eaLnBrk="0" hangingPunct="0">
              <a:tabLst>
                <a:tab pos="144463" algn="l"/>
                <a:tab pos="431800" algn="l"/>
              </a:tabLst>
              <a:defRPr>
                <a:solidFill>
                  <a:schemeClr val="tx1"/>
                </a:solidFill>
                <a:latin typeface="Arial" panose="020B0604020202020204" pitchFamily="34" charset="0"/>
              </a:defRPr>
            </a:lvl3pPr>
            <a:lvl4pPr marL="1600200" indent="-228600" eaLnBrk="0" hangingPunct="0">
              <a:tabLst>
                <a:tab pos="144463" algn="l"/>
                <a:tab pos="431800" algn="l"/>
              </a:tabLst>
              <a:defRPr>
                <a:solidFill>
                  <a:schemeClr val="tx1"/>
                </a:solidFill>
                <a:latin typeface="Arial" panose="020B0604020202020204" pitchFamily="34" charset="0"/>
              </a:defRPr>
            </a:lvl4pPr>
            <a:lvl5pPr marL="2057400" indent="-228600" eaLnBrk="0" hangingPunct="0">
              <a:tabLst>
                <a:tab pos="144463" algn="l"/>
                <a:tab pos="431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4463" algn="l"/>
                <a:tab pos="431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4463" algn="l"/>
                <a:tab pos="431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4463" algn="l"/>
                <a:tab pos="431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4463" algn="l"/>
                <a:tab pos="431800" algn="l"/>
              </a:tabLst>
              <a:defRPr>
                <a:solidFill>
                  <a:schemeClr val="tx1"/>
                </a:solidFill>
                <a:latin typeface="Arial" panose="020B0604020202020204" pitchFamily="34" charset="0"/>
              </a:defRPr>
            </a:lvl9pPr>
          </a:lstStyle>
          <a:p>
            <a:pPr eaLnBrk="1" hangingPunct="1"/>
            <a:r>
              <a:rPr lang="uk-UA" altLang="uk-UA" b="1">
                <a:latin typeface="Times New Roman" panose="02020603050405020304" pitchFamily="18" charset="0"/>
              </a:rPr>
              <a:t>1. Опрацювати  §19.</a:t>
            </a:r>
            <a:endParaRPr lang="ru-RU" altLang="uk-UA" b="1">
              <a:latin typeface="Times New Roman" panose="02020603050405020304" pitchFamily="18" charset="0"/>
            </a:endParaRPr>
          </a:p>
          <a:p>
            <a:pPr eaLnBrk="1" hangingPunct="1"/>
            <a:r>
              <a:rPr lang="uk-UA" altLang="uk-UA" b="1">
                <a:latin typeface="Times New Roman" panose="02020603050405020304" pitchFamily="18" charset="0"/>
              </a:rPr>
              <a:t>2. Скласти портрет історичної постаті Данила Галицького (відповідно до плану).                          </a:t>
            </a:r>
            <a:endParaRPr lang="ru-RU" altLang="uk-UA" b="1">
              <a:latin typeface="Times New Roman" panose="02020603050405020304" pitchFamily="18" charset="0"/>
            </a:endParaRPr>
          </a:p>
          <a:p>
            <a:pPr eaLnBrk="1" hangingPunct="1"/>
            <a:r>
              <a:rPr lang="uk-UA" altLang="uk-UA" b="1" i="1">
                <a:latin typeface="Times New Roman" panose="02020603050405020304" pitchFamily="18" charset="0"/>
              </a:rPr>
              <a:t>3. Творче завдання:</a:t>
            </a:r>
            <a:endParaRPr lang="ru-RU" altLang="uk-UA" b="1">
              <a:latin typeface="Times New Roman" panose="02020603050405020304" pitchFamily="18" charset="0"/>
            </a:endParaRPr>
          </a:p>
          <a:p>
            <a:pPr eaLnBrk="1" hangingPunct="1"/>
            <a:r>
              <a:rPr lang="uk-UA" altLang="uk-UA" b="1">
                <a:latin typeface="Times New Roman" panose="02020603050405020304" pitchFamily="18" charset="0"/>
              </a:rPr>
              <a:t>Уважно розгляньте наведену ілюстрацію (дивись вище) та напишіть у зошиті </a:t>
            </a:r>
          </a:p>
          <a:p>
            <a:pPr eaLnBrk="1" hangingPunct="1"/>
            <a:r>
              <a:rPr lang="uk-UA" altLang="uk-UA" b="1">
                <a:latin typeface="Times New Roman" panose="02020603050405020304" pitchFamily="18" charset="0"/>
              </a:rPr>
              <a:t>твір-роздум на тему «Як Данило Галицький до хана Батия на поклон їздив» </a:t>
            </a:r>
          </a:p>
          <a:p>
            <a:pPr eaLnBrk="1" hangingPunct="1"/>
            <a:r>
              <a:rPr lang="uk-UA" altLang="uk-UA" b="1">
                <a:latin typeface="Times New Roman" panose="02020603050405020304" pitchFamily="18" charset="0"/>
              </a:rPr>
              <a:t>про візит галицько-волинського князя до Золотої Орди, дотримуючись плану. </a:t>
            </a:r>
            <a:endParaRPr lang="ru-RU" altLang="uk-UA" b="1">
              <a:latin typeface="Times New Roman" panose="02020603050405020304" pitchFamily="18" charset="0"/>
            </a:endParaRPr>
          </a:p>
          <a:p>
            <a:pPr eaLnBrk="1" hangingPunct="1"/>
            <a:r>
              <a:rPr lang="uk-UA" altLang="uk-UA" b="1" i="1">
                <a:latin typeface="Times New Roman" panose="02020603050405020304" pitchFamily="18" charset="0"/>
              </a:rPr>
              <a:t>План</a:t>
            </a:r>
            <a:endParaRPr lang="ru-RU" altLang="uk-UA" b="1">
              <a:latin typeface="Times New Roman" panose="02020603050405020304" pitchFamily="18" charset="0"/>
            </a:endParaRPr>
          </a:p>
          <a:p>
            <a:pPr eaLnBrk="1" hangingPunct="1"/>
            <a:r>
              <a:rPr lang="uk-UA" altLang="uk-UA" b="1">
                <a:latin typeface="Times New Roman" panose="02020603050405020304" pitchFamily="18" charset="0"/>
              </a:rPr>
              <a:t>1) Мета візиту до Золотої Орди.</a:t>
            </a:r>
            <a:endParaRPr lang="ru-RU" altLang="uk-UA" b="1">
              <a:latin typeface="Times New Roman" panose="02020603050405020304" pitchFamily="18" charset="0"/>
            </a:endParaRPr>
          </a:p>
          <a:p>
            <a:pPr eaLnBrk="1" hangingPunct="1"/>
            <a:r>
              <a:rPr lang="uk-UA" altLang="uk-UA" b="1">
                <a:latin typeface="Times New Roman" panose="02020603050405020304" pitchFamily="18" charset="0"/>
              </a:rPr>
              <a:t>2) Перебування у ставці Батия.</a:t>
            </a:r>
            <a:endParaRPr lang="ru-RU" altLang="uk-UA" b="1">
              <a:latin typeface="Times New Roman" panose="02020603050405020304" pitchFamily="18" charset="0"/>
            </a:endParaRPr>
          </a:p>
          <a:p>
            <a:pPr eaLnBrk="1" hangingPunct="1"/>
            <a:r>
              <a:rPr lang="uk-UA" altLang="uk-UA" b="1">
                <a:latin typeface="Times New Roman" panose="02020603050405020304" pitchFamily="18" charset="0"/>
              </a:rPr>
              <a:t>3) Результат візиту.</a:t>
            </a:r>
            <a:r>
              <a:rPr lang="uk-UA" altLang="uk-UA"/>
              <a:t>     </a:t>
            </a:r>
          </a:p>
        </p:txBody>
      </p:sp>
      <p:pic>
        <p:nvPicPr>
          <p:cNvPr id="32772" name="Рисунок 1" descr="Как Данило Галицкий к хану Батыю на поклон ездил. . (17.08.13 18:38) &quot; Форум Украины Цензор.Н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357563"/>
            <a:ext cx="3024188"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07229" y="4149081"/>
            <a:ext cx="3263150" cy="720080"/>
          </a:xfrm>
          <a:noFill/>
          <a:ln>
            <a:miter lim="800000"/>
            <a:headEnd/>
            <a:tailEnd/>
          </a:ln>
          <a:effectLst>
            <a:glow rad="101600">
              <a:schemeClr val="accent3">
                <a:satMod val="175000"/>
                <a:alpha val="40000"/>
              </a:schemeClr>
            </a:glow>
          </a:effectLst>
          <a:extLst/>
        </p:spPr>
        <p:txBody>
          <a:bodyPr anchor="ctr"/>
          <a:lstStyle/>
          <a:p>
            <a:pPr eaLnBrk="1" hangingPunct="1">
              <a:buClr>
                <a:srgbClr val="F9F9F9"/>
              </a:buClr>
              <a:defRPr/>
            </a:pPr>
            <a:r>
              <a:rPr lang="ru-RU" sz="3200" b="1" dirty="0" smtClean="0">
                <a:solidFill>
                  <a:srgbClr val="002060"/>
                </a:solidFill>
                <a:effectLst>
                  <a:outerShdw blurRad="38100" dist="38100" dir="2700000" algn="tl">
                    <a:srgbClr val="FFFFFF"/>
                  </a:outerShdw>
                </a:effectLst>
                <a:latin typeface="Times New Roman" pitchFamily="18" charset="0"/>
                <a:cs typeface="Times New Roman" pitchFamily="18" charset="0"/>
              </a:rPr>
              <a:t>(1201 – 1264 </a:t>
            </a:r>
            <a:r>
              <a:rPr lang="ru-RU" sz="3200" b="1" dirty="0" err="1" smtClean="0">
                <a:solidFill>
                  <a:srgbClr val="002060"/>
                </a:solidFill>
                <a:effectLst>
                  <a:outerShdw blurRad="38100" dist="38100" dir="2700000" algn="tl">
                    <a:srgbClr val="FFFFFF"/>
                  </a:outerShdw>
                </a:effectLst>
                <a:latin typeface="Times New Roman" pitchFamily="18" charset="0"/>
                <a:cs typeface="Times New Roman" pitchFamily="18" charset="0"/>
              </a:rPr>
              <a:t>рр</a:t>
            </a:r>
            <a:r>
              <a:rPr lang="ru-RU" sz="3200" b="1" dirty="0" smtClean="0">
                <a:solidFill>
                  <a:srgbClr val="002060"/>
                </a:solidFill>
                <a:effectLst>
                  <a:outerShdw blurRad="38100" dist="38100" dir="2700000" algn="tl">
                    <a:srgbClr val="FFFFFF"/>
                  </a:outerShdw>
                </a:effectLst>
                <a:latin typeface="Times New Roman" pitchFamily="18" charset="0"/>
                <a:cs typeface="Times New Roman" pitchFamily="18" charset="0"/>
              </a:rPr>
              <a:t>.)</a:t>
            </a:r>
            <a:r>
              <a:rPr lang="ru-RU" sz="3200" b="1" dirty="0" smtClean="0">
                <a:solidFill>
                  <a:srgbClr val="002060"/>
                </a:solidFill>
                <a:effectLst>
                  <a:outerShdw blurRad="38100" dist="38100" dir="2700000" algn="tl">
                    <a:srgbClr val="FFFFFF"/>
                  </a:outerShdw>
                </a:effectLst>
              </a:rPr>
              <a:t> </a:t>
            </a:r>
          </a:p>
        </p:txBody>
      </p:sp>
      <p:sp>
        <p:nvSpPr>
          <p:cNvPr id="2" name="Заголовок 1"/>
          <p:cNvSpPr>
            <a:spLocks noGrp="1"/>
          </p:cNvSpPr>
          <p:nvPr>
            <p:ph type="ctrTitle"/>
          </p:nvPr>
        </p:nvSpPr>
        <p:spPr>
          <a:xfrm>
            <a:off x="0" y="206880"/>
            <a:ext cx="9144000" cy="936104"/>
          </a:xfrm>
        </p:spPr>
        <p:txBody>
          <a:bodyPr/>
          <a:lstStyle/>
          <a:p>
            <a:pPr eaLnBrk="1" fontAlgn="auto" hangingPunct="1">
              <a:spcAft>
                <a:spcPts val="0"/>
              </a:spcAft>
              <a:defRPr/>
            </a:pPr>
            <a:r>
              <a:rPr lang="uk-UA" sz="4400" smtClean="0">
                <a:solidFill>
                  <a:srgbClr val="002060"/>
                </a:solidFill>
                <a:latin typeface="Times New Roman" pitchFamily="18" charset="0"/>
                <a:cs typeface="Times New Roman" pitchFamily="18" charset="0"/>
              </a:rPr>
              <a:t>Данило Галицький</a:t>
            </a:r>
            <a:endParaRPr lang="ru-RU" sz="4400">
              <a:solidFill>
                <a:srgbClr val="002060"/>
              </a:solidFill>
              <a:latin typeface="Times New Roman" pitchFamily="18" charset="0"/>
              <a:cs typeface="Times New Roman" pitchFamily="18" charset="0"/>
            </a:endParaRPr>
          </a:p>
        </p:txBody>
      </p:sp>
      <p:pic>
        <p:nvPicPr>
          <p:cNvPr id="6" name="Рисунок 5" descr="defaul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313" y="1214438"/>
            <a:ext cx="1873250" cy="2763837"/>
          </a:xfrm>
          <a:prstGeom prst="rect">
            <a:avLst/>
          </a:prstGeom>
          <a:effectLst>
            <a:outerShdw blurRad="76200" dir="18900000" sy="23000" kx="-1200000" algn="bl" rotWithShape="0">
              <a:prstClr val="black">
                <a:alpha val="20000"/>
              </a:prstClr>
            </a:outerShdw>
          </a:effectLst>
        </p:spPr>
      </p:pic>
      <p:sp>
        <p:nvSpPr>
          <p:cNvPr id="16391" name="Прямоугольник 3"/>
          <p:cNvSpPr>
            <a:spLocks noChangeArrowheads="1"/>
          </p:cNvSpPr>
          <p:nvPr/>
        </p:nvSpPr>
        <p:spPr bwMode="auto">
          <a:xfrm>
            <a:off x="1116013" y="4868863"/>
            <a:ext cx="7200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uk-UA" sz="2400" b="1">
                <a:latin typeface="Times New Roman" panose="02020603050405020304" pitchFamily="18" charset="0"/>
                <a:cs typeface="Times New Roman" panose="02020603050405020304" pitchFamily="18" charset="0"/>
              </a:rPr>
              <a:t>«Цей же Данило був другим після Соломона».                         </a:t>
            </a:r>
            <a:r>
              <a:rPr lang="ru-RU" altLang="uk-UA" sz="2400" b="1" i="1">
                <a:latin typeface="Times New Roman" panose="02020603050405020304" pitchFamily="18" charset="0"/>
                <a:cs typeface="Times New Roman" panose="02020603050405020304" pitchFamily="18" charset="0"/>
              </a:rPr>
              <a:t>З Іпатіївського літопису</a:t>
            </a:r>
            <a:endParaRPr lang="ru-RU" altLang="uk-UA" sz="2400" i="1">
              <a:latin typeface="Times New Roman" panose="02020603050405020304" pitchFamily="18" charset="0"/>
              <a:cs typeface="Times New Roman" panose="02020603050405020304" pitchFamily="18" charset="0"/>
            </a:endParaRPr>
          </a:p>
        </p:txBody>
      </p:sp>
      <p:pic>
        <p:nvPicPr>
          <p:cNvPr id="16392" name="Picture 9" descr="Данило княз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2697162"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Данило король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628775"/>
            <a:ext cx="2460625"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00438"/>
            <a:ext cx="9144000" cy="3024187"/>
          </a:xfrm>
        </p:spPr>
        <p:txBody>
          <a:bodyPr>
            <a:normAutofit/>
          </a:bodyPr>
          <a:lstStyle/>
          <a:p>
            <a:pPr marL="547688" indent="-411163" algn="ctr" eaLnBrk="1" hangingPunct="1">
              <a:buClr>
                <a:srgbClr val="F9F9F9"/>
              </a:buClr>
              <a:buFont typeface="Wingdings 2" panose="05020102010507070707" pitchFamily="18" charset="2"/>
              <a:buNone/>
              <a:defRPr/>
            </a:pPr>
            <a:r>
              <a:rPr lang="ru-RU" sz="3500" b="1" i="1" dirty="0" smtClean="0">
                <a:effectLst>
                  <a:outerShdw blurRad="38100" dist="38100" dir="2700000" algn="tl">
                    <a:srgbClr val="444D26"/>
                  </a:outerShdw>
                </a:effectLst>
              </a:rPr>
              <a:t>       </a:t>
            </a:r>
            <a:r>
              <a:rPr lang="ru-RU" sz="2800" b="1" i="1" dirty="0" smtClean="0">
                <a:effectLst>
                  <a:outerShdw blurRad="38100" dist="38100" dir="2700000" algn="tl">
                    <a:srgbClr val="444D26"/>
                  </a:outerShdw>
                </a:effectLst>
                <a:latin typeface="Times New Roman" pitchFamily="18" charset="0"/>
                <a:cs typeface="Times New Roman" pitchFamily="18" charset="0"/>
              </a:rPr>
              <a:t>Данило </a:t>
            </a:r>
            <a:r>
              <a:rPr lang="ru-RU" sz="2800" b="1" i="1" dirty="0" err="1" smtClean="0">
                <a:effectLst>
                  <a:outerShdw blurRad="38100" dist="38100" dir="2700000" algn="tl">
                    <a:srgbClr val="444D26"/>
                  </a:outerShdw>
                </a:effectLst>
                <a:latin typeface="Times New Roman" pitchFamily="18" charset="0"/>
                <a:cs typeface="Times New Roman" pitchFamily="18" charset="0"/>
              </a:rPr>
              <a:t>Галицький</a:t>
            </a:r>
            <a:r>
              <a:rPr lang="ru-RU" sz="2800" b="1" i="1" dirty="0" smtClean="0">
                <a:effectLst>
                  <a:outerShdw blurRad="38100" dist="38100" dir="2700000" algn="tl">
                    <a:srgbClr val="444D26"/>
                  </a:outerShdw>
                </a:effectLst>
                <a:latin typeface="Times New Roman" pitchFamily="18" charset="0"/>
                <a:cs typeface="Times New Roman" pitchFamily="18" charset="0"/>
              </a:rPr>
              <a:t> (Романович)</a:t>
            </a:r>
            <a:r>
              <a:rPr lang="ru-RU" sz="2800" dirty="0" smtClean="0">
                <a:latin typeface="Times New Roman" pitchFamily="18" charset="0"/>
                <a:cs typeface="Times New Roman" pitchFamily="18" charset="0"/>
              </a:rPr>
              <a:t> </a:t>
            </a:r>
          </a:p>
          <a:p>
            <a:pPr marL="547688" indent="-411163" algn="ctr" eaLnBrk="1" hangingPunct="1">
              <a:buClr>
                <a:srgbClr val="F9F9F9"/>
              </a:buClr>
              <a:buFont typeface="Wingdings 2" panose="05020102010507070707" pitchFamily="18" charset="2"/>
              <a:buNone/>
              <a:defRPr/>
            </a:pPr>
            <a:r>
              <a:rPr lang="ru-RU" sz="2800" dirty="0" err="1" smtClean="0">
                <a:latin typeface="Times New Roman" pitchFamily="18" charset="0"/>
                <a:cs typeface="Times New Roman" pitchFamily="18" charset="0"/>
              </a:rPr>
              <a:t>руський</a:t>
            </a:r>
            <a:r>
              <a:rPr lang="ru-RU" sz="2800" dirty="0" smtClean="0">
                <a:latin typeface="Times New Roman" pitchFamily="18" charset="0"/>
                <a:cs typeface="Times New Roman" pitchFamily="18" charset="0"/>
              </a:rPr>
              <a:t> князь </a:t>
            </a:r>
            <a:r>
              <a:rPr lang="ru-RU" sz="2800" dirty="0" err="1" smtClean="0">
                <a:latin typeface="Times New Roman" pitchFamily="18" charset="0"/>
                <a:cs typeface="Times New Roman" pitchFamily="18" charset="0"/>
              </a:rPr>
              <a:t>з</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династ</a:t>
            </a:r>
            <a:r>
              <a:rPr lang="uk-UA" sz="2800" dirty="0" err="1" smtClean="0">
                <a:latin typeface="Times New Roman" pitchFamily="18" charset="0"/>
                <a:cs typeface="Times New Roman" pitchFamily="18" charset="0"/>
              </a:rPr>
              <a:t>ії</a:t>
            </a:r>
            <a:r>
              <a:rPr lang="uk-UA" sz="2800" dirty="0" smtClean="0">
                <a:latin typeface="Times New Roman" pitchFamily="18" charset="0"/>
                <a:cs typeface="Times New Roman" pitchFamily="18" charset="0"/>
              </a:rPr>
              <a:t> Рюриковичів, син князя Романа ІІ Великого. Князь волинський (1211 – 1264 роки), галицький (1238 – 1264 роки), київський (1240 року). правитель Галицько-Волинського королівства. </a:t>
            </a:r>
            <a:r>
              <a:rPr lang="ru-RU" sz="3200" dirty="0" smtClean="0">
                <a:solidFill>
                  <a:schemeClr val="bg1"/>
                </a:solidFill>
              </a:rPr>
              <a:t>  </a:t>
            </a:r>
          </a:p>
        </p:txBody>
      </p:sp>
      <p:pic>
        <p:nvPicPr>
          <p:cNvPr id="17411" name="Picture 2" descr="http://upload.wikimedia.org/wikipedia/uk/thumb/f/fd/Danilo_Galickiy.jpg/250px-Danilo_Galick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04813"/>
            <a:ext cx="367188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2484438" y="549275"/>
            <a:ext cx="6408737" cy="6092825"/>
          </a:xfrm>
        </p:spPr>
        <p:txBody>
          <a:bodyPr/>
          <a:lstStyle/>
          <a:p>
            <a:pPr algn="just" eaLnBrk="1" hangingPunct="1">
              <a:buFont typeface="Wingdings 2" panose="05020102010507070707" pitchFamily="18" charset="2"/>
              <a:buNone/>
            </a:pPr>
            <a:r>
              <a:rPr lang="ru-RU" altLang="uk-UA" sz="2000" smtClean="0"/>
              <a:t>         </a:t>
            </a:r>
            <a:r>
              <a:rPr lang="ru-RU" altLang="uk-UA" sz="2400" smtClean="0">
                <a:latin typeface="Times New Roman" panose="02020603050405020304" pitchFamily="18" charset="0"/>
                <a:cs typeface="Times New Roman" panose="02020603050405020304" pitchFamily="18" charset="0"/>
              </a:rPr>
              <a:t>Князь галицько-волинських земель, перший король Русі-України (з 1253 року) У 1223 році відзначився у битві русичів на річці Калці проти монголо-татар. Прагнучи відновлення територіх батьківського Галицько-Волинського князівства,  Данило Романович у 1238 році за підтримки городян оволодів Галичем. Згодом передав Волинь брату Васильку Романовичу, а сам зайняв Київ. Ведучи вперту боротьбу проти зростання агресії з боку угорських і польських феодалів, князь Данило, крім своєї бойової дружини, спирався також на дрібних служилих людей і міське населення. Багато уваги приділяв захисту своїх земель від монголо-татар. </a:t>
            </a:r>
          </a:p>
        </p:txBody>
      </p:sp>
      <p:pic>
        <p:nvPicPr>
          <p:cNvPr id="18435" name="Picture 5" descr="Данило Корол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2150"/>
            <a:ext cx="25844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Рисунок 2" descr="77px-Alex_K_Halych-Volhynia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437063"/>
            <a:ext cx="172878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xfrm>
            <a:off x="468313" y="908050"/>
            <a:ext cx="8229600" cy="1219200"/>
          </a:xfrm>
          <a:ln w="9525"/>
        </p:spPr>
        <p:txBody>
          <a:bodyPr wrap="square" lIns="91440" tIns="45720" rIns="91440" bIns="45720" numCol="1" compatLnSpc="1">
            <a:prstTxWarp prst="textNoShape">
              <a:avLst/>
            </a:prstTxWarp>
            <a:normAutofit fontScale="90000"/>
          </a:bodyPr>
          <a:lstStyle/>
          <a:p>
            <a:pPr algn="ctr">
              <a:defRPr/>
            </a:pPr>
            <a:r>
              <a:rPr lang="uk-UA" sz="3800" b="1" i="1" smtClean="0">
                <a:ln>
                  <a:noFill/>
                </a:ln>
                <a:solidFill>
                  <a:srgbClr val="FFFF00"/>
                </a:solidFill>
                <a:effectLst/>
                <a:latin typeface="Times New Roman" pitchFamily="18" charset="0"/>
              </a:rPr>
              <a:t>Внутрішня політика Данила Галицького:</a:t>
            </a:r>
            <a:r>
              <a:rPr lang="uk-UA" sz="3800" smtClean="0">
                <a:ln>
                  <a:noFill/>
                </a:ln>
                <a:solidFill>
                  <a:srgbClr val="FFFF00"/>
                </a:solidFill>
                <a:effectLst/>
              </a:rPr>
              <a:t/>
            </a:r>
            <a:br>
              <a:rPr lang="uk-UA" sz="3800" smtClean="0">
                <a:ln>
                  <a:noFill/>
                </a:ln>
                <a:solidFill>
                  <a:srgbClr val="FFFF00"/>
                </a:solidFill>
                <a:effectLst/>
              </a:rPr>
            </a:br>
            <a:endParaRPr lang="ru-RU" sz="3800" smtClean="0">
              <a:ln>
                <a:noFill/>
              </a:ln>
              <a:solidFill>
                <a:srgbClr val="FFFF00"/>
              </a:solidFill>
              <a:effectLst/>
            </a:endParaRPr>
          </a:p>
        </p:txBody>
      </p:sp>
      <p:sp>
        <p:nvSpPr>
          <p:cNvPr id="19459" name="Rectangle 3"/>
          <p:cNvSpPr>
            <a:spLocks noGrp="1"/>
          </p:cNvSpPr>
          <p:nvPr>
            <p:ph type="body" idx="1"/>
          </p:nvPr>
        </p:nvSpPr>
        <p:spPr>
          <a:xfrm>
            <a:off x="468313" y="1700213"/>
            <a:ext cx="8229600" cy="4678362"/>
          </a:xfrm>
        </p:spPr>
        <p:txBody>
          <a:bodyPr/>
          <a:lstStyle/>
          <a:p>
            <a:pPr>
              <a:lnSpc>
                <a:spcPct val="80000"/>
              </a:lnSpc>
            </a:pPr>
            <a:r>
              <a:rPr lang="uk-UA" altLang="uk-UA" sz="1800" b="1" smtClean="0">
                <a:latin typeface="Times New Roman" panose="02020603050405020304" pitchFamily="18" charset="0"/>
              </a:rPr>
              <a:t>Спільне правління в Галицько-Волинському князівстві братів Данила (у Галичині) та Василька (на Волині), при цьому існування князівства як єдиної держави під зверхністю старшого брата.</a:t>
            </a:r>
          </a:p>
          <a:p>
            <a:pPr>
              <a:lnSpc>
                <a:spcPct val="80000"/>
              </a:lnSpc>
            </a:pPr>
            <a:r>
              <a:rPr lang="uk-UA" altLang="uk-UA" sz="1800" b="1" smtClean="0">
                <a:latin typeface="Times New Roman" panose="02020603050405020304" pitchFamily="18" charset="0"/>
              </a:rPr>
              <a:t>1238 рік - Дорогичинська битва, у якій князь розгромив Добжинський орден хрестоносців.</a:t>
            </a:r>
          </a:p>
          <a:p>
            <a:pPr>
              <a:lnSpc>
                <a:spcPct val="80000"/>
              </a:lnSpc>
            </a:pPr>
            <a:r>
              <a:rPr lang="uk-UA" altLang="uk-UA" sz="1800" b="1" smtClean="0">
                <a:latin typeface="Times New Roman" panose="02020603050405020304" pitchFamily="18" charset="0"/>
              </a:rPr>
              <a:t>1240 рік - оволодіння Києвом, доручення управляти містом воєводі Дмитрію, якому довелося керувати обороною столиці від монгольської навали.</a:t>
            </a:r>
          </a:p>
          <a:p>
            <a:pPr>
              <a:lnSpc>
                <a:spcPct val="80000"/>
              </a:lnSpc>
            </a:pPr>
            <a:r>
              <a:rPr lang="uk-UA" altLang="uk-UA" sz="1800" b="1" smtClean="0">
                <a:latin typeface="Times New Roman" panose="02020603050405020304" pitchFamily="18" charset="0"/>
              </a:rPr>
              <a:t>Зміцнення державної та князівської влади.</a:t>
            </a:r>
          </a:p>
          <a:p>
            <a:pPr>
              <a:lnSpc>
                <a:spcPct val="80000"/>
              </a:lnSpc>
            </a:pPr>
            <a:r>
              <a:rPr lang="uk-UA" altLang="uk-UA" sz="1800" b="1" smtClean="0">
                <a:latin typeface="Times New Roman" panose="02020603050405020304" pitchFamily="18" charset="0"/>
              </a:rPr>
              <a:t>Укріплення старих міст, будівництво нових - Холм (1237 рік), Львів (1256 рік).</a:t>
            </a:r>
          </a:p>
          <a:p>
            <a:pPr>
              <a:lnSpc>
                <a:spcPct val="80000"/>
              </a:lnSpc>
            </a:pPr>
            <a:r>
              <a:rPr lang="uk-UA" altLang="uk-UA" sz="1800" b="1" smtClean="0">
                <a:latin typeface="Times New Roman" panose="02020603050405020304" pitchFamily="18" charset="0"/>
              </a:rPr>
              <a:t>Сприяння розвитку культури.</a:t>
            </a:r>
          </a:p>
          <a:p>
            <a:pPr>
              <a:lnSpc>
                <a:spcPct val="80000"/>
              </a:lnSpc>
            </a:pPr>
            <a:r>
              <a:rPr lang="uk-UA" altLang="uk-UA" sz="1800" b="1" smtClean="0">
                <a:latin typeface="Times New Roman" panose="02020603050405020304" pitchFamily="18" charset="0"/>
              </a:rPr>
              <a:t>1241 рік - вторгнення в князівство монголів, під ударами яких упали міста Галич, Володимир, Кам’янець, Данилів та ін.</a:t>
            </a:r>
          </a:p>
          <a:p>
            <a:pPr>
              <a:lnSpc>
                <a:spcPct val="80000"/>
              </a:lnSpc>
            </a:pPr>
            <a:r>
              <a:rPr lang="uk-UA" altLang="uk-UA" sz="1800" b="1" smtClean="0">
                <a:latin typeface="Times New Roman" panose="02020603050405020304" pitchFamily="18" charset="0"/>
              </a:rPr>
              <a:t>1246 рік - заснував у Галичі церковну митрополію, що перебрала на себе функції загальноруської.</a:t>
            </a:r>
          </a:p>
          <a:p>
            <a:pPr>
              <a:lnSpc>
                <a:spcPct val="80000"/>
              </a:lnSpc>
            </a:pPr>
            <a:r>
              <a:rPr lang="uk-UA" altLang="uk-UA" sz="1800" b="1" smtClean="0">
                <a:latin typeface="Times New Roman" panose="02020603050405020304" pitchFamily="18" charset="0"/>
              </a:rPr>
              <a:t>У 1253 році був коронований папою Інокентієм ІV у Дорогочині і одержав титул король Данило Галицький.</a:t>
            </a:r>
            <a:endParaRPr lang="ru-RU" altLang="uk-UA" sz="1800" b="1" smtClean="0">
              <a:latin typeface="Times New Roman" panose="02020603050405020304" pitchFamily="18" charset="0"/>
            </a:endParaRPr>
          </a:p>
        </p:txBody>
      </p:sp>
    </p:spTree>
  </p:cSld>
  <p:clrMapOvr>
    <a:masterClrMapping/>
  </p:clrMapOvr>
  <p:transition spd="med">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idx="1"/>
          </p:nvPr>
        </p:nvSpPr>
        <p:spPr/>
        <p:txBody>
          <a:bodyPr/>
          <a:lstStyle/>
          <a:p>
            <a:pPr eaLnBrk="1" hangingPunct="1"/>
            <a:endParaRPr lang="uk-UA" altLang="uk-UA" smtClean="0"/>
          </a:p>
        </p:txBody>
      </p:sp>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20484" name="Picture 2" descr="187201_html_742255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476250"/>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a:xfrm>
            <a:off x="539750" y="1628775"/>
            <a:ext cx="7138988" cy="900113"/>
          </a:xfrm>
          <a:ln w="9525"/>
        </p:spPr>
        <p:txBody>
          <a:bodyPr wrap="square" lIns="91440" tIns="45720" rIns="91440" bIns="45720" numCol="1" compatLnSpc="1">
            <a:prstTxWarp prst="textNoShape">
              <a:avLst/>
            </a:prstTxWarp>
            <a:normAutofit fontScale="90000"/>
          </a:bodyPr>
          <a:lstStyle/>
          <a:p>
            <a:pPr algn="ctr">
              <a:defRPr/>
            </a:pPr>
            <a:r>
              <a:rPr lang="uk-UA" sz="3200" b="1" i="1" smtClean="0">
                <a:ln>
                  <a:noFill/>
                </a:ln>
                <a:solidFill>
                  <a:srgbClr val="0000FF"/>
                </a:solidFill>
                <a:effectLst/>
                <a:latin typeface="Times New Roman" pitchFamily="18" charset="0"/>
              </a:rPr>
              <a:t>Дипломатичним заходам Данила </a:t>
            </a:r>
            <a:br>
              <a:rPr lang="uk-UA" sz="3200" b="1" i="1" smtClean="0">
                <a:ln>
                  <a:noFill/>
                </a:ln>
                <a:solidFill>
                  <a:srgbClr val="0000FF"/>
                </a:solidFill>
                <a:effectLst/>
                <a:latin typeface="Times New Roman" pitchFamily="18" charset="0"/>
              </a:rPr>
            </a:br>
            <a:r>
              <a:rPr lang="uk-UA" sz="3200" b="1" i="1" smtClean="0">
                <a:ln>
                  <a:noFill/>
                </a:ln>
                <a:solidFill>
                  <a:srgbClr val="0000FF"/>
                </a:solidFill>
                <a:effectLst/>
                <a:latin typeface="Times New Roman" pitchFamily="18" charset="0"/>
              </a:rPr>
              <a:t>сприяли династичні шлюби з  європейськими  володарями.</a:t>
            </a:r>
            <a:r>
              <a:rPr lang="uk-UA" sz="3800" smtClean="0">
                <a:ln>
                  <a:noFill/>
                </a:ln>
                <a:effectLst/>
              </a:rPr>
              <a:t/>
            </a:r>
            <a:br>
              <a:rPr lang="uk-UA" sz="3800" smtClean="0">
                <a:ln>
                  <a:noFill/>
                </a:ln>
                <a:effectLst/>
              </a:rPr>
            </a:br>
            <a:endParaRPr lang="ru-RU" sz="3800" smtClean="0">
              <a:ln>
                <a:noFill/>
              </a:ln>
              <a:effectLst/>
            </a:endParaRPr>
          </a:p>
        </p:txBody>
      </p:sp>
      <p:sp>
        <p:nvSpPr>
          <p:cNvPr id="21507" name="Rectangle 3"/>
          <p:cNvSpPr>
            <a:spLocks noGrp="1"/>
          </p:cNvSpPr>
          <p:nvPr>
            <p:ph type="body" idx="1"/>
          </p:nvPr>
        </p:nvSpPr>
        <p:spPr>
          <a:xfrm>
            <a:off x="395288" y="2492375"/>
            <a:ext cx="8229600" cy="4678363"/>
          </a:xfrm>
        </p:spPr>
        <p:txBody>
          <a:bodyPr/>
          <a:lstStyle/>
          <a:p>
            <a:pPr algn="ctr">
              <a:buFont typeface="Wingdings 2" panose="05020102010507070707" pitchFamily="18" charset="2"/>
              <a:buNone/>
            </a:pPr>
            <a:r>
              <a:rPr lang="uk-UA" altLang="uk-UA" sz="2800" b="1" smtClean="0">
                <a:solidFill>
                  <a:srgbClr val="FFFF00"/>
                </a:solidFill>
              </a:rPr>
              <a:t>Династичні зв’язки Данила Романовича</a:t>
            </a:r>
          </a:p>
          <a:p>
            <a:pPr>
              <a:buFont typeface="Wingdings 2" panose="05020102010507070707" pitchFamily="18" charset="2"/>
              <a:buNone/>
            </a:pPr>
            <a:r>
              <a:rPr lang="uk-UA" altLang="uk-UA" b="1" smtClean="0"/>
              <a:t>            </a:t>
            </a:r>
          </a:p>
          <a:p>
            <a:pPr>
              <a:buFont typeface="Wingdings 2" panose="05020102010507070707" pitchFamily="18" charset="2"/>
              <a:buNone/>
            </a:pPr>
            <a:endParaRPr lang="uk-UA" altLang="uk-UA" b="1" smtClean="0"/>
          </a:p>
          <a:p>
            <a:pPr algn="ctr">
              <a:buFont typeface="Wingdings 2" panose="05020102010507070707" pitchFamily="18" charset="2"/>
              <a:buNone/>
            </a:pPr>
            <a:r>
              <a:rPr lang="uk-UA" altLang="uk-UA" b="1" smtClean="0"/>
              <a:t>Польща       Литва            Угорщина           Австрія   </a:t>
            </a:r>
          </a:p>
          <a:p>
            <a:pPr>
              <a:buFont typeface="Wingdings 2" panose="05020102010507070707" pitchFamily="18" charset="2"/>
              <a:buNone/>
            </a:pPr>
            <a:endParaRPr lang="uk-UA" altLang="uk-UA" b="1" smtClean="0"/>
          </a:p>
          <a:p>
            <a:pPr>
              <a:buFont typeface="Wingdings 2" panose="05020102010507070707" pitchFamily="18" charset="2"/>
              <a:buNone/>
            </a:pPr>
            <a:endParaRPr lang="uk-UA" altLang="uk-UA" b="1" smtClean="0"/>
          </a:p>
          <a:p>
            <a:pPr algn="ctr">
              <a:buFont typeface="Wingdings 2" panose="05020102010507070707" pitchFamily="18" charset="2"/>
              <a:buNone/>
            </a:pPr>
            <a:r>
              <a:rPr lang="uk-UA" altLang="uk-UA" b="1" smtClean="0"/>
              <a:t>Володимирсько-Суздальське князівство</a:t>
            </a:r>
            <a:r>
              <a:rPr lang="uk-UA" altLang="uk-UA" smtClean="0"/>
              <a:t> </a:t>
            </a:r>
            <a:endParaRPr lang="ru-RU" altLang="uk-UA" smtClean="0"/>
          </a:p>
        </p:txBody>
      </p:sp>
      <p:sp>
        <p:nvSpPr>
          <p:cNvPr id="21508" name="Line 4"/>
          <p:cNvSpPr>
            <a:spLocks noChangeShapeType="1"/>
          </p:cNvSpPr>
          <p:nvPr/>
        </p:nvSpPr>
        <p:spPr bwMode="auto">
          <a:xfrm flipH="1">
            <a:off x="1476375" y="2997200"/>
            <a:ext cx="2447925"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1509" name="Line 5"/>
          <p:cNvSpPr>
            <a:spLocks noChangeShapeType="1"/>
          </p:cNvSpPr>
          <p:nvPr/>
        </p:nvSpPr>
        <p:spPr bwMode="auto">
          <a:xfrm flipH="1">
            <a:off x="3132138" y="2997200"/>
            <a:ext cx="935037"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1510" name="Line 6"/>
          <p:cNvSpPr>
            <a:spLocks noChangeShapeType="1"/>
          </p:cNvSpPr>
          <p:nvPr/>
        </p:nvSpPr>
        <p:spPr bwMode="auto">
          <a:xfrm>
            <a:off x="4211638" y="2997200"/>
            <a:ext cx="0" cy="2447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1511" name="Line 7"/>
          <p:cNvSpPr>
            <a:spLocks noChangeShapeType="1"/>
          </p:cNvSpPr>
          <p:nvPr/>
        </p:nvSpPr>
        <p:spPr bwMode="auto">
          <a:xfrm>
            <a:off x="4356100" y="2997200"/>
            <a:ext cx="792163"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1512" name="Line 8"/>
          <p:cNvSpPr>
            <a:spLocks noChangeShapeType="1"/>
          </p:cNvSpPr>
          <p:nvPr/>
        </p:nvSpPr>
        <p:spPr bwMode="auto">
          <a:xfrm>
            <a:off x="4643438" y="2997200"/>
            <a:ext cx="2881312"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Tree>
  </p:cSld>
  <p:clrMapOvr>
    <a:masterClrMapping/>
  </p:clrMapOvr>
  <p:transition spd="med">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0" y="593725"/>
            <a:ext cx="8675688" cy="6507163"/>
          </a:xfrm>
        </p:spPr>
        <p:txBody>
          <a:bodyPr/>
          <a:lstStyle/>
          <a:p>
            <a:pPr algn="just" eaLnBrk="1" hangingPunct="1">
              <a:buFont typeface="Wingdings 2" panose="05020102010507070707" pitchFamily="18" charset="2"/>
              <a:buNone/>
            </a:pPr>
            <a:r>
              <a:rPr lang="ru-RU" altLang="uk-UA" sz="2000" b="1" smtClean="0">
                <a:latin typeface="Times New Roman" panose="02020603050405020304" pitchFamily="18" charset="0"/>
              </a:rPr>
              <a:t>           </a:t>
            </a:r>
            <a:r>
              <a:rPr lang="ru-RU" altLang="uk-UA" sz="2000" b="1" smtClean="0">
                <a:latin typeface="Times New Roman" panose="02020603050405020304" pitchFamily="18" charset="0"/>
                <a:cs typeface="Times New Roman" panose="02020603050405020304" pitchFamily="18" charset="0"/>
              </a:rPr>
              <a:t>Після вторгнення монголо-татар у Південно-Західну Русь (у 1240 році) і встановлення залежності від татарських ханів, Данило здійснював енергійні заходи для запобігання новим вторгненням. </a:t>
            </a:r>
          </a:p>
          <a:p>
            <a:pPr algn="just" eaLnBrk="1" hangingPunct="1">
              <a:buFont typeface="Wingdings 2" panose="05020102010507070707" pitchFamily="18" charset="2"/>
              <a:buNone/>
            </a:pPr>
            <a:r>
              <a:rPr lang="ru-RU" altLang="uk-UA" sz="2000" b="1" smtClean="0">
                <a:latin typeface="Times New Roman" panose="02020603050405020304" pitchFamily="18" charset="0"/>
                <a:cs typeface="Times New Roman" panose="02020603050405020304" pitchFamily="18" charset="0"/>
              </a:rPr>
              <a:t>          У 1245 році у битві під Ярославлем Галицьким війська Данила розбили об'єднані полки угорських і польських феодалів і галицьких бояр, що завершило майже 40-річну боротьбу за відновлення єдності Галицько-Волинського князівства. </a:t>
            </a:r>
          </a:p>
          <a:p>
            <a:pPr algn="just" eaLnBrk="1" hangingPunct="1">
              <a:buFont typeface="Wingdings 2" panose="05020102010507070707" pitchFamily="18" charset="2"/>
              <a:buNone/>
            </a:pPr>
            <a:r>
              <a:rPr lang="ru-RU" altLang="uk-UA" sz="2000" b="1" smtClean="0">
                <a:latin typeface="Times New Roman" panose="02020603050405020304" pitchFamily="18" charset="0"/>
                <a:cs typeface="Times New Roman" panose="02020603050405020304" pitchFamily="18" charset="0"/>
              </a:rPr>
              <a:t>         Данило Галицький втрутився у війну за австрійський герцогзький трон і на початку 1250-х років домігся визнання прав на нього для свого сина Романа. Одруживши молодшого сина Шварна з литовською князівною, сприяв його сходженню на литовський великокняжий престол. У 1252 році разом із братом Васильком та синами організував визвольний похід проти монголо-татар на Волинь. </a:t>
            </a:r>
          </a:p>
          <a:p>
            <a:pPr algn="just" eaLnBrk="1" hangingPunct="1">
              <a:buFont typeface="Wingdings 2" panose="05020102010507070707" pitchFamily="18" charset="2"/>
              <a:buNone/>
            </a:pPr>
            <a:r>
              <a:rPr lang="ru-RU" altLang="uk-UA" sz="2000" b="1" smtClean="0">
                <a:latin typeface="Times New Roman" panose="02020603050405020304" pitchFamily="18" charset="0"/>
                <a:cs typeface="Times New Roman" panose="02020603050405020304" pitchFamily="18" charset="0"/>
              </a:rPr>
              <a:t>         Розраховуючи на західних союзників для протистояння Орді, погодився прийняти від папської курії в 1253 році королівський титул; акт коронації Данила відбувся в м. Дорогичин. </a:t>
            </a:r>
          </a:p>
        </p:txBody>
      </p:sp>
    </p:spTree>
  </p:cSld>
  <p:clrMapOvr>
    <a:masterClrMapping/>
  </p:clrMapOvr>
  <p:transition spd="med">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755</TotalTime>
  <Words>746</Words>
  <Application>Microsoft Office PowerPoint</Application>
  <PresentationFormat>Екран (4:3)</PresentationFormat>
  <Paragraphs>103</Paragraphs>
  <Slides>20</Slides>
  <Notes>0</Notes>
  <HiddenSlides>0</HiddenSlides>
  <MMClips>0</MMClips>
  <ScaleCrop>false</ScaleCrop>
  <HeadingPairs>
    <vt:vector size="8" baseType="variant">
      <vt:variant>
        <vt:lpstr>Використані шрифти</vt:lpstr>
      </vt:variant>
      <vt:variant>
        <vt:i4>6</vt:i4>
      </vt:variant>
      <vt:variant>
        <vt:lpstr>Тема</vt:lpstr>
      </vt:variant>
      <vt:variant>
        <vt:i4>1</vt:i4>
      </vt:variant>
      <vt:variant>
        <vt:lpstr>Вбудовані сервери OLE</vt:lpstr>
      </vt:variant>
      <vt:variant>
        <vt:i4>1</vt:i4>
      </vt:variant>
      <vt:variant>
        <vt:lpstr>Заголовки слайдів</vt:lpstr>
      </vt:variant>
      <vt:variant>
        <vt:i4>20</vt:i4>
      </vt:variant>
    </vt:vector>
  </HeadingPairs>
  <TitlesOfParts>
    <vt:vector size="28" baseType="lpstr">
      <vt:lpstr>Arial</vt:lpstr>
      <vt:lpstr>Constantia</vt:lpstr>
      <vt:lpstr>Wingdings 2</vt:lpstr>
      <vt:lpstr>Calibri</vt:lpstr>
      <vt:lpstr>Times New Roman</vt:lpstr>
      <vt:lpstr>Wingdings</vt:lpstr>
      <vt:lpstr>Бумажная</vt:lpstr>
      <vt:lpstr>Документ Microsoft Word</vt:lpstr>
      <vt:lpstr>Тема: “Практичне заняття.  Зовнішня політика князя Данила Романовича за літописними джерелами.  Коронація Данила”</vt:lpstr>
      <vt:lpstr>План практичного заняття</vt:lpstr>
      <vt:lpstr>Данило Галицький</vt:lpstr>
      <vt:lpstr>Презентація PowerPoint</vt:lpstr>
      <vt:lpstr>Презентація PowerPoint</vt:lpstr>
      <vt:lpstr>Внутрішня політика Данила Галицького: </vt:lpstr>
      <vt:lpstr>Презентація PowerPoint</vt:lpstr>
      <vt:lpstr>Дипломатичним заходам Данила  сприяли династичні шлюби з  європейськими  володарями. </vt:lpstr>
      <vt:lpstr>Презентація PowerPoint</vt:lpstr>
      <vt:lpstr>Презентація PowerPoint</vt:lpstr>
      <vt:lpstr>Словникова  робота</vt:lpstr>
      <vt:lpstr>Презентація PowerPoint</vt:lpstr>
      <vt:lpstr>МЕТА КОРОНАЦІЇ: насамперед князь прагнув  порозумівся з угорським королем, шукав спосіб заручитися підтримкою польських князів і хрестоносців Тевтонського ордену з метою створення антимонгольської коаліції. Князь проводив переговори з Папою Римським Інокентієм IV, щоб організувати хрестовий похід проти Золотої Орди.</vt:lpstr>
      <vt:lpstr>   </vt:lpstr>
      <vt:lpstr>Презентація PowerPoint</vt:lpstr>
      <vt:lpstr>Зовнішня політика князя Данила Галицького (1238-1264 рр.)</vt:lpstr>
      <vt:lpstr>Постать в історії</vt:lpstr>
      <vt:lpstr>Пам’ять </vt:lpstr>
      <vt:lpstr>Презентація PowerPoint</vt:lpstr>
      <vt:lpstr>Домашнє завдання.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з історії України</dc:title>
  <dc:creator>Мальований Валентин</dc:creator>
  <cp:lastModifiedBy>Шкільне життя</cp:lastModifiedBy>
  <cp:revision>83</cp:revision>
  <dcterms:modified xsi:type="dcterms:W3CDTF">2017-04-25T18:38:19Z</dcterms:modified>
</cp:coreProperties>
</file>