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257" r:id="rId4"/>
    <p:sldId id="258" r:id="rId5"/>
    <p:sldId id="260" r:id="rId6"/>
    <p:sldId id="262" r:id="rId7"/>
    <p:sldId id="263" r:id="rId8"/>
    <p:sldId id="282" r:id="rId9"/>
    <p:sldId id="273" r:id="rId10"/>
    <p:sldId id="283" r:id="rId11"/>
    <p:sldId id="284" r:id="rId12"/>
    <p:sldId id="285" r:id="rId13"/>
    <p:sldId id="286" r:id="rId14"/>
    <p:sldId id="287" r:id="rId15"/>
    <p:sldId id="264" r:id="rId16"/>
    <p:sldId id="288" r:id="rId17"/>
    <p:sldId id="289" r:id="rId18"/>
    <p:sldId id="290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267" r:id="rId40"/>
    <p:sldId id="269" r:id="rId41"/>
    <p:sldId id="312" r:id="rId42"/>
    <p:sldId id="313" r:id="rId43"/>
    <p:sldId id="315" r:id="rId44"/>
    <p:sldId id="31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F207B-C357-4F48-B9A3-0C83A6262CB1}" type="doc">
      <dgm:prSet loTypeId="urn:microsoft.com/office/officeart/2005/8/layout/radial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6A3D17-3A42-4CA4-A8A5-663784305F91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uk-UA" dirty="0" smtClean="0"/>
            <a:t>форми та методи</a:t>
          </a:r>
          <a:endParaRPr lang="ru-RU" dirty="0"/>
        </a:p>
      </dgm:t>
    </dgm:pt>
    <dgm:pt modelId="{3DC28356-A921-400D-967C-B011DD4B5F46}" type="parTrans" cxnId="{904E7FBC-1E5D-4EDB-9F5C-097BA86D8EA2}">
      <dgm:prSet/>
      <dgm:spPr/>
      <dgm:t>
        <a:bodyPr/>
        <a:lstStyle/>
        <a:p>
          <a:endParaRPr lang="ru-RU"/>
        </a:p>
      </dgm:t>
    </dgm:pt>
    <dgm:pt modelId="{14502C60-EC80-468F-BDF6-25D269C4BCC3}" type="sibTrans" cxnId="{904E7FBC-1E5D-4EDB-9F5C-097BA86D8EA2}">
      <dgm:prSet/>
      <dgm:spPr/>
      <dgm:t>
        <a:bodyPr/>
        <a:lstStyle/>
        <a:p>
          <a:endParaRPr lang="ru-RU"/>
        </a:p>
      </dgm:t>
    </dgm:pt>
    <dgm:pt modelId="{E1161912-6446-412C-81D2-5878D877569F}">
      <dgm:prSet phldrT="[Текст]"/>
      <dgm:spPr/>
      <dgm:t>
        <a:bodyPr/>
        <a:lstStyle/>
        <a:p>
          <a:r>
            <a:rPr lang="uk-UA" dirty="0" smtClean="0"/>
            <a:t>Заочні подорожі</a:t>
          </a:r>
          <a:endParaRPr lang="ru-RU" dirty="0"/>
        </a:p>
      </dgm:t>
    </dgm:pt>
    <dgm:pt modelId="{71DE7C52-2CAE-41BA-8E2E-7EC7E3204373}" type="parTrans" cxnId="{5A2DD2B1-F89D-41FA-BA34-89AC9A591366}">
      <dgm:prSet/>
      <dgm:spPr/>
      <dgm:t>
        <a:bodyPr/>
        <a:lstStyle/>
        <a:p>
          <a:endParaRPr lang="ru-RU"/>
        </a:p>
      </dgm:t>
    </dgm:pt>
    <dgm:pt modelId="{B5996064-3375-42F4-A5D0-AE3C60230215}" type="sibTrans" cxnId="{5A2DD2B1-F89D-41FA-BA34-89AC9A591366}">
      <dgm:prSet/>
      <dgm:spPr/>
      <dgm:t>
        <a:bodyPr/>
        <a:lstStyle/>
        <a:p>
          <a:endParaRPr lang="ru-RU"/>
        </a:p>
      </dgm:t>
    </dgm:pt>
    <dgm:pt modelId="{B60EA9E2-7F23-45CC-AA38-FA2696031388}">
      <dgm:prSet phldrT="[Текст]"/>
      <dgm:spPr/>
      <dgm:t>
        <a:bodyPr/>
        <a:lstStyle/>
        <a:p>
          <a:r>
            <a:rPr lang="uk-UA" dirty="0" smtClean="0"/>
            <a:t>Екскурсії та зустрічі за круглим столом</a:t>
          </a:r>
          <a:endParaRPr lang="ru-RU" dirty="0"/>
        </a:p>
      </dgm:t>
    </dgm:pt>
    <dgm:pt modelId="{B21C015B-DA03-427D-AC4A-04BF92BF89A7}" type="parTrans" cxnId="{8DE22874-80C8-4551-8BBE-6FFE2CF6CE6A}">
      <dgm:prSet/>
      <dgm:spPr/>
      <dgm:t>
        <a:bodyPr/>
        <a:lstStyle/>
        <a:p>
          <a:endParaRPr lang="ru-RU"/>
        </a:p>
      </dgm:t>
    </dgm:pt>
    <dgm:pt modelId="{E65B1515-30F0-43F0-9F41-F5F49231FFE6}" type="sibTrans" cxnId="{8DE22874-80C8-4551-8BBE-6FFE2CF6CE6A}">
      <dgm:prSet/>
      <dgm:spPr/>
      <dgm:t>
        <a:bodyPr/>
        <a:lstStyle/>
        <a:p>
          <a:endParaRPr lang="ru-RU"/>
        </a:p>
      </dgm:t>
    </dgm:pt>
    <dgm:pt modelId="{9AB71406-4BB1-42C2-B0B2-928B12212E79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Бесіди</a:t>
          </a:r>
          <a:endParaRPr lang="ru-RU" dirty="0">
            <a:solidFill>
              <a:schemeClr val="tx1"/>
            </a:solidFill>
          </a:endParaRPr>
        </a:p>
      </dgm:t>
    </dgm:pt>
    <dgm:pt modelId="{CE2648FC-8E64-4382-BC60-280FBB02D01A}" type="parTrans" cxnId="{FC49F21F-C6DC-48F1-878A-BD8C9C915F2B}">
      <dgm:prSet/>
      <dgm:spPr/>
      <dgm:t>
        <a:bodyPr/>
        <a:lstStyle/>
        <a:p>
          <a:endParaRPr lang="ru-RU"/>
        </a:p>
      </dgm:t>
    </dgm:pt>
    <dgm:pt modelId="{BF04A5DB-41AB-4CBC-8EA0-045B4F941028}" type="sibTrans" cxnId="{FC49F21F-C6DC-48F1-878A-BD8C9C915F2B}">
      <dgm:prSet/>
      <dgm:spPr/>
      <dgm:t>
        <a:bodyPr/>
        <a:lstStyle/>
        <a:p>
          <a:endParaRPr lang="ru-RU"/>
        </a:p>
      </dgm:t>
    </dgm:pt>
    <dgm:pt modelId="{34FE9E5F-EC21-4353-8FB4-F9E32D931640}">
      <dgm:prSet phldrT="[Текст]"/>
      <dgm:spPr/>
      <dgm:t>
        <a:bodyPr/>
        <a:lstStyle/>
        <a:p>
          <a:r>
            <a:rPr lang="uk-UA" dirty="0" smtClean="0"/>
            <a:t>Усні журнали</a:t>
          </a:r>
          <a:endParaRPr lang="ru-RU" dirty="0"/>
        </a:p>
      </dgm:t>
    </dgm:pt>
    <dgm:pt modelId="{2D8048F7-BCD0-4DB0-AE22-52E077F0A517}" type="parTrans" cxnId="{11ABA461-1CD4-448A-8E39-4B0E93F52906}">
      <dgm:prSet/>
      <dgm:spPr/>
      <dgm:t>
        <a:bodyPr/>
        <a:lstStyle/>
        <a:p>
          <a:endParaRPr lang="ru-RU"/>
        </a:p>
      </dgm:t>
    </dgm:pt>
    <dgm:pt modelId="{10DF22A7-B835-49BD-88A0-2EFED726DB8C}" type="sibTrans" cxnId="{11ABA461-1CD4-448A-8E39-4B0E93F52906}">
      <dgm:prSet/>
      <dgm:spPr/>
      <dgm:t>
        <a:bodyPr/>
        <a:lstStyle/>
        <a:p>
          <a:endParaRPr lang="ru-RU"/>
        </a:p>
      </dgm:t>
    </dgm:pt>
    <dgm:pt modelId="{23F31676-041C-4152-867B-D8FA96A1D8F0}">
      <dgm:prSet phldrT="[Текст]" phldr="1" custRadScaleRad="101760" custRadScaleInc="-78751"/>
      <dgm:spPr/>
      <dgm:t>
        <a:bodyPr/>
        <a:lstStyle/>
        <a:p>
          <a:endParaRPr lang="ru-RU" dirty="0"/>
        </a:p>
      </dgm:t>
    </dgm:pt>
    <dgm:pt modelId="{835B230D-0305-436F-A949-B69BFAC5121A}" type="parTrans" cxnId="{4AB25594-EB16-42F9-96AC-10132941EE91}">
      <dgm:prSet/>
      <dgm:spPr/>
      <dgm:t>
        <a:bodyPr/>
        <a:lstStyle/>
        <a:p>
          <a:endParaRPr lang="ru-RU"/>
        </a:p>
      </dgm:t>
    </dgm:pt>
    <dgm:pt modelId="{F50A0907-12F6-4CAD-AE36-8FFB8EFFF8A6}" type="sibTrans" cxnId="{4AB25594-EB16-42F9-96AC-10132941EE91}">
      <dgm:prSet/>
      <dgm:spPr/>
      <dgm:t>
        <a:bodyPr/>
        <a:lstStyle/>
        <a:p>
          <a:endParaRPr lang="ru-RU"/>
        </a:p>
      </dgm:t>
    </dgm:pt>
    <dgm:pt modelId="{690E4B76-4DAA-432E-A066-80C0364562EA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Прогулянки вулицями села</a:t>
          </a:r>
          <a:endParaRPr lang="ru-RU" dirty="0">
            <a:solidFill>
              <a:schemeClr val="tx1"/>
            </a:solidFill>
          </a:endParaRPr>
        </a:p>
      </dgm:t>
    </dgm:pt>
    <dgm:pt modelId="{5251A2CA-8162-4589-A118-59048CE602E4}" type="parTrans" cxnId="{42FA16A1-8787-4FBD-BE63-D143457D790B}">
      <dgm:prSet/>
      <dgm:spPr/>
      <dgm:t>
        <a:bodyPr/>
        <a:lstStyle/>
        <a:p>
          <a:endParaRPr lang="ru-RU"/>
        </a:p>
      </dgm:t>
    </dgm:pt>
    <dgm:pt modelId="{32B6B442-2D88-41F3-B8DA-1EDAACC1540F}" type="sibTrans" cxnId="{42FA16A1-8787-4FBD-BE63-D143457D790B}">
      <dgm:prSet/>
      <dgm:spPr/>
      <dgm:t>
        <a:bodyPr/>
        <a:lstStyle/>
        <a:p>
          <a:endParaRPr lang="ru-RU"/>
        </a:p>
      </dgm:t>
    </dgm:pt>
    <dgm:pt modelId="{F53CA98C-4EED-4631-A18C-DB7C014D5A45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Літературно-музичні композиції </a:t>
          </a:r>
          <a:endParaRPr lang="ru-RU" dirty="0">
            <a:solidFill>
              <a:schemeClr val="tx1"/>
            </a:solidFill>
          </a:endParaRPr>
        </a:p>
      </dgm:t>
    </dgm:pt>
    <dgm:pt modelId="{64510AAA-8FA2-4F1E-9EED-98DBC5D775C8}" type="parTrans" cxnId="{DADAC138-952C-4390-B08E-8A448FDCDAB4}">
      <dgm:prSet/>
      <dgm:spPr/>
      <dgm:t>
        <a:bodyPr/>
        <a:lstStyle/>
        <a:p>
          <a:endParaRPr lang="ru-RU"/>
        </a:p>
      </dgm:t>
    </dgm:pt>
    <dgm:pt modelId="{8F3EB21D-C018-4DDC-A209-8FA481948B04}" type="sibTrans" cxnId="{DADAC138-952C-4390-B08E-8A448FDCDAB4}">
      <dgm:prSet/>
      <dgm:spPr/>
      <dgm:t>
        <a:bodyPr/>
        <a:lstStyle/>
        <a:p>
          <a:endParaRPr lang="ru-RU"/>
        </a:p>
      </dgm:t>
    </dgm:pt>
    <dgm:pt modelId="{CCF10A99-693B-475E-B130-30020523EC46}">
      <dgm:prSet phldrT="[Текст]"/>
      <dgm:spPr/>
      <dgm:t>
        <a:bodyPr/>
        <a:lstStyle/>
        <a:p>
          <a:r>
            <a:rPr lang="uk-UA" dirty="0" smtClean="0"/>
            <a:t>Екскурсії у ліс, до річки</a:t>
          </a:r>
          <a:endParaRPr lang="ru-RU" dirty="0"/>
        </a:p>
      </dgm:t>
    </dgm:pt>
    <dgm:pt modelId="{73A09740-797E-433F-BE36-FBB1FD95F589}" type="parTrans" cxnId="{B41BAF6F-2869-474C-8AC2-B1B50C13B746}">
      <dgm:prSet/>
      <dgm:spPr/>
      <dgm:t>
        <a:bodyPr/>
        <a:lstStyle/>
        <a:p>
          <a:endParaRPr lang="ru-RU"/>
        </a:p>
      </dgm:t>
    </dgm:pt>
    <dgm:pt modelId="{304B378C-1734-4BB4-A19F-11E7BDE8F6DD}" type="sibTrans" cxnId="{B41BAF6F-2869-474C-8AC2-B1B50C13B746}">
      <dgm:prSet/>
      <dgm:spPr/>
      <dgm:t>
        <a:bodyPr/>
        <a:lstStyle/>
        <a:p>
          <a:endParaRPr lang="ru-RU"/>
        </a:p>
      </dgm:t>
    </dgm:pt>
    <dgm:pt modelId="{5EC98117-BAE1-4CB2-81E6-40765525E7CE}" type="pres">
      <dgm:prSet presAssocID="{293F207B-C357-4F48-B9A3-0C83A6262CB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B7A3B9-1955-4C5A-9E0A-96180A833DBF}" type="pres">
      <dgm:prSet presAssocID="{9B6A3D17-3A42-4CA4-A8A5-663784305F91}" presName="centerShape" presStyleLbl="node0" presStyleIdx="0" presStyleCnt="1" custLinFactNeighborX="-1773" custLinFactNeighborY="1683"/>
      <dgm:spPr/>
      <dgm:t>
        <a:bodyPr/>
        <a:lstStyle/>
        <a:p>
          <a:endParaRPr lang="ru-RU"/>
        </a:p>
      </dgm:t>
    </dgm:pt>
    <dgm:pt modelId="{AFD37012-1E73-4317-B7E2-3F642705121A}" type="pres">
      <dgm:prSet presAssocID="{71DE7C52-2CAE-41BA-8E2E-7EC7E3204373}" presName="parTrans" presStyleLbl="sibTrans2D1" presStyleIdx="0" presStyleCnt="7"/>
      <dgm:spPr/>
      <dgm:t>
        <a:bodyPr/>
        <a:lstStyle/>
        <a:p>
          <a:endParaRPr lang="ru-RU"/>
        </a:p>
      </dgm:t>
    </dgm:pt>
    <dgm:pt modelId="{0D78830A-495B-43B8-A601-99A6750B4837}" type="pres">
      <dgm:prSet presAssocID="{71DE7C52-2CAE-41BA-8E2E-7EC7E3204373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E9690CFC-0A32-4B6A-8E58-22CAA847B668}" type="pres">
      <dgm:prSet presAssocID="{E1161912-6446-412C-81D2-5878D877569F}" presName="node" presStyleLbl="node1" presStyleIdx="0" presStyleCnt="7" custRadScaleRad="105948" custRadScaleInc="-6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B77F3-B752-481B-9A51-1A8F883DB8E7}" type="pres">
      <dgm:prSet presAssocID="{B21C015B-DA03-427D-AC4A-04BF92BF89A7}" presName="parTrans" presStyleLbl="sibTrans2D1" presStyleIdx="1" presStyleCnt="7"/>
      <dgm:spPr/>
      <dgm:t>
        <a:bodyPr/>
        <a:lstStyle/>
        <a:p>
          <a:endParaRPr lang="ru-RU"/>
        </a:p>
      </dgm:t>
    </dgm:pt>
    <dgm:pt modelId="{8F1C3D3D-79F7-4EEF-A2F8-394199043167}" type="pres">
      <dgm:prSet presAssocID="{B21C015B-DA03-427D-AC4A-04BF92BF89A7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03DC24BE-E32A-4472-ACF9-F1A051861B3E}" type="pres">
      <dgm:prSet presAssocID="{B60EA9E2-7F23-45CC-AA38-FA2696031388}" presName="node" presStyleLbl="node1" presStyleIdx="1" presStyleCnt="7" custRadScaleRad="112397" custRadScaleInc="21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30D18-EA72-4D03-8A0A-4CBBB13A67D5}" type="pres">
      <dgm:prSet presAssocID="{CE2648FC-8E64-4382-BC60-280FBB02D01A}" presName="parTrans" presStyleLbl="sibTrans2D1" presStyleIdx="2" presStyleCnt="7"/>
      <dgm:spPr/>
      <dgm:t>
        <a:bodyPr/>
        <a:lstStyle/>
        <a:p>
          <a:endParaRPr lang="ru-RU"/>
        </a:p>
      </dgm:t>
    </dgm:pt>
    <dgm:pt modelId="{CF5DBA2F-9817-49E6-AEE9-F2EB40C96C7C}" type="pres">
      <dgm:prSet presAssocID="{CE2648FC-8E64-4382-BC60-280FBB02D01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138609C-87D0-4DB8-8617-5D6A112FF64A}" type="pres">
      <dgm:prSet presAssocID="{9AB71406-4BB1-42C2-B0B2-928B12212E79}" presName="node" presStyleLbl="node1" presStyleIdx="2" presStyleCnt="7" custRadScaleRad="125498" custRadScaleInc="12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464EE5-88F4-4894-95AC-57EB47D41793}" type="pres">
      <dgm:prSet presAssocID="{2D8048F7-BCD0-4DB0-AE22-52E077F0A517}" presName="parTrans" presStyleLbl="sibTrans2D1" presStyleIdx="3" presStyleCnt="7"/>
      <dgm:spPr/>
      <dgm:t>
        <a:bodyPr/>
        <a:lstStyle/>
        <a:p>
          <a:endParaRPr lang="ru-RU"/>
        </a:p>
      </dgm:t>
    </dgm:pt>
    <dgm:pt modelId="{AF14D7D5-D038-412D-92C4-8CE5CD411ADD}" type="pres">
      <dgm:prSet presAssocID="{2D8048F7-BCD0-4DB0-AE22-52E077F0A517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ECF8E91F-D93C-4EBB-8C63-81A53C4AA32F}" type="pres">
      <dgm:prSet presAssocID="{34FE9E5F-EC21-4353-8FB4-F9E32D93164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A6B26-817E-4C30-985B-347EB07583B2}" type="pres">
      <dgm:prSet presAssocID="{64510AAA-8FA2-4F1E-9EED-98DBC5D775C8}" presName="parTrans" presStyleLbl="sibTrans2D1" presStyleIdx="4" presStyleCnt="7"/>
      <dgm:spPr/>
      <dgm:t>
        <a:bodyPr/>
        <a:lstStyle/>
        <a:p>
          <a:endParaRPr lang="ru-RU"/>
        </a:p>
      </dgm:t>
    </dgm:pt>
    <dgm:pt modelId="{85BA5F4A-D789-4D28-9845-A6059D231E23}" type="pres">
      <dgm:prSet presAssocID="{64510AAA-8FA2-4F1E-9EED-98DBC5D775C8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264E9DEC-826B-48E5-BCCA-06AC40648E7B}" type="pres">
      <dgm:prSet presAssocID="{F53CA98C-4EED-4631-A18C-DB7C014D5A45}" presName="node" presStyleLbl="node1" presStyleIdx="4" presStyleCnt="7" custRadScaleRad="114161" custRadScaleInc="23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E0609-D6C2-4D28-9329-AC10DC5907E0}" type="pres">
      <dgm:prSet presAssocID="{73A09740-797E-433F-BE36-FBB1FD95F589}" presName="parTrans" presStyleLbl="sibTrans2D1" presStyleIdx="5" presStyleCnt="7"/>
      <dgm:spPr/>
      <dgm:t>
        <a:bodyPr/>
        <a:lstStyle/>
        <a:p>
          <a:endParaRPr lang="ru-RU"/>
        </a:p>
      </dgm:t>
    </dgm:pt>
    <dgm:pt modelId="{E42B79CA-239F-4525-A747-39EEC5E1483D}" type="pres">
      <dgm:prSet presAssocID="{73A09740-797E-433F-BE36-FBB1FD95F589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C3A0BDA6-104F-49D0-B40F-F6BAEAFD77A1}" type="pres">
      <dgm:prSet presAssocID="{CCF10A99-693B-475E-B130-30020523EC46}" presName="node" presStyleLbl="node1" presStyleIdx="5" presStyleCnt="7" custRadScaleRad="122569" custRadScaleInc="13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75473-E5B0-46A8-A1B7-FBF0CCB391DD}" type="pres">
      <dgm:prSet presAssocID="{5251A2CA-8162-4589-A118-59048CE602E4}" presName="parTrans" presStyleLbl="sibTrans2D1" presStyleIdx="6" presStyleCnt="7"/>
      <dgm:spPr/>
      <dgm:t>
        <a:bodyPr/>
        <a:lstStyle/>
        <a:p>
          <a:endParaRPr lang="ru-RU"/>
        </a:p>
      </dgm:t>
    </dgm:pt>
    <dgm:pt modelId="{4BF0FE09-F6BC-412D-8077-5901B9099879}" type="pres">
      <dgm:prSet presAssocID="{5251A2CA-8162-4589-A118-59048CE602E4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DF4E2DF3-E51C-4B11-B61B-81DDF7898AEE}" type="pres">
      <dgm:prSet presAssocID="{690E4B76-4DAA-432E-A066-80C0364562EA}" presName="node" presStyleLbl="node1" presStyleIdx="6" presStyleCnt="7" custRadScaleRad="111557" custRadScaleInc="-18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B25594-EB16-42F9-96AC-10132941EE91}" srcId="{293F207B-C357-4F48-B9A3-0C83A6262CB1}" destId="{23F31676-041C-4152-867B-D8FA96A1D8F0}" srcOrd="1" destOrd="0" parTransId="{835B230D-0305-436F-A949-B69BFAC5121A}" sibTransId="{F50A0907-12F6-4CAD-AE36-8FFB8EFFF8A6}"/>
    <dgm:cxn modelId="{9B6610F4-68E8-4592-86BA-24E7D934EB2C}" type="presOf" srcId="{64510AAA-8FA2-4F1E-9EED-98DBC5D775C8}" destId="{85BA5F4A-D789-4D28-9845-A6059D231E23}" srcOrd="1" destOrd="0" presId="urn:microsoft.com/office/officeart/2005/8/layout/radial5"/>
    <dgm:cxn modelId="{B41BAF6F-2869-474C-8AC2-B1B50C13B746}" srcId="{9B6A3D17-3A42-4CA4-A8A5-663784305F91}" destId="{CCF10A99-693B-475E-B130-30020523EC46}" srcOrd="5" destOrd="0" parTransId="{73A09740-797E-433F-BE36-FBB1FD95F589}" sibTransId="{304B378C-1734-4BB4-A19F-11E7BDE8F6DD}"/>
    <dgm:cxn modelId="{F316BD66-267F-4068-8D8C-B3DBFB80FDFE}" type="presOf" srcId="{B21C015B-DA03-427D-AC4A-04BF92BF89A7}" destId="{8F1C3D3D-79F7-4EEF-A2F8-394199043167}" srcOrd="1" destOrd="0" presId="urn:microsoft.com/office/officeart/2005/8/layout/radial5"/>
    <dgm:cxn modelId="{4ADC1139-5F87-4F6F-A078-62325C65181A}" type="presOf" srcId="{71DE7C52-2CAE-41BA-8E2E-7EC7E3204373}" destId="{0D78830A-495B-43B8-A601-99A6750B4837}" srcOrd="1" destOrd="0" presId="urn:microsoft.com/office/officeart/2005/8/layout/radial5"/>
    <dgm:cxn modelId="{1941D9F3-626F-4EE9-A8B7-1FAD8DD323D2}" type="presOf" srcId="{73A09740-797E-433F-BE36-FBB1FD95F589}" destId="{234E0609-D6C2-4D28-9329-AC10DC5907E0}" srcOrd="0" destOrd="0" presId="urn:microsoft.com/office/officeart/2005/8/layout/radial5"/>
    <dgm:cxn modelId="{EF9141C5-F614-4B93-8B39-319028B94960}" type="presOf" srcId="{293F207B-C357-4F48-B9A3-0C83A6262CB1}" destId="{5EC98117-BAE1-4CB2-81E6-40765525E7CE}" srcOrd="0" destOrd="0" presId="urn:microsoft.com/office/officeart/2005/8/layout/radial5"/>
    <dgm:cxn modelId="{1CB746BC-878A-45F4-89F5-E71E50AC71BE}" type="presOf" srcId="{2D8048F7-BCD0-4DB0-AE22-52E077F0A517}" destId="{AF14D7D5-D038-412D-92C4-8CE5CD411ADD}" srcOrd="1" destOrd="0" presId="urn:microsoft.com/office/officeart/2005/8/layout/radial5"/>
    <dgm:cxn modelId="{32012798-EAF9-4D5F-828C-70AB30BC68B3}" type="presOf" srcId="{5251A2CA-8162-4589-A118-59048CE602E4}" destId="{4BF0FE09-F6BC-412D-8077-5901B9099879}" srcOrd="1" destOrd="0" presId="urn:microsoft.com/office/officeart/2005/8/layout/radial5"/>
    <dgm:cxn modelId="{42FA16A1-8787-4FBD-BE63-D143457D790B}" srcId="{9B6A3D17-3A42-4CA4-A8A5-663784305F91}" destId="{690E4B76-4DAA-432E-A066-80C0364562EA}" srcOrd="6" destOrd="0" parTransId="{5251A2CA-8162-4589-A118-59048CE602E4}" sibTransId="{32B6B442-2D88-41F3-B8DA-1EDAACC1540F}"/>
    <dgm:cxn modelId="{DDB8F94D-2EF6-4C87-A41A-D3A8F81FFF42}" type="presOf" srcId="{B21C015B-DA03-427D-AC4A-04BF92BF89A7}" destId="{140B77F3-B752-481B-9A51-1A8F883DB8E7}" srcOrd="0" destOrd="0" presId="urn:microsoft.com/office/officeart/2005/8/layout/radial5"/>
    <dgm:cxn modelId="{3A1F5B34-F008-4BF2-A5A5-8B3B6AADB712}" type="presOf" srcId="{CE2648FC-8E64-4382-BC60-280FBB02D01A}" destId="{4E030D18-EA72-4D03-8A0A-4CBBB13A67D5}" srcOrd="0" destOrd="0" presId="urn:microsoft.com/office/officeart/2005/8/layout/radial5"/>
    <dgm:cxn modelId="{8DE22874-80C8-4551-8BBE-6FFE2CF6CE6A}" srcId="{9B6A3D17-3A42-4CA4-A8A5-663784305F91}" destId="{B60EA9E2-7F23-45CC-AA38-FA2696031388}" srcOrd="1" destOrd="0" parTransId="{B21C015B-DA03-427D-AC4A-04BF92BF89A7}" sibTransId="{E65B1515-30F0-43F0-9F41-F5F49231FFE6}"/>
    <dgm:cxn modelId="{09FD31F7-D89B-429A-9724-89C69399C0DC}" type="presOf" srcId="{34FE9E5F-EC21-4353-8FB4-F9E32D931640}" destId="{ECF8E91F-D93C-4EBB-8C63-81A53C4AA32F}" srcOrd="0" destOrd="0" presId="urn:microsoft.com/office/officeart/2005/8/layout/radial5"/>
    <dgm:cxn modelId="{0E59CE70-BBC7-410F-8C85-E3677F61FC41}" type="presOf" srcId="{64510AAA-8FA2-4F1E-9EED-98DBC5D775C8}" destId="{1F5A6B26-817E-4C30-985B-347EB07583B2}" srcOrd="0" destOrd="0" presId="urn:microsoft.com/office/officeart/2005/8/layout/radial5"/>
    <dgm:cxn modelId="{A68AE38F-C938-4BA6-8BD3-58D5BD072F07}" type="presOf" srcId="{CE2648FC-8E64-4382-BC60-280FBB02D01A}" destId="{CF5DBA2F-9817-49E6-AEE9-F2EB40C96C7C}" srcOrd="1" destOrd="0" presId="urn:microsoft.com/office/officeart/2005/8/layout/radial5"/>
    <dgm:cxn modelId="{904E7FBC-1E5D-4EDB-9F5C-097BA86D8EA2}" srcId="{293F207B-C357-4F48-B9A3-0C83A6262CB1}" destId="{9B6A3D17-3A42-4CA4-A8A5-663784305F91}" srcOrd="0" destOrd="0" parTransId="{3DC28356-A921-400D-967C-B011DD4B5F46}" sibTransId="{14502C60-EC80-468F-BDF6-25D269C4BCC3}"/>
    <dgm:cxn modelId="{6FDEEAFB-E1CF-4CC6-9E05-E2FE436FA83C}" type="presOf" srcId="{B60EA9E2-7F23-45CC-AA38-FA2696031388}" destId="{03DC24BE-E32A-4472-ACF9-F1A051861B3E}" srcOrd="0" destOrd="0" presId="urn:microsoft.com/office/officeart/2005/8/layout/radial5"/>
    <dgm:cxn modelId="{8D22F2C9-FCC0-4EF5-8AB9-A97CCB6B35DC}" type="presOf" srcId="{73A09740-797E-433F-BE36-FBB1FD95F589}" destId="{E42B79CA-239F-4525-A747-39EEC5E1483D}" srcOrd="1" destOrd="0" presId="urn:microsoft.com/office/officeart/2005/8/layout/radial5"/>
    <dgm:cxn modelId="{11ABA461-1CD4-448A-8E39-4B0E93F52906}" srcId="{9B6A3D17-3A42-4CA4-A8A5-663784305F91}" destId="{34FE9E5F-EC21-4353-8FB4-F9E32D931640}" srcOrd="3" destOrd="0" parTransId="{2D8048F7-BCD0-4DB0-AE22-52E077F0A517}" sibTransId="{10DF22A7-B835-49BD-88A0-2EFED726DB8C}"/>
    <dgm:cxn modelId="{D5910B1F-BB6C-49EA-9DEF-38AC2AA79725}" type="presOf" srcId="{9AB71406-4BB1-42C2-B0B2-928B12212E79}" destId="{1138609C-87D0-4DB8-8617-5D6A112FF64A}" srcOrd="0" destOrd="0" presId="urn:microsoft.com/office/officeart/2005/8/layout/radial5"/>
    <dgm:cxn modelId="{9B877707-AEC7-4EFC-AAD7-A5F84E71A2BE}" type="presOf" srcId="{F53CA98C-4EED-4631-A18C-DB7C014D5A45}" destId="{264E9DEC-826B-48E5-BCCA-06AC40648E7B}" srcOrd="0" destOrd="0" presId="urn:microsoft.com/office/officeart/2005/8/layout/radial5"/>
    <dgm:cxn modelId="{5A2DD2B1-F89D-41FA-BA34-89AC9A591366}" srcId="{9B6A3D17-3A42-4CA4-A8A5-663784305F91}" destId="{E1161912-6446-412C-81D2-5878D877569F}" srcOrd="0" destOrd="0" parTransId="{71DE7C52-2CAE-41BA-8E2E-7EC7E3204373}" sibTransId="{B5996064-3375-42F4-A5D0-AE3C60230215}"/>
    <dgm:cxn modelId="{DADAC138-952C-4390-B08E-8A448FDCDAB4}" srcId="{9B6A3D17-3A42-4CA4-A8A5-663784305F91}" destId="{F53CA98C-4EED-4631-A18C-DB7C014D5A45}" srcOrd="4" destOrd="0" parTransId="{64510AAA-8FA2-4F1E-9EED-98DBC5D775C8}" sibTransId="{8F3EB21D-C018-4DDC-A209-8FA481948B04}"/>
    <dgm:cxn modelId="{43FCAA35-7111-4488-AEBE-84C0BC2FAD95}" type="presOf" srcId="{9B6A3D17-3A42-4CA4-A8A5-663784305F91}" destId="{18B7A3B9-1955-4C5A-9E0A-96180A833DBF}" srcOrd="0" destOrd="0" presId="urn:microsoft.com/office/officeart/2005/8/layout/radial5"/>
    <dgm:cxn modelId="{8825CD2C-4CAF-4ACF-93D1-008839AEF0C6}" type="presOf" srcId="{2D8048F7-BCD0-4DB0-AE22-52E077F0A517}" destId="{F3464EE5-88F4-4894-95AC-57EB47D41793}" srcOrd="0" destOrd="0" presId="urn:microsoft.com/office/officeart/2005/8/layout/radial5"/>
    <dgm:cxn modelId="{91E082B4-BE79-43CF-84CE-462397874DD9}" type="presOf" srcId="{E1161912-6446-412C-81D2-5878D877569F}" destId="{E9690CFC-0A32-4B6A-8E58-22CAA847B668}" srcOrd="0" destOrd="0" presId="urn:microsoft.com/office/officeart/2005/8/layout/radial5"/>
    <dgm:cxn modelId="{9981E8E2-7964-4C7C-8AA8-5FE316930299}" type="presOf" srcId="{5251A2CA-8162-4589-A118-59048CE602E4}" destId="{2F575473-E5B0-46A8-A1B7-FBF0CCB391DD}" srcOrd="0" destOrd="0" presId="urn:microsoft.com/office/officeart/2005/8/layout/radial5"/>
    <dgm:cxn modelId="{0AC08881-B954-41D7-AAB2-BB8609962E9F}" type="presOf" srcId="{CCF10A99-693B-475E-B130-30020523EC46}" destId="{C3A0BDA6-104F-49D0-B40F-F6BAEAFD77A1}" srcOrd="0" destOrd="0" presId="urn:microsoft.com/office/officeart/2005/8/layout/radial5"/>
    <dgm:cxn modelId="{FC49F21F-C6DC-48F1-878A-BD8C9C915F2B}" srcId="{9B6A3D17-3A42-4CA4-A8A5-663784305F91}" destId="{9AB71406-4BB1-42C2-B0B2-928B12212E79}" srcOrd="2" destOrd="0" parTransId="{CE2648FC-8E64-4382-BC60-280FBB02D01A}" sibTransId="{BF04A5DB-41AB-4CBC-8EA0-045B4F941028}"/>
    <dgm:cxn modelId="{BB0E3B43-9C29-475E-9B28-61A4E0DEB1FA}" type="presOf" srcId="{690E4B76-4DAA-432E-A066-80C0364562EA}" destId="{DF4E2DF3-E51C-4B11-B61B-81DDF7898AEE}" srcOrd="0" destOrd="0" presId="urn:microsoft.com/office/officeart/2005/8/layout/radial5"/>
    <dgm:cxn modelId="{C85247C5-4D37-4CF2-B8FD-03D08CECF67A}" type="presOf" srcId="{71DE7C52-2CAE-41BA-8E2E-7EC7E3204373}" destId="{AFD37012-1E73-4317-B7E2-3F642705121A}" srcOrd="0" destOrd="0" presId="urn:microsoft.com/office/officeart/2005/8/layout/radial5"/>
    <dgm:cxn modelId="{8E5141A6-950C-44ED-823A-AD1D99AE0315}" type="presParOf" srcId="{5EC98117-BAE1-4CB2-81E6-40765525E7CE}" destId="{18B7A3B9-1955-4C5A-9E0A-96180A833DBF}" srcOrd="0" destOrd="0" presId="urn:microsoft.com/office/officeart/2005/8/layout/radial5"/>
    <dgm:cxn modelId="{3C1B3C5B-D861-4E78-A6AE-B218CF1ED5E8}" type="presParOf" srcId="{5EC98117-BAE1-4CB2-81E6-40765525E7CE}" destId="{AFD37012-1E73-4317-B7E2-3F642705121A}" srcOrd="1" destOrd="0" presId="urn:microsoft.com/office/officeart/2005/8/layout/radial5"/>
    <dgm:cxn modelId="{B354E005-DCE0-46DC-AFC8-951E63678EBF}" type="presParOf" srcId="{AFD37012-1E73-4317-B7E2-3F642705121A}" destId="{0D78830A-495B-43B8-A601-99A6750B4837}" srcOrd="0" destOrd="0" presId="urn:microsoft.com/office/officeart/2005/8/layout/radial5"/>
    <dgm:cxn modelId="{01777823-BD16-4FAB-B917-6EF90D8599A2}" type="presParOf" srcId="{5EC98117-BAE1-4CB2-81E6-40765525E7CE}" destId="{E9690CFC-0A32-4B6A-8E58-22CAA847B668}" srcOrd="2" destOrd="0" presId="urn:microsoft.com/office/officeart/2005/8/layout/radial5"/>
    <dgm:cxn modelId="{4C5C9541-6BE1-4A28-96A3-7546A3EC75F0}" type="presParOf" srcId="{5EC98117-BAE1-4CB2-81E6-40765525E7CE}" destId="{140B77F3-B752-481B-9A51-1A8F883DB8E7}" srcOrd="3" destOrd="0" presId="urn:microsoft.com/office/officeart/2005/8/layout/radial5"/>
    <dgm:cxn modelId="{E73BEDB4-C929-4843-A986-590345AF91FF}" type="presParOf" srcId="{140B77F3-B752-481B-9A51-1A8F883DB8E7}" destId="{8F1C3D3D-79F7-4EEF-A2F8-394199043167}" srcOrd="0" destOrd="0" presId="urn:microsoft.com/office/officeart/2005/8/layout/radial5"/>
    <dgm:cxn modelId="{86550805-F243-4CAF-AE3A-8DC8615DEFD8}" type="presParOf" srcId="{5EC98117-BAE1-4CB2-81E6-40765525E7CE}" destId="{03DC24BE-E32A-4472-ACF9-F1A051861B3E}" srcOrd="4" destOrd="0" presId="urn:microsoft.com/office/officeart/2005/8/layout/radial5"/>
    <dgm:cxn modelId="{5F6AD080-6EE0-45F8-B479-042408B29D9E}" type="presParOf" srcId="{5EC98117-BAE1-4CB2-81E6-40765525E7CE}" destId="{4E030D18-EA72-4D03-8A0A-4CBBB13A67D5}" srcOrd="5" destOrd="0" presId="urn:microsoft.com/office/officeart/2005/8/layout/radial5"/>
    <dgm:cxn modelId="{72E146A8-901A-49B2-B291-7A712DED4063}" type="presParOf" srcId="{4E030D18-EA72-4D03-8A0A-4CBBB13A67D5}" destId="{CF5DBA2F-9817-49E6-AEE9-F2EB40C96C7C}" srcOrd="0" destOrd="0" presId="urn:microsoft.com/office/officeart/2005/8/layout/radial5"/>
    <dgm:cxn modelId="{1714355B-8179-4F19-BA33-7F9D25137047}" type="presParOf" srcId="{5EC98117-BAE1-4CB2-81E6-40765525E7CE}" destId="{1138609C-87D0-4DB8-8617-5D6A112FF64A}" srcOrd="6" destOrd="0" presId="urn:microsoft.com/office/officeart/2005/8/layout/radial5"/>
    <dgm:cxn modelId="{B4DD42E8-0ED5-4F21-BC63-1DDB1E815741}" type="presParOf" srcId="{5EC98117-BAE1-4CB2-81E6-40765525E7CE}" destId="{F3464EE5-88F4-4894-95AC-57EB47D41793}" srcOrd="7" destOrd="0" presId="urn:microsoft.com/office/officeart/2005/8/layout/radial5"/>
    <dgm:cxn modelId="{0F72A083-08CB-48A3-B8D2-1A0C0B33E2F0}" type="presParOf" srcId="{F3464EE5-88F4-4894-95AC-57EB47D41793}" destId="{AF14D7D5-D038-412D-92C4-8CE5CD411ADD}" srcOrd="0" destOrd="0" presId="urn:microsoft.com/office/officeart/2005/8/layout/radial5"/>
    <dgm:cxn modelId="{29FC06DD-04AB-4B66-92F5-62A511D55DDA}" type="presParOf" srcId="{5EC98117-BAE1-4CB2-81E6-40765525E7CE}" destId="{ECF8E91F-D93C-4EBB-8C63-81A53C4AA32F}" srcOrd="8" destOrd="0" presId="urn:microsoft.com/office/officeart/2005/8/layout/radial5"/>
    <dgm:cxn modelId="{B51D2C76-67FD-4FCF-AADC-F58CE0AB6F71}" type="presParOf" srcId="{5EC98117-BAE1-4CB2-81E6-40765525E7CE}" destId="{1F5A6B26-817E-4C30-985B-347EB07583B2}" srcOrd="9" destOrd="0" presId="urn:microsoft.com/office/officeart/2005/8/layout/radial5"/>
    <dgm:cxn modelId="{27D827C6-554F-4C1E-9150-5B18B862A127}" type="presParOf" srcId="{1F5A6B26-817E-4C30-985B-347EB07583B2}" destId="{85BA5F4A-D789-4D28-9845-A6059D231E23}" srcOrd="0" destOrd="0" presId="urn:microsoft.com/office/officeart/2005/8/layout/radial5"/>
    <dgm:cxn modelId="{DFF66830-03DB-4C35-973D-C51DAB41A2AB}" type="presParOf" srcId="{5EC98117-BAE1-4CB2-81E6-40765525E7CE}" destId="{264E9DEC-826B-48E5-BCCA-06AC40648E7B}" srcOrd="10" destOrd="0" presId="urn:microsoft.com/office/officeart/2005/8/layout/radial5"/>
    <dgm:cxn modelId="{088247B9-2F39-4D2D-8DBC-434071BB63C6}" type="presParOf" srcId="{5EC98117-BAE1-4CB2-81E6-40765525E7CE}" destId="{234E0609-D6C2-4D28-9329-AC10DC5907E0}" srcOrd="11" destOrd="0" presId="urn:microsoft.com/office/officeart/2005/8/layout/radial5"/>
    <dgm:cxn modelId="{71509E48-35A9-4B02-BA8A-6C367E83B057}" type="presParOf" srcId="{234E0609-D6C2-4D28-9329-AC10DC5907E0}" destId="{E42B79CA-239F-4525-A747-39EEC5E1483D}" srcOrd="0" destOrd="0" presId="urn:microsoft.com/office/officeart/2005/8/layout/radial5"/>
    <dgm:cxn modelId="{758E4522-3A9F-4270-8CDE-A23478154881}" type="presParOf" srcId="{5EC98117-BAE1-4CB2-81E6-40765525E7CE}" destId="{C3A0BDA6-104F-49D0-B40F-F6BAEAFD77A1}" srcOrd="12" destOrd="0" presId="urn:microsoft.com/office/officeart/2005/8/layout/radial5"/>
    <dgm:cxn modelId="{B67FC9A4-BBB8-4C55-95FC-6762BF89C576}" type="presParOf" srcId="{5EC98117-BAE1-4CB2-81E6-40765525E7CE}" destId="{2F575473-E5B0-46A8-A1B7-FBF0CCB391DD}" srcOrd="13" destOrd="0" presId="urn:microsoft.com/office/officeart/2005/8/layout/radial5"/>
    <dgm:cxn modelId="{9018D4F8-AAA5-4996-BC49-9B525A214DB4}" type="presParOf" srcId="{2F575473-E5B0-46A8-A1B7-FBF0CCB391DD}" destId="{4BF0FE09-F6BC-412D-8077-5901B9099879}" srcOrd="0" destOrd="0" presId="urn:microsoft.com/office/officeart/2005/8/layout/radial5"/>
    <dgm:cxn modelId="{85C10BEE-5EFA-40DD-864B-A98081B57067}" type="presParOf" srcId="{5EC98117-BAE1-4CB2-81E6-40765525E7CE}" destId="{DF4E2DF3-E51C-4B11-B61B-81DDF7898AEE}" srcOrd="14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0DC3-B894-4322-9A8A-8D820CEDA4F7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885EB-22B9-4946-A3F8-7441079071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885EB-22B9-4946-A3F8-74410790714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D921EE-A230-4095-8BD4-E432E3C02641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C6EF6B5-69E3-40A5-A034-76AAD26381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84;&#1072;&#1084;&#1080;&#1085;&#1110;%20&#1076;&#1086;&#1082;&#1091;&#1084;&#1077;&#1085;&#1090;&#1080;\&#1055;&#1083;&#1072;&#1090;&#1086;&#1085;%20&#1052;&#1072;&#1081;&#1073;&#1086;&#1088;&#1086;&#1076;&#1072;%20-%20&#1055;&#1110;&#1089;&#1085;&#1103;%20&#1087;&#1088;&#1086;%20&#1074;&#1095;&#1080;&#1090;&#1077;&#1083;&#1100;&#1082;&#1091;%20(&#1089;&#1086;&#1085;&#1077;&#1095;&#1082;&#1086;%20&#1074;&#1089;&#1090;&#1072;&#1108;)%20(Instrumental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4414" y="1857364"/>
            <a:ext cx="6558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Гориглядівська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ЗОШ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І-ІІ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ступенів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Платон Майборода - Пісня про вчительку (сонечко встає) (Instrumental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000108"/>
            <a:ext cx="70723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</a:rPr>
              <a:t>Завдання дослідження в плані самоосвіти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2071678"/>
            <a:ext cx="528641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Вивчити наукові праці та досвід з проблеми розвитку  художньо-естетичних </a:t>
            </a:r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компетентностей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Визначити ефективні форми роботи для формування національної свідомості</a:t>
            </a: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Забезпечити повноцінний розвиток творчості учня через ІКТ у процесі навчання на уроках, в позакласній та позашкільній діяльності.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316" y="285728"/>
            <a:ext cx="84296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Завдання у роботі з класним колективом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506" y="928671"/>
            <a:ext cx="771533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Кожну хвилину перебування дитини 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в школі перетворити на радість.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	У кожній дитині бачити неповторну 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особистість.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	Кожній дитині дати знання.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	Формувати моральні цінності.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	Залучати учнів до участі в народних 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обрядах, звичаях, традиціях, виховувати національну свідомість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	 Вчити висловлювати і захищати свою 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думку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" y="0"/>
            <a:ext cx="9128811" cy="68694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4296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формування національної свідомості школярів впливають: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000108"/>
            <a:ext cx="9428287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Особистий приклад вчителя;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Використання педагогом мовного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багатства українського народу.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Відмова від авторитаризму.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Наведення прикладів здобутків 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української культури;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Внесок українців у розвиток світової науки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Висвітлення прикладів народних 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виховних ідеалів.</a:t>
            </a:r>
          </a:p>
          <a:p>
            <a:pPr marL="514350" indent="-514350">
              <a:buFont typeface="Wingdings" pitchFamily="2" charset="2"/>
              <a:buChar char="Ø"/>
            </a:pPr>
            <a:endParaRPr lang="uk-UA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000108"/>
            <a:ext cx="914400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/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Основна ідея:</a:t>
            </a:r>
          </a:p>
          <a:p>
            <a:pPr marL="514350" indent="-514350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Формування національної свідомості</a:t>
            </a:r>
          </a:p>
          <a:p>
            <a:pPr marL="514350" indent="-514350"/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школяра на основі розвитку художньо-естетичних </a:t>
            </a:r>
            <a:r>
              <a:rPr lang="uk-UA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компетентностей</a:t>
            </a:r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забезпечення особистісно-орієнтованого навчання, розвиток самостійної творчої роботи дітей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00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643050"/>
            <a:ext cx="8229600" cy="1143000"/>
          </a:xfrm>
        </p:spPr>
        <p:txBody>
          <a:bodyPr/>
          <a:lstStyle/>
          <a:p>
            <a:r>
              <a:rPr lang="uk-UA" b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Педагогічне кредо:</a:t>
            </a:r>
            <a:endParaRPr lang="ru-RU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786058"/>
            <a:ext cx="7429552" cy="24288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Навчити</a:t>
            </a: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дітей</a:t>
            </a: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бачити</a:t>
            </a: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b="1" i="1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відчувати</a:t>
            </a: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та </a:t>
            </a:r>
            <a:r>
              <a:rPr lang="ru-RU" b="1" i="1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насолоджуватися</a:t>
            </a: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красою </a:t>
            </a:r>
            <a:r>
              <a:rPr lang="ru-RU" b="1" i="1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світу</a:t>
            </a: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</a:t>
            </a:r>
            <a:r>
              <a:rPr lang="ru-RU" b="1" i="1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Кожну</a:t>
            </a:r>
            <a:r>
              <a:rPr lang="ru-RU" b="1" i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i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хвилину</a:t>
            </a:r>
            <a:r>
              <a:rPr lang="ru-RU" b="1" i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i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перебування</a:t>
            </a:r>
            <a:r>
              <a:rPr lang="ru-RU" b="1" i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i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дитини</a:t>
            </a:r>
            <a:r>
              <a:rPr lang="ru-RU" b="1" i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 </a:t>
            </a:r>
            <a:r>
              <a:rPr lang="ru-RU" b="1" i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класі</a:t>
            </a:r>
            <a:r>
              <a:rPr lang="ru-RU" b="1" i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i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перетворити</a:t>
            </a:r>
            <a:r>
              <a:rPr lang="ru-RU" b="1" i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для </a:t>
            </a:r>
            <a:r>
              <a:rPr lang="ru-RU" b="1" i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неї</a:t>
            </a:r>
            <a:r>
              <a:rPr lang="ru-RU" b="1" i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на </a:t>
            </a:r>
            <a:r>
              <a:rPr lang="ru-RU" b="1" i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радість</a:t>
            </a:r>
            <a:endParaRPr lang="ru-RU" b="1" i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200025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Головні чинники системи контролю, оцінки та корекції знань.</a:t>
            </a:r>
            <a:endParaRPr lang="ru-RU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25963"/>
          </a:xfrm>
        </p:spPr>
        <p:txBody>
          <a:bodyPr/>
          <a:lstStyle/>
          <a:p>
            <a:r>
              <a:rPr lang="uk-UA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Гуманістична спрямованість </a:t>
            </a:r>
            <a:r>
              <a:rPr lang="ru-RU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  <a:p>
            <a:r>
              <a:rPr lang="uk-UA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Намагання уникнути </a:t>
            </a:r>
            <a:r>
              <a:rPr lang="uk-UA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психотравмуючого</a:t>
            </a:r>
            <a:r>
              <a:rPr lang="uk-UA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 впливу на особистість.</a:t>
            </a:r>
          </a:p>
          <a:p>
            <a:r>
              <a:rPr lang="uk-UA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>Націленість на оцінювання рівня, досягнутого учнем.</a:t>
            </a:r>
          </a:p>
          <a:p>
            <a:pPr>
              <a:buNone/>
            </a:pPr>
            <a:endParaRPr lang="uk-UA" dirty="0" smtClean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9141142" cy="6860144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785786" y="1142984"/>
            <a:ext cx="4040188" cy="639762"/>
          </a:xfrm>
        </p:spPr>
        <p:txBody>
          <a:bodyPr>
            <a:noAutofit/>
          </a:bodyPr>
          <a:lstStyle/>
          <a:p>
            <a:r>
              <a:rPr lang="uk-UA" sz="3600" i="1" dirty="0" smtClean="0"/>
              <a:t>Робота в парах</a:t>
            </a:r>
            <a:endParaRPr lang="ru-RU" sz="3600" i="1" dirty="0"/>
          </a:p>
        </p:txBody>
      </p:sp>
      <p:pic>
        <p:nvPicPr>
          <p:cNvPr id="15" name="Содержимое 14" descr="IMG_60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1472" y="1857364"/>
            <a:ext cx="4000528" cy="3000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5286380" y="2571744"/>
            <a:ext cx="4041775" cy="639762"/>
          </a:xfrm>
        </p:spPr>
        <p:txBody>
          <a:bodyPr>
            <a:noAutofit/>
          </a:bodyPr>
          <a:lstStyle/>
          <a:p>
            <a:r>
              <a:rPr lang="uk-UA" sz="3600" i="1" dirty="0" smtClean="0"/>
              <a:t>Малих групах</a:t>
            </a:r>
            <a:endParaRPr lang="ru-RU" sz="3600" i="1" dirty="0"/>
          </a:p>
        </p:txBody>
      </p:sp>
      <p:pic>
        <p:nvPicPr>
          <p:cNvPr id="16" name="Содержимое 15" descr="IMG_609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286124"/>
            <a:ext cx="4000529" cy="3000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928662" y="571480"/>
            <a:ext cx="73581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Технології кооперативного навчання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</a:rPr>
              <a:t>Технології кооперативно-групового навчання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615262" cy="639762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Мікрофон, Незакінчені речення, Мозковий штурм</a:t>
            </a:r>
            <a:endParaRPr lang="ru-RU" dirty="0" smtClean="0">
              <a:solidFill>
                <a:srgbClr val="0070C0"/>
              </a:solidFill>
            </a:endParaRPr>
          </a:p>
        </p:txBody>
      </p:sp>
      <p:pic>
        <p:nvPicPr>
          <p:cNvPr id="20" name="Содержимое 19" descr="IMG_61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19" name="Содержимое 18" descr="IMG_61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Технології ситуативного моделювання</a:t>
            </a:r>
            <a:endParaRPr lang="ru-RU" b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4282" y="1500174"/>
            <a:ext cx="4040188" cy="639762"/>
          </a:xfrm>
        </p:spPr>
        <p:txBody>
          <a:bodyPr/>
          <a:lstStyle/>
          <a:p>
            <a:r>
              <a:rPr lang="uk-UA" i="1" dirty="0" smtClean="0"/>
              <a:t>Рольові ігри</a:t>
            </a:r>
            <a:endParaRPr lang="ru-RU" i="1" dirty="0"/>
          </a:p>
        </p:txBody>
      </p:sp>
      <p:pic>
        <p:nvPicPr>
          <p:cNvPr id="9" name="Содержимое 8" descr="IMG_61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285992"/>
            <a:ext cx="4506129" cy="3379597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86314" y="2428868"/>
            <a:ext cx="4041775" cy="639762"/>
          </a:xfrm>
        </p:spPr>
        <p:txBody>
          <a:bodyPr/>
          <a:lstStyle/>
          <a:p>
            <a:r>
              <a:rPr lang="uk-UA" i="1" dirty="0" smtClean="0"/>
              <a:t>Імітаційні ігри</a:t>
            </a:r>
            <a:endParaRPr lang="ru-RU" i="1" dirty="0"/>
          </a:p>
        </p:txBody>
      </p:sp>
      <p:pic>
        <p:nvPicPr>
          <p:cNvPr id="10" name="Содержимое 9" descr="IMG_610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3214686"/>
            <a:ext cx="4498975" cy="3374231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</a:rPr>
              <a:t>Технології опрацювання дискусійних питань</a:t>
            </a:r>
            <a:endParaRPr lang="ru-RU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115328" cy="639762"/>
          </a:xfrm>
        </p:spPr>
        <p:txBody>
          <a:bodyPr>
            <a:normAutofit/>
          </a:bodyPr>
          <a:lstStyle/>
          <a:p>
            <a:r>
              <a:rPr lang="uk-UA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</a:rPr>
              <a:t>Займи позицію, дискусія в стилі </a:t>
            </a:r>
            <a:r>
              <a:rPr lang="uk-UA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</a:rPr>
              <a:t>ток-шоу</a:t>
            </a:r>
            <a:r>
              <a:rPr lang="uk-UA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</a:rPr>
              <a:t>, дискусія</a:t>
            </a:r>
            <a:endParaRPr lang="ru-RU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" name="Содержимое 9" descr="IMG_610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14282" y="221455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MG_6096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571968" y="3428976"/>
            <a:ext cx="4286312" cy="321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5918" y="785794"/>
            <a:ext cx="4689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  <a:cs typeface="AngsanaUPC" pitchFamily="18" charset="-34"/>
              </a:rPr>
              <a:t>Творчий</a:t>
            </a:r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  <a:cs typeface="AngsanaUPC" pitchFamily="18" charset="-34"/>
              </a:rPr>
              <a:t> </a:t>
            </a:r>
            <a:r>
              <a:rPr lang="ru-RU" sz="54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  <a:cs typeface="AngsanaUPC" pitchFamily="18" charset="-34"/>
              </a:rPr>
              <a:t>звіт</a:t>
            </a:r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  <a:cs typeface="AngsanaUPC" pitchFamily="18" charset="-34"/>
              </a:rPr>
              <a:t> 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Book Antiqua" pitchFamily="18" charset="0"/>
              <a:cs typeface="AngsanaUPC" pitchFamily="18" charset="-3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285992"/>
            <a:ext cx="7005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</a:rPr>
              <a:t>Вчителя</a:t>
            </a:r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</a:rPr>
              <a:t> </a:t>
            </a:r>
            <a:r>
              <a:rPr lang="ru-RU" sz="40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</a:rPr>
              <a:t>початкових</a:t>
            </a:r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</a:rPr>
              <a:t> </a:t>
            </a:r>
            <a:r>
              <a:rPr lang="ru-RU" sz="40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</a:rPr>
              <a:t>класів</a:t>
            </a:r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3429000"/>
            <a:ext cx="68098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Микитин </a:t>
            </a:r>
            <a:r>
              <a:rPr lang="ru-RU" sz="54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Світлани</a:t>
            </a:r>
            <a:endParaRPr lang="ru-RU" sz="5400" b="1" i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Михайлівни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фон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Прийоми роботи на уроках із застосуванням найефективніших засобів навчання</a:t>
            </a:r>
            <a:endParaRPr lang="ru-RU" b="1" dirty="0">
              <a:ln w="180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57158" y="1857365"/>
            <a:ext cx="8229600" cy="114300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Демонстрація наочного матеріалу за допомогою комп’ютера.</a:t>
            </a:r>
            <a:endParaRPr lang="ru-RU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FFFF00"/>
              </a:solidFill>
            </a:endParaRPr>
          </a:p>
        </p:txBody>
      </p:sp>
      <p:pic>
        <p:nvPicPr>
          <p:cNvPr id="12" name="Рисунок 11" descr="IMG_6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00372"/>
            <a:ext cx="4476749" cy="3357562"/>
          </a:xfrm>
          <a:prstGeom prst="rect">
            <a:avLst/>
          </a:prstGeom>
        </p:spPr>
      </p:pic>
      <p:pic>
        <p:nvPicPr>
          <p:cNvPr id="13" name="Рисунок 12" descr="IMG_6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696892"/>
            <a:ext cx="4214810" cy="316110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Літературні </a:t>
            </a:r>
            <a:r>
              <a:rPr lang="uk-UA" b="1" i="1" dirty="0" err="1" smtClean="0"/>
              <a:t>“хвилинки”</a:t>
            </a:r>
            <a:endParaRPr lang="ru-RU" b="1" i="1" dirty="0"/>
          </a:p>
        </p:txBody>
      </p:sp>
      <p:pic>
        <p:nvPicPr>
          <p:cNvPr id="4" name="Содержимое 3" descr="IMG_61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>Під час виконання практичних робіт впроваджую метод вправ, досліди…</a:t>
            </a:r>
            <a:endParaRPr lang="ru-RU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7" name="Содержимое 6" descr="IMG_613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928802"/>
            <a:ext cx="4038600" cy="3028950"/>
          </a:xfrm>
        </p:spPr>
      </p:pic>
      <p:pic>
        <p:nvPicPr>
          <p:cNvPr id="8" name="Содержимое 7" descr="IMG_613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05400" y="3829050"/>
            <a:ext cx="4038600" cy="3028950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72476" cy="128587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Презентую власний досвід</a:t>
            </a:r>
            <a:endParaRPr lang="ru-RU" sz="48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Фото45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857364"/>
            <a:ext cx="4143372" cy="3107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AM002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428736"/>
            <a:ext cx="3321867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5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58246" cy="5572164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Музика на уроці – один з рівноправних стимулюючих засобів.</a:t>
            </a:r>
            <a:endParaRPr lang="ru-RU" sz="5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>Необхідна складова моїх уроків – хороший настрій за будь-яких умов</a:t>
            </a:r>
            <a:endParaRPr lang="ru-RU" b="1" i="1" dirty="0"/>
          </a:p>
        </p:txBody>
      </p:sp>
      <p:pic>
        <p:nvPicPr>
          <p:cNvPr id="4" name="Содержимое 3" descr="IMG_61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571612"/>
            <a:ext cx="6303456" cy="4727592"/>
          </a:xfr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" y="0"/>
            <a:ext cx="91408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Форми та методи виховної роботи в позаурочний час</a:t>
            </a:r>
            <a:endParaRPr lang="ru-RU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eografiya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2357430"/>
            <a:ext cx="78581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Результати</a:t>
            </a:r>
            <a:r>
              <a:rPr lang="ru-RU" sz="5400" b="1" cap="none" spc="0" dirty="0" smtClean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моєї</a:t>
            </a:r>
            <a:r>
              <a:rPr lang="ru-RU" sz="5400" b="1" cap="none" spc="0" dirty="0" smtClean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роботи</a:t>
            </a:r>
            <a:endParaRPr lang="ru-RU" sz="5400" b="1" cap="none" spc="0" dirty="0">
              <a:ln w="18000">
                <a:solidFill>
                  <a:schemeClr val="bg2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" y="0"/>
            <a:ext cx="9128811" cy="68694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Проекти: </a:t>
            </a:r>
            <a:r>
              <a:rPr lang="uk-UA" b="1" i="1" dirty="0" err="1" smtClean="0"/>
              <a:t>“Добро</a:t>
            </a:r>
            <a:r>
              <a:rPr lang="uk-UA" b="1" i="1" dirty="0" smtClean="0"/>
              <a:t> починається з </a:t>
            </a:r>
            <a:r>
              <a:rPr lang="uk-UA" b="1" i="1" dirty="0" err="1" smtClean="0"/>
              <a:t>тебе”</a:t>
            </a:r>
            <a:endParaRPr lang="ru-RU" b="1" i="1" dirty="0"/>
          </a:p>
        </p:txBody>
      </p:sp>
      <p:pic>
        <p:nvPicPr>
          <p:cNvPr id="9" name="Содержимое 8" descr="IMG_602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Содержимое 9" descr="IMG_602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“Школа</a:t>
            </a:r>
            <a:r>
              <a:rPr lang="uk-UA" b="1" i="1" dirty="0" smtClean="0">
                <a:solidFill>
                  <a:srgbClr val="FF0000"/>
                </a:solidFill>
              </a:rPr>
              <a:t> як осередок розвитку </a:t>
            </a:r>
            <a:r>
              <a:rPr lang="uk-UA" b="1" i="1" dirty="0" err="1" smtClean="0">
                <a:solidFill>
                  <a:srgbClr val="FF0000"/>
                </a:solidFill>
              </a:rPr>
              <a:t>громади”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:\добро починаэться з тебе\добро2\IMG_0539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4038600" cy="276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D:\добро починаэться з тебе\добро2\IMG_0549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9067"/>
            <a:ext cx="4038600" cy="302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480"/>
          </a:xfrm>
          <a:prstGeom prst="rect">
            <a:avLst/>
          </a:prstGeom>
        </p:spPr>
      </p:pic>
      <p:pic>
        <p:nvPicPr>
          <p:cNvPr id="12" name="Содержимое 11" descr="Изображение 17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081" y="1500174"/>
            <a:ext cx="3417787" cy="4555291"/>
          </a:xfrm>
        </p:spPr>
      </p:pic>
      <p:sp>
        <p:nvSpPr>
          <p:cNvPr id="4" name="Прямоугольник 3"/>
          <p:cNvSpPr/>
          <p:nvPr/>
        </p:nvSpPr>
        <p:spPr>
          <a:xfrm>
            <a:off x="2143108" y="285728"/>
            <a:ext cx="5674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Візитна</a:t>
            </a:r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54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картка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1643050"/>
            <a:ext cx="48881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Дата народження : 26.11.1973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2214554"/>
            <a:ext cx="52149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Місце праці: </a:t>
            </a:r>
          </a:p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Гориглядівська загальноосвітня школа І-ІІ ступенів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3786190"/>
            <a:ext cx="3731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Посада: 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Директор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школи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ru-RU" sz="24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читель</a:t>
            </a:r>
            <a:r>
              <a:rPr lang="ru-RU" sz="2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початкових</a:t>
            </a:r>
            <a:r>
              <a:rPr lang="ru-RU" sz="2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класів</a:t>
            </a:r>
            <a:endParaRPr lang="ru-RU" sz="2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2" y="4714884"/>
            <a:ext cx="47373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Педагогічний стаж – 22 роки.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13934" y="5286388"/>
            <a:ext cx="56300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Спеціаліст</a:t>
            </a:r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першої</a:t>
            </a:r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категорії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Содержимое 11" descr="Изображение 1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00174"/>
            <a:ext cx="3417787" cy="4555291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 smtClean="0">
                <a:solidFill>
                  <a:srgbClr val="00B050"/>
                </a:solidFill>
              </a:rPr>
              <a:t>“Виховати</a:t>
            </a:r>
            <a:r>
              <a:rPr lang="uk-UA" b="1" i="1" dirty="0" smtClean="0">
                <a:solidFill>
                  <a:srgbClr val="00B050"/>
                </a:solidFill>
              </a:rPr>
              <a:t> </a:t>
            </a:r>
            <a:r>
              <a:rPr lang="uk-UA" b="1" i="1" dirty="0" err="1" smtClean="0">
                <a:solidFill>
                  <a:srgbClr val="00B050"/>
                </a:solidFill>
              </a:rPr>
              <a:t>особистість”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Фото279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Має бути подяка</a:t>
            </a:r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4643438" y="3429000"/>
            <a:ext cx="4357686" cy="3214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214282" y="1285860"/>
            <a:ext cx="4276756" cy="3340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348" y="285728"/>
            <a:ext cx="7431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dirty="0" err="1" smtClean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</a:rPr>
              <a:t>“Моральний</a:t>
            </a:r>
            <a:r>
              <a:rPr lang="uk-UA" sz="5400" b="1" i="1" dirty="0" smtClean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uk-UA" sz="5400" b="1" i="1" dirty="0" err="1" smtClean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</a:rPr>
              <a:t>вчинок”</a:t>
            </a:r>
            <a:endParaRPr lang="ru-RU" sz="5400" b="1" i="1" cap="none" spc="0" dirty="0">
              <a:ln w="10541" cmpd="sng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фон4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26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 – організатор шкільних проектів:</a:t>
            </a:r>
            <a:endParaRPr lang="ru-RU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28596" y="1857364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 err="1" smtClean="0"/>
              <a:t>“Ніхто</a:t>
            </a:r>
            <a:r>
              <a:rPr lang="uk-UA" i="1" dirty="0" smtClean="0"/>
              <a:t> не забутий, ніщо не забуто </a:t>
            </a:r>
            <a:r>
              <a:rPr lang="uk-UA" dirty="0" smtClean="0"/>
              <a:t>”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714876" y="2071678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uk-UA" dirty="0" err="1" smtClean="0"/>
              <a:t>“</a:t>
            </a:r>
            <a:r>
              <a:rPr lang="uk-UA" i="1" dirty="0" err="1" smtClean="0"/>
              <a:t>Афганістан</a:t>
            </a:r>
            <a:r>
              <a:rPr lang="uk-UA" i="1" dirty="0" smtClean="0"/>
              <a:t> – кривава рана мого </a:t>
            </a:r>
            <a:r>
              <a:rPr lang="uk-UA" i="1" dirty="0" err="1" smtClean="0"/>
              <a:t>народу”</a:t>
            </a:r>
            <a:endParaRPr lang="ru-RU" i="1" dirty="0"/>
          </a:p>
        </p:txBody>
      </p:sp>
      <p:pic>
        <p:nvPicPr>
          <p:cNvPr id="7" name="Содержимое 6" descr="Фото45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85720" y="2643182"/>
            <a:ext cx="4191030" cy="3143272"/>
          </a:xfrm>
        </p:spPr>
      </p:pic>
      <p:pic>
        <p:nvPicPr>
          <p:cNvPr id="10" name="Рисунок 9" descr="IMG_6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71462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31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4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“Наш</a:t>
            </a:r>
            <a:r>
              <a:rPr lang="uk-UA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земляк – наш </a:t>
            </a:r>
            <a:r>
              <a:rPr lang="uk-UA" b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герой”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IMG_50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14546" y="1046119"/>
            <a:ext cx="4357718" cy="581029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3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Акцій:</a:t>
            </a:r>
            <a:endParaRPr lang="ru-RU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28586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uk-UA" dirty="0" err="1" smtClean="0"/>
              <a:t>“</a:t>
            </a:r>
            <a:r>
              <a:rPr lang="uk-UA" i="1" dirty="0" err="1" smtClean="0"/>
              <a:t>Пам’ятати</a:t>
            </a:r>
            <a:r>
              <a:rPr lang="uk-UA" i="1" dirty="0" smtClean="0"/>
              <a:t>. Відродити. </a:t>
            </a:r>
            <a:r>
              <a:rPr lang="uk-UA" i="1" dirty="0" err="1" smtClean="0"/>
              <a:t>Зберегти”</a:t>
            </a:r>
            <a:endParaRPr lang="ru-RU" i="1" dirty="0"/>
          </a:p>
        </p:txBody>
      </p:sp>
      <p:pic>
        <p:nvPicPr>
          <p:cNvPr id="7" name="Содержимое 6" descr="IMG_60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285852" y="2071679"/>
            <a:ext cx="5143533" cy="38576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1142984"/>
            <a:ext cx="4041775" cy="639762"/>
          </a:xfrm>
        </p:spPr>
        <p:txBody>
          <a:bodyPr/>
          <a:lstStyle/>
          <a:p>
            <a:r>
              <a:rPr lang="uk-UA" i="1" dirty="0" err="1" smtClean="0"/>
              <a:t>“Милосердя”</a:t>
            </a:r>
            <a:endParaRPr lang="ru-RU" i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33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5300" b="1" dirty="0" err="1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“Серце</a:t>
            </a:r>
            <a:r>
              <a:rPr lang="uk-UA" sz="5300" b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до </a:t>
            </a:r>
            <a:r>
              <a:rPr lang="uk-UA" sz="5300" b="1" dirty="0" err="1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серця”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Изображение 4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57223" y="1214422"/>
            <a:ext cx="7262863" cy="5447148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3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>Активно долучаюся до проектів та акцій диктованих сьогоденням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i="1" dirty="0" err="1" smtClean="0"/>
              <a:t>“Допоможи</a:t>
            </a:r>
            <a:r>
              <a:rPr lang="uk-UA" i="1" dirty="0" smtClean="0"/>
              <a:t> дітям </a:t>
            </a:r>
            <a:r>
              <a:rPr lang="uk-UA" i="1" dirty="0" err="1" smtClean="0"/>
              <a:t>Сходу”</a:t>
            </a:r>
            <a:endParaRPr lang="ru-RU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596" y="2500306"/>
            <a:ext cx="4041775" cy="639762"/>
          </a:xfrm>
        </p:spPr>
        <p:txBody>
          <a:bodyPr/>
          <a:lstStyle/>
          <a:p>
            <a:r>
              <a:rPr lang="uk-UA" i="1" dirty="0" err="1" smtClean="0"/>
              <a:t>“Напиши</a:t>
            </a:r>
            <a:r>
              <a:rPr lang="uk-UA" i="1" dirty="0" smtClean="0"/>
              <a:t> листа </a:t>
            </a:r>
            <a:r>
              <a:rPr lang="uk-UA" i="1" dirty="0" err="1" smtClean="0"/>
              <a:t>солдату”</a:t>
            </a:r>
            <a:endParaRPr lang="ru-RU" i="1" dirty="0"/>
          </a:p>
        </p:txBody>
      </p:sp>
      <p:pic>
        <p:nvPicPr>
          <p:cNvPr id="8" name="Содержимое 7" descr="IMG_501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198913" y="2634853"/>
            <a:ext cx="4487887" cy="3365915"/>
          </a:xfr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105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85728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uk-UA" i="1" dirty="0" err="1" smtClean="0"/>
              <a:t>“Намалюй</a:t>
            </a:r>
            <a:r>
              <a:rPr lang="uk-UA" i="1" dirty="0" smtClean="0"/>
              <a:t> малюнок </a:t>
            </a:r>
            <a:r>
              <a:rPr lang="uk-UA" i="1" dirty="0" err="1" smtClean="0"/>
              <a:t>солдату”</a:t>
            </a:r>
            <a:endParaRPr lang="ru-RU" i="1" dirty="0"/>
          </a:p>
        </p:txBody>
      </p:sp>
      <p:pic>
        <p:nvPicPr>
          <p:cNvPr id="7" name="Содержимое 6" descr="IMG_49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4429156" cy="332186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2225" y="271462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 err="1" smtClean="0"/>
              <a:t>“Оберіг</a:t>
            </a:r>
            <a:r>
              <a:rPr lang="uk-UA" i="1" dirty="0" smtClean="0"/>
              <a:t> для </a:t>
            </a:r>
            <a:r>
              <a:rPr lang="uk-UA" i="1" dirty="0" err="1" smtClean="0"/>
              <a:t>воїна”</a:t>
            </a:r>
            <a:r>
              <a:rPr lang="uk-UA" i="1" dirty="0" smtClean="0"/>
              <a:t>, </a:t>
            </a:r>
            <a:r>
              <a:rPr lang="uk-UA" i="1" dirty="0" err="1" smtClean="0"/>
              <a:t>“Не</a:t>
            </a:r>
            <a:r>
              <a:rPr lang="uk-UA" i="1" dirty="0" smtClean="0"/>
              <a:t> залиши солдата </a:t>
            </a:r>
            <a:r>
              <a:rPr lang="uk-UA" i="1" dirty="0" err="1" smtClean="0"/>
              <a:t>самотнім”</a:t>
            </a:r>
            <a:endParaRPr lang="ru-RU" i="1" dirty="0"/>
          </a:p>
        </p:txBody>
      </p:sp>
      <p:pic>
        <p:nvPicPr>
          <p:cNvPr id="8" name="Содержимое 7" descr="IMG_493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14876" y="3429000"/>
            <a:ext cx="4286248" cy="3214686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Досвід роботи над темою презентую на:</a:t>
            </a:r>
            <a:endParaRPr lang="ru-RU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400420" cy="4114816"/>
          </a:xfrm>
        </p:spPr>
        <p:txBody>
          <a:bodyPr>
            <a:normAutofit fontScale="85000" lnSpcReduction="10000"/>
          </a:bodyPr>
          <a:lstStyle/>
          <a:p>
            <a:r>
              <a:rPr lang="uk-UA" i="1" dirty="0" smtClean="0"/>
              <a:t>Засіданнях методичного об’єднання вчителів початкових класів</a:t>
            </a:r>
          </a:p>
          <a:p>
            <a:r>
              <a:rPr lang="uk-UA" i="1" dirty="0" smtClean="0"/>
              <a:t>Засіданнях методичної ради</a:t>
            </a:r>
          </a:p>
          <a:p>
            <a:r>
              <a:rPr lang="uk-UA" i="1" dirty="0" smtClean="0"/>
              <a:t>Засіданнях педагогічної ради</a:t>
            </a: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 descr="Изображение 16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500174"/>
            <a:ext cx="4929190" cy="3696892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16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Фото443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4449" y="2000250"/>
            <a:ext cx="3061514" cy="4240213"/>
          </a:xfrm>
        </p:spPr>
      </p:pic>
      <p:sp>
        <p:nvSpPr>
          <p:cNvPr id="4" name="Прямоугольник 3"/>
          <p:cNvSpPr/>
          <p:nvPr/>
        </p:nvSpPr>
        <p:spPr>
          <a:xfrm>
            <a:off x="2285984" y="214290"/>
            <a:ext cx="474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Дані</a:t>
            </a:r>
            <a:r>
              <a:rPr lang="ru-RU" sz="5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про </a:t>
            </a:r>
            <a:r>
              <a:rPr lang="ru-RU" sz="54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освіту</a:t>
            </a:r>
            <a:endParaRPr lang="ru-RU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571612"/>
            <a:ext cx="517199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Освіта</a:t>
            </a:r>
            <a:r>
              <a:rPr lang="ru-RU" sz="28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</a:t>
            </a:r>
            <a:r>
              <a:rPr lang="ru-RU" sz="28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вища</a:t>
            </a:r>
            <a:r>
              <a:rPr lang="ru-RU" sz="28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8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Тернопільський</a:t>
            </a:r>
            <a:r>
              <a:rPr lang="ru-RU" sz="28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uk-UA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r>
              <a:rPr lang="uk-UA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ержавний педагогічний </a:t>
            </a:r>
          </a:p>
          <a:p>
            <a:r>
              <a:rPr lang="uk-UA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університет ім. В.Гнатюка, 2000.</a:t>
            </a:r>
            <a:endParaRPr lang="ru-RU" sz="2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071810"/>
            <a:ext cx="51435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Факультет – </a:t>
            </a:r>
            <a:r>
              <a:rPr lang="ru-RU" sz="24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початкове</a:t>
            </a:r>
            <a:r>
              <a:rPr lang="ru-RU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навчання</a:t>
            </a:r>
            <a:endParaRPr lang="ru-RU" sz="2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643314"/>
            <a:ext cx="49201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Спеціальність</a:t>
            </a:r>
            <a:r>
              <a:rPr lang="ru-RU" sz="20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- </a:t>
            </a:r>
            <a:r>
              <a:rPr lang="ru-RU" sz="2000" b="1" cap="none" spc="0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вчитель</a:t>
            </a:r>
            <a:r>
              <a:rPr lang="ru-RU" sz="20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початкових</a:t>
            </a:r>
            <a:r>
              <a:rPr lang="ru-RU" sz="20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класів</a:t>
            </a:r>
            <a:endParaRPr lang="ru-RU" sz="20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071942"/>
            <a:ext cx="4554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Курси підвищення кваліфікації –</a:t>
            </a:r>
          </a:p>
          <a:p>
            <a:pPr algn="ctr"/>
            <a:r>
              <a:rPr lang="uk-UA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вересень 2014 р.</a:t>
            </a:r>
            <a:endParaRPr lang="ru-RU" sz="54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3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71612"/>
            <a:ext cx="8229600" cy="228601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Аналіз результатів </a:t>
            </a:r>
            <a:br>
              <a:rPr lang="uk-UA" b="1" i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uk-UA" b="1" i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дослідження</a:t>
            </a:r>
            <a:endParaRPr lang="ru-RU" b="1" i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"/>
            <a:ext cx="9144000" cy="688086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571480"/>
            <a:ext cx="8229600" cy="1143000"/>
          </a:xfrm>
        </p:spPr>
        <p:txBody>
          <a:bodyPr/>
          <a:lstStyle/>
          <a:p>
            <a:r>
              <a:rPr lang="uk-UA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Спостерігаю позитивні зрушення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71472" y="1857364"/>
            <a:ext cx="8229600" cy="4525963"/>
          </a:xfrm>
        </p:spPr>
        <p:txBody>
          <a:bodyPr/>
          <a:lstStyle/>
          <a:p>
            <a:r>
              <a:rPr lang="uk-UA" i="1" dirty="0" smtClean="0">
                <a:ln>
                  <a:solidFill>
                    <a:schemeClr val="tx1"/>
                  </a:solidFill>
                </a:ln>
              </a:rPr>
              <a:t>Зростає інтерес до предметів</a:t>
            </a:r>
          </a:p>
          <a:p>
            <a:r>
              <a:rPr lang="uk-UA" i="1" dirty="0" smtClean="0">
                <a:ln>
                  <a:solidFill>
                    <a:schemeClr val="tx1"/>
                  </a:solidFill>
                </a:ln>
              </a:rPr>
              <a:t>Розвивається ціннісне ставлення особистості до суспільства та держави.</a:t>
            </a:r>
          </a:p>
          <a:p>
            <a:r>
              <a:rPr lang="uk-UA" i="1" dirty="0" smtClean="0">
                <a:ln>
                  <a:solidFill>
                    <a:schemeClr val="tx1"/>
                  </a:solidFill>
                </a:ln>
              </a:rPr>
              <a:t>Позитивне емоційне ставлення до навчання та навколишнього світу.</a:t>
            </a:r>
          </a:p>
          <a:p>
            <a:r>
              <a:rPr lang="uk-UA" i="1" dirty="0" smtClean="0">
                <a:ln>
                  <a:solidFill>
                    <a:schemeClr val="tx1"/>
                  </a:solidFill>
                </a:ln>
              </a:rPr>
              <a:t>Формується віра учня у власні сили.</a:t>
            </a:r>
            <a:endParaRPr lang="ru-RU" i="1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f974cc59d8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71670" y="0"/>
            <a:ext cx="4769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Times New Roman" pitchFamily="18" charset="0"/>
              </a:rPr>
              <a:t>ШКІЛЬНА МРІЯ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" name="Рисунок 13" descr="IMG_5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214686"/>
            <a:ext cx="4857752" cy="3383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 descr="IMG_5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71546"/>
            <a:ext cx="4000496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928802"/>
            <a:ext cx="8229600" cy="1143000"/>
          </a:xfrm>
        </p:spPr>
        <p:txBody>
          <a:bodyPr/>
          <a:lstStyle/>
          <a:p>
            <a:r>
              <a:rPr lang="uk-UA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Дякую за увагу…</a:t>
            </a:r>
            <a:endParaRPr lang="ru-RU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1604" y="1643050"/>
            <a:ext cx="59293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Життєве</a:t>
            </a:r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кредо </a:t>
            </a:r>
            <a:r>
              <a:rPr lang="ru-RU" sz="3200" b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</a:p>
          <a:p>
            <a:r>
              <a:rPr lang="ru-RU" sz="3200" b="1" i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</a:t>
            </a:r>
            <a:r>
              <a:rPr lang="ru-RU" sz="3200" b="1" i="1" cap="none" spc="0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Успіх</a:t>
            </a:r>
            <a:r>
              <a:rPr lang="ru-RU" sz="3200" b="1" i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приходить до того, </a:t>
            </a:r>
          </a:p>
          <a:p>
            <a:r>
              <a:rPr lang="ru-RU" sz="3200" b="1" i="1" cap="none" spc="0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хто</a:t>
            </a:r>
            <a:r>
              <a:rPr lang="ru-RU" sz="3200" b="1" i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i="1" cap="none" spc="0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робить</a:t>
            </a:r>
            <a:r>
              <a:rPr lang="ru-RU" sz="3200" b="1" i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те, </a:t>
            </a:r>
            <a:r>
              <a:rPr lang="ru-RU" sz="3200" b="1" i="1" cap="none" spc="0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що</a:t>
            </a:r>
            <a:r>
              <a:rPr lang="ru-RU" sz="3200" b="1" i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i="1" cap="none" spc="0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найбільше</a:t>
            </a:r>
            <a:r>
              <a:rPr lang="ru-RU" sz="3200" b="1" i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любить»</a:t>
            </a:r>
            <a:endParaRPr lang="ru-RU" sz="3200" b="1" i="1" cap="none" spc="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3857628"/>
            <a:ext cx="30003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М.Форбс</a:t>
            </a:r>
            <a:endParaRPr lang="ru-RU" sz="2400" b="1" i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6"/>
            <a:ext cx="9144000" cy="68391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5918" y="1714488"/>
            <a:ext cx="53682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Пояснити так, щоб складне</a:t>
            </a:r>
          </a:p>
          <a:p>
            <a:pPr algn="ctr"/>
            <a:r>
              <a:rPr lang="uk-UA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стало зрозумілим.</a:t>
            </a:r>
            <a:endParaRPr lang="ru-RU" sz="32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2786058"/>
            <a:ext cx="66263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Розповідати</a:t>
            </a:r>
            <a:r>
              <a:rPr lang="ru-RU" sz="32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так, </a:t>
            </a:r>
            <a:r>
              <a:rPr lang="ru-RU" sz="32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</a:t>
            </a:r>
            <a:r>
              <a:rPr lang="ru-RU" sz="32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зацікавити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3429000"/>
            <a:ext cx="67151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Застосувати</a:t>
            </a:r>
            <a:r>
              <a:rPr lang="ru-RU" sz="28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інноваційні</a:t>
            </a:r>
            <a:r>
              <a:rPr lang="ru-RU" sz="28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технології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розвивати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творчі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здібності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учнів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4572008"/>
            <a:ext cx="650085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Перевірити знання і уміння учнів так, </a:t>
            </a:r>
          </a:p>
          <a:p>
            <a:pPr algn="ctr"/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 виявити їх дійсний рівень.</a:t>
            </a:r>
            <a:endParaRPr lang="ru-RU" sz="28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1670" y="214290"/>
            <a:ext cx="51435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Педагогічне есе</a:t>
            </a:r>
            <a:endParaRPr lang="ru-RU" sz="5400" b="1" i="1" cap="none" spc="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394781597_son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60"/>
            <a:ext cx="9144000" cy="6827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158" y="2786058"/>
            <a:ext cx="842968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Тема: </a:t>
            </a:r>
            <a:r>
              <a:rPr lang="uk-UA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Формування національно</a:t>
            </a:r>
            <a:r>
              <a:rPr lang="ru-RU" sz="3200" b="1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ї</a:t>
            </a:r>
            <a:r>
              <a:rPr lang="ru-RU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200" b="1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свідомості</a:t>
            </a:r>
            <a:r>
              <a:rPr lang="ru-RU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молодших школярів шляхом </a:t>
            </a:r>
          </a:p>
          <a:p>
            <a:pPr algn="ctr"/>
            <a:r>
              <a:rPr lang="uk-UA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розвитку художньо-естетичних</a:t>
            </a:r>
          </a:p>
          <a:p>
            <a:pPr algn="ctr"/>
            <a:r>
              <a:rPr lang="uk-UA" sz="3200" b="1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компетентностей</a:t>
            </a:r>
            <a:r>
              <a:rPr lang="uk-UA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учнів</a:t>
            </a:r>
            <a:endParaRPr lang="uk-UA" sz="3200" b="1" i="1" cap="none" spc="0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71612"/>
            <a:ext cx="86527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Проблема,над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якою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працюю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Мета моєї роботи</a:t>
            </a:r>
            <a:endParaRPr lang="ru-RU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1214423"/>
            <a:ext cx="6115064" cy="3143272"/>
          </a:xfrm>
        </p:spPr>
        <p:txBody>
          <a:bodyPr/>
          <a:lstStyle/>
          <a:p>
            <a:pPr>
              <a:buNone/>
            </a:pPr>
            <a:r>
              <a:rPr lang="uk-UA" i="1" dirty="0" smtClean="0">
                <a:ln>
                  <a:solidFill>
                    <a:srgbClr val="FF0000"/>
                  </a:solidFill>
                </a:ln>
              </a:rPr>
              <a:t>Хочу зацікавити, здивувати, відчути успіх, віру в свої сили, створити гарний настрій, навчити дітей цінувати і любити життя, природу, свою Батьківщину.</a:t>
            </a:r>
            <a:endParaRPr lang="ru-RU" i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1571612"/>
            <a:ext cx="842968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Мета дослідження: </a:t>
            </a:r>
            <a:r>
              <a:rPr lang="uk-UA" sz="3200" b="1" i="1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Формувати національну свідомість школярів шляхом розвитку художньо-естетичних </a:t>
            </a:r>
            <a:r>
              <a:rPr lang="uk-UA" sz="3200" b="1" i="1" dirty="0" err="1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компетентностей</a:t>
            </a:r>
            <a:r>
              <a:rPr lang="uk-UA" sz="3200" b="1" i="1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як на уроках, так і в позаурочний час. </a:t>
            </a:r>
            <a:endParaRPr lang="uk-UA" sz="3200" b="1" i="1" cap="none" spc="0" dirty="0" smtClean="0">
              <a:ln w="1778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629</Words>
  <Application>Microsoft Office PowerPoint</Application>
  <PresentationFormat>Экран (4:3)</PresentationFormat>
  <Paragraphs>135</Paragraphs>
  <Slides>43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Мета моєї роботи</vt:lpstr>
      <vt:lpstr>Слайд 9</vt:lpstr>
      <vt:lpstr>Слайд 10</vt:lpstr>
      <vt:lpstr>Слайд 11</vt:lpstr>
      <vt:lpstr>Слайд 12</vt:lpstr>
      <vt:lpstr>Слайд 13</vt:lpstr>
      <vt:lpstr>Педагогічне кредо:</vt:lpstr>
      <vt:lpstr>Головні чинники системи контролю, оцінки та корекції знань.</vt:lpstr>
      <vt:lpstr>Слайд 16</vt:lpstr>
      <vt:lpstr>Технології кооперативно-групового навчання</vt:lpstr>
      <vt:lpstr>Технології ситуативного моделювання</vt:lpstr>
      <vt:lpstr>Технології опрацювання дискусійних питань</vt:lpstr>
      <vt:lpstr>Прийоми роботи на уроках із застосуванням найефективніших засобів навчання</vt:lpstr>
      <vt:lpstr>Літературні “хвилинки”</vt:lpstr>
      <vt:lpstr>Під час виконання практичних робіт впроваджую метод вправ, досліди…</vt:lpstr>
      <vt:lpstr>Презентую власний досвід</vt:lpstr>
      <vt:lpstr>Музика на уроці – один з рівноправних стимулюючих засобів.</vt:lpstr>
      <vt:lpstr>Необхідна складова моїх уроків – хороший настрій за будь-яких умов</vt:lpstr>
      <vt:lpstr>Форми та методи виховної роботи в позаурочний час</vt:lpstr>
      <vt:lpstr>Слайд 27</vt:lpstr>
      <vt:lpstr>Проекти: “Добро починається з тебе”</vt:lpstr>
      <vt:lpstr>“Школа як осередок розвитку громади”</vt:lpstr>
      <vt:lpstr>“Виховати особистість”</vt:lpstr>
      <vt:lpstr>Слайд 31</vt:lpstr>
      <vt:lpstr>Я – організатор шкільних проектів:</vt:lpstr>
      <vt:lpstr>“Наш земляк – наш герой” </vt:lpstr>
      <vt:lpstr>Акцій:</vt:lpstr>
      <vt:lpstr>“Серце до серця” </vt:lpstr>
      <vt:lpstr>Активно долучаюся до проектів та акцій диктованих сьогоденням</vt:lpstr>
      <vt:lpstr>Слайд 37</vt:lpstr>
      <vt:lpstr>Досвід роботи над темою презентую на:</vt:lpstr>
      <vt:lpstr>Слайд 39</vt:lpstr>
      <vt:lpstr>Аналіз результатів  дослідження</vt:lpstr>
      <vt:lpstr>Спостерігаю позитивні зрушення</vt:lpstr>
      <vt:lpstr>Слайд 42</vt:lpstr>
      <vt:lpstr>Дякую за увагу…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Гориглядівська ЗОШ І-ІІ ступенів</dc:title>
  <dc:creator>Пользователь Windows</dc:creator>
  <cp:lastModifiedBy>Андрій</cp:lastModifiedBy>
  <cp:revision>107</cp:revision>
  <dcterms:created xsi:type="dcterms:W3CDTF">2016-03-07T17:53:07Z</dcterms:created>
  <dcterms:modified xsi:type="dcterms:W3CDTF">2016-09-13T18:58:28Z</dcterms:modified>
</cp:coreProperties>
</file>