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83" r:id="rId3"/>
    <p:sldId id="284" r:id="rId4"/>
    <p:sldId id="285" r:id="rId5"/>
    <p:sldId id="286" r:id="rId6"/>
    <p:sldId id="287" r:id="rId7"/>
    <p:sldId id="289" r:id="rId8"/>
    <p:sldId id="258" r:id="rId9"/>
    <p:sldId id="259" r:id="rId10"/>
    <p:sldId id="290" r:id="rId11"/>
    <p:sldId id="265" r:id="rId12"/>
    <p:sldId id="263" r:id="rId13"/>
    <p:sldId id="291" r:id="rId14"/>
    <p:sldId id="281" r:id="rId15"/>
    <p:sldId id="282" r:id="rId16"/>
    <p:sldId id="295" r:id="rId17"/>
    <p:sldId id="292" r:id="rId18"/>
    <p:sldId id="268" r:id="rId19"/>
    <p:sldId id="276" r:id="rId20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99"/>
    <a:srgbClr val="99CCFF"/>
    <a:srgbClr val="99FF99"/>
    <a:srgbClr val="002A7C"/>
    <a:srgbClr val="002570"/>
    <a:srgbClr val="003295"/>
    <a:srgbClr val="002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353" autoAdjust="0"/>
  </p:normalViewPr>
  <p:slideViewPr>
    <p:cSldViewPr>
      <p:cViewPr>
        <p:scale>
          <a:sx n="78" d="100"/>
          <a:sy n="78" d="100"/>
        </p:scale>
        <p:origin x="-114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EB8E9A-A77A-47B7-B723-C219F824D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33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2371725"/>
          <a:ext cx="9144000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Image" r:id="rId3" imgW="10438095" imgH="5980952" progId="">
                  <p:embed/>
                </p:oleObj>
              </mc:Choice>
              <mc:Fallback>
                <p:oleObj name="Image" r:id="rId3" imgW="10438095" imgH="598095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2371725"/>
                        <a:ext cx="9144000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3810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>
                <a:latin typeface="Verdana" pitchFamily="34" charset="0"/>
                <a:cs typeface="+mn-cs"/>
              </a:rPr>
              <a:t>LOGO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0" y="23495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324600"/>
            <a:ext cx="7086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412875"/>
            <a:ext cx="7993062" cy="720725"/>
          </a:xfrm>
          <a:effectLst>
            <a:outerShdw dist="28398" dir="3806097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 algn="ctr">
              <a:defRPr sz="4400" b="1">
                <a:solidFill>
                  <a:schemeClr val="accent1"/>
                </a:solidFill>
                <a:latin typeface="Verdana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0543B-B228-402B-99BC-40CF3D9F7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300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300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7BCB7-F922-4849-AC1A-B2138FF63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5438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8E865-E57D-4939-9DB2-CC2645BFF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57303-E06F-41E2-AAA6-289904092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9FBA-C453-4263-92B9-A00D75BEB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7FC9-DBFA-4B9C-AA95-BB499F70B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6A3A-A05A-4D0B-9A23-CCC27D860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D34D3-141A-4EFC-801D-0519C84C8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3C256-93F3-4EEC-B0B1-12469AD1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F5D4B-17AB-4179-AB11-5528CE6E7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75E6-C345-4A78-BFF4-80DE99CC1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15" imgW="10387302" imgH="1205924" progId="">
                  <p:embed/>
                </p:oleObj>
              </mc:Choice>
              <mc:Fallback>
                <p:oleObj name="Image" r:id="rId15" imgW="10387302" imgH="1205924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ltGray">
                      <a:xfrm>
                        <a:off x="0" y="0"/>
                        <a:ext cx="9144000" cy="1062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DC52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B1E2F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66CC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8F89E2B-A8F2-4E1D-B714-FA7F9D31F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19088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0668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uk-UA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 </a:t>
            </a:r>
            <a:endParaRPr lang="en-US" sz="1600" b="1" dirty="0">
              <a:solidFill>
                <a:schemeClr val="accent1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57188" y="0"/>
            <a:ext cx="928687" cy="92868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531" y="138091"/>
            <a:ext cx="8335936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err="1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Презентація</a:t>
            </a:r>
            <a:r>
              <a:rPr lang="ru-RU" sz="4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4000" b="1" dirty="0" err="1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досвіду</a:t>
            </a:r>
            <a:r>
              <a:rPr lang="ru-RU" sz="4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4000" b="1" dirty="0" err="1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роботи</a:t>
            </a:r>
            <a:r>
              <a:rPr lang="ru-RU" sz="4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40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вчителя</a:t>
            </a:r>
            <a:r>
              <a:rPr lang="ru-RU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4000" b="1" dirty="0" err="1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історії</a:t>
            </a:r>
            <a:r>
              <a:rPr lang="ru-RU" sz="4000" b="1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</a:p>
          <a:p>
            <a:pPr algn="ctr">
              <a:defRPr/>
            </a:pPr>
            <a:r>
              <a:rPr lang="ru-RU" sz="40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Михайлюк</a:t>
            </a:r>
            <a:r>
              <a:rPr lang="ru-RU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40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Марії</a:t>
            </a:r>
            <a:r>
              <a:rPr lang="ru-RU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 </a:t>
            </a:r>
            <a:r>
              <a:rPr lang="ru-RU" sz="40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  <a:cs typeface="+mn-cs"/>
              </a:rPr>
              <a:t>Анатоліївни</a:t>
            </a:r>
            <a:endParaRPr lang="ru-RU" sz="4000" b="1" dirty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  <a:cs typeface="+mn-cs"/>
            </a:endParaRPr>
          </a:p>
        </p:txBody>
      </p:sp>
      <p:pic>
        <p:nvPicPr>
          <p:cNvPr id="46083" name="Picture 3" descr="C:\Users\ГСР\Desktop\!!!!!!\SDC10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89449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 smtClean="0"/>
              <a:t>У своїй педагогічній діяльності  я використовую такі форми уроків: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Урок-семінар ( висвітлення питань з даної теми );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  Урок-практикум ( використання таблиць, діаграм, довідників... );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Уроки-рольові ігри ( обговорення проблем, учні вчаться доводити правильність своєї думки, робити висновки ... ) ;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Урок-гра „ Що? Де? Коли?” та КВК ( використання на різних рівнях власних знань ) ; Урок-шоу „ Поле </a:t>
            </a:r>
            <a:r>
              <a:rPr lang="uk-UA" sz="2400" dirty="0" err="1" smtClean="0"/>
              <a:t>чудес”</a:t>
            </a:r>
            <a:r>
              <a:rPr lang="uk-UA" sz="2400" dirty="0" smtClean="0"/>
              <a:t>  ( використання елементів ребусів, кросвордів, </a:t>
            </a:r>
            <a:r>
              <a:rPr lang="uk-UA" sz="2400" dirty="0" err="1" smtClean="0"/>
              <a:t>чайнвордів</a:t>
            </a:r>
            <a:r>
              <a:rPr lang="uk-UA" sz="2400" dirty="0" smtClean="0"/>
              <a:t>.) ;</a:t>
            </a:r>
          </a:p>
          <a:p>
            <a:pPr>
              <a:lnSpc>
                <a:spcPct val="90000"/>
              </a:lnSpc>
            </a:pPr>
            <a:r>
              <a:rPr lang="uk-UA" sz="2400" dirty="0" err="1" smtClean="0"/>
              <a:t>Брейн-ринг</a:t>
            </a:r>
            <a:r>
              <a:rPr lang="uk-UA" sz="2400" dirty="0" smtClean="0"/>
              <a:t>  (  змістовна та повна відповідь на поставлене запитання);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Урок-вікторина ( всебічний розгляд проблеми, вдале вирішення, допитливість, навчання самостійності).</a:t>
            </a:r>
          </a:p>
          <a:p>
            <a:pPr>
              <a:lnSpc>
                <a:spcPct val="90000"/>
              </a:lnSpc>
            </a:pPr>
            <a:r>
              <a:rPr lang="uk-UA" sz="2400" dirty="0" smtClean="0"/>
              <a:t>Під час етапів уроку використовую різні прийоми.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3"/>
          <p:cNvSpPr>
            <a:spLocks noChangeArrowheads="1"/>
          </p:cNvSpPr>
          <p:nvPr/>
        </p:nvSpPr>
        <p:spPr bwMode="invGray">
          <a:xfrm>
            <a:off x="0" y="1524000"/>
            <a:ext cx="5643563" cy="2333625"/>
          </a:xfrm>
          <a:prstGeom prst="rightArrow">
            <a:avLst>
              <a:gd name="adj1" fmla="val 79306"/>
              <a:gd name="adj2" fmla="val 33588"/>
            </a:avLst>
          </a:prstGeom>
          <a:gradFill rotWithShape="1">
            <a:gsLst>
              <a:gs pos="0">
                <a:srgbClr val="00257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blackWhite">
          <a:xfrm>
            <a:off x="500063" y="3062288"/>
            <a:ext cx="3971925" cy="4381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>
                <a:solidFill>
                  <a:schemeClr val="tx2"/>
                </a:solidFill>
                <a:cs typeface="+mn-cs"/>
              </a:rPr>
              <a:t>“М</a:t>
            </a:r>
            <a:r>
              <a:rPr lang="en-US" b="1" dirty="0">
                <a:solidFill>
                  <a:schemeClr val="tx2"/>
                </a:solidFill>
                <a:cs typeface="+mn-cs"/>
              </a:rPr>
              <a:t>’</a:t>
            </a:r>
            <a:r>
              <a:rPr lang="uk-UA" b="1" dirty="0" err="1">
                <a:solidFill>
                  <a:schemeClr val="tx2"/>
                </a:solidFill>
                <a:cs typeface="+mn-cs"/>
              </a:rPr>
              <a:t>яч</a:t>
            </a:r>
            <a:r>
              <a:rPr lang="uk-UA" b="1" dirty="0">
                <a:solidFill>
                  <a:schemeClr val="tx2"/>
                </a:solidFill>
                <a:cs typeface="+mn-cs"/>
              </a:rPr>
              <a:t>  зі </a:t>
            </a:r>
            <a:r>
              <a:rPr lang="uk-UA" b="1" dirty="0" err="1">
                <a:solidFill>
                  <a:schemeClr val="tx2"/>
                </a:solidFill>
                <a:cs typeface="+mn-cs"/>
              </a:rPr>
              <a:t>словами”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blackWhite">
          <a:xfrm>
            <a:off x="428625" y="2428875"/>
            <a:ext cx="4071938" cy="4286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sz="1500" b="1" dirty="0" err="1">
                <a:solidFill>
                  <a:schemeClr val="tx2"/>
                </a:solidFill>
                <a:cs typeface="+mn-cs"/>
              </a:rPr>
              <a:t>“Бачено</a:t>
            </a:r>
            <a:r>
              <a:rPr lang="uk-UA" sz="1500" b="1" dirty="0">
                <a:solidFill>
                  <a:schemeClr val="tx2"/>
                </a:solidFill>
                <a:cs typeface="+mn-cs"/>
              </a:rPr>
              <a:t> </a:t>
            </a:r>
            <a:r>
              <a:rPr lang="uk-UA" sz="1500" b="1" dirty="0" err="1">
                <a:solidFill>
                  <a:schemeClr val="tx2"/>
                </a:solidFill>
                <a:cs typeface="+mn-cs"/>
              </a:rPr>
              <a:t>-небачено”</a:t>
            </a:r>
            <a:r>
              <a:rPr lang="uk-UA" sz="1500" b="1" dirty="0">
                <a:solidFill>
                  <a:schemeClr val="tx2"/>
                </a:solidFill>
                <a:cs typeface="+mn-cs"/>
              </a:rPr>
              <a:t>, </a:t>
            </a:r>
            <a:r>
              <a:rPr lang="uk-UA" sz="1500" b="1" dirty="0" err="1">
                <a:solidFill>
                  <a:schemeClr val="tx2"/>
                </a:solidFill>
                <a:cs typeface="+mn-cs"/>
              </a:rPr>
              <a:t>“Диктант</a:t>
            </a:r>
            <a:r>
              <a:rPr lang="uk-UA" sz="1500" b="1" dirty="0">
                <a:solidFill>
                  <a:schemeClr val="tx2"/>
                </a:solidFill>
                <a:cs typeface="+mn-cs"/>
              </a:rPr>
              <a:t> для </a:t>
            </a:r>
            <a:r>
              <a:rPr lang="uk-UA" sz="1500" b="1" dirty="0" err="1">
                <a:solidFill>
                  <a:schemeClr val="tx2"/>
                </a:solidFill>
                <a:cs typeface="+mn-cs"/>
              </a:rPr>
              <a:t>шпигуна”</a:t>
            </a:r>
            <a:endParaRPr lang="en-US" sz="1500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blackWhite">
          <a:xfrm>
            <a:off x="457200" y="1857375"/>
            <a:ext cx="4038600" cy="4286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>
                <a:solidFill>
                  <a:schemeClr val="tx2"/>
                </a:solidFill>
                <a:cs typeface="+mn-cs"/>
              </a:rPr>
              <a:t>Понятійні диктанти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5786438" y="2195513"/>
            <a:ext cx="2986087" cy="1233487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  <a:cs typeface="+mn-cs"/>
              </a:rPr>
              <a:t>Вивчення  основних  понять</a:t>
            </a:r>
            <a:endParaRPr lang="en-US" sz="2400" b="1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23558" name="AutoShape 3"/>
          <p:cNvSpPr>
            <a:spLocks noChangeArrowheads="1"/>
          </p:cNvSpPr>
          <p:nvPr/>
        </p:nvSpPr>
        <p:spPr bwMode="invGray">
          <a:xfrm>
            <a:off x="0" y="4024313"/>
            <a:ext cx="5643563" cy="2333625"/>
          </a:xfrm>
          <a:prstGeom prst="rightArrow">
            <a:avLst>
              <a:gd name="adj1" fmla="val 79306"/>
              <a:gd name="adj2" fmla="val 33588"/>
            </a:avLst>
          </a:prstGeom>
          <a:solidFill>
            <a:srgbClr val="FF9999">
              <a:alpha val="6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576263" y="5562600"/>
            <a:ext cx="3971925" cy="4381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 err="1">
                <a:solidFill>
                  <a:schemeClr val="tx2"/>
                </a:solidFill>
                <a:cs typeface="+mn-cs"/>
              </a:rPr>
              <a:t>“Місткий</a:t>
            </a:r>
            <a:r>
              <a:rPr lang="uk-UA" b="1" dirty="0">
                <a:solidFill>
                  <a:schemeClr val="tx2"/>
                </a:solidFill>
                <a:cs typeface="+mn-cs"/>
              </a:rPr>
              <a:t> </a:t>
            </a:r>
            <a:r>
              <a:rPr lang="uk-UA" b="1" dirty="0" err="1">
                <a:solidFill>
                  <a:schemeClr val="tx2"/>
                </a:solidFill>
                <a:cs typeface="+mn-cs"/>
              </a:rPr>
              <a:t>кошик”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576263" y="4929188"/>
            <a:ext cx="3971925" cy="43815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FF99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 err="1">
                <a:solidFill>
                  <a:schemeClr val="tx2"/>
                </a:solidFill>
                <a:cs typeface="+mn-cs"/>
              </a:rPr>
              <a:t>“Знайди</a:t>
            </a:r>
            <a:r>
              <a:rPr lang="uk-UA" b="1" dirty="0">
                <a:solidFill>
                  <a:schemeClr val="tx2"/>
                </a:solidFill>
                <a:cs typeface="+mn-cs"/>
              </a:rPr>
              <a:t> </a:t>
            </a:r>
            <a:r>
              <a:rPr lang="uk-UA" b="1" dirty="0" err="1">
                <a:solidFill>
                  <a:schemeClr val="tx2"/>
                </a:solidFill>
                <a:cs typeface="+mn-cs"/>
              </a:rPr>
              <a:t>помилку”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500063" y="4357688"/>
            <a:ext cx="4038600" cy="4286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b="1" dirty="0" err="1">
                <a:solidFill>
                  <a:schemeClr val="tx2"/>
                </a:solidFill>
                <a:cs typeface="+mn-cs"/>
              </a:rPr>
              <a:t>“Взнай</a:t>
            </a:r>
            <a:r>
              <a:rPr lang="uk-UA" b="1" dirty="0">
                <a:solidFill>
                  <a:schemeClr val="tx2"/>
                </a:solidFill>
                <a:cs typeface="+mn-cs"/>
              </a:rPr>
              <a:t>  </a:t>
            </a:r>
            <a:r>
              <a:rPr lang="uk-UA" b="1" dirty="0" err="1">
                <a:solidFill>
                  <a:schemeClr val="tx2"/>
                </a:solidFill>
                <a:cs typeface="+mn-cs"/>
              </a:rPr>
              <a:t>мене”</a:t>
            </a:r>
            <a:endParaRPr lang="en-US" b="1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643563" y="4767263"/>
            <a:ext cx="3500437" cy="1233487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uk-UA" sz="2400" b="1" dirty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  <a:cs typeface="+mn-cs"/>
              </a:rPr>
              <a:t>Перевірка домашнього завдання</a:t>
            </a:r>
            <a:endParaRPr lang="en-US" sz="2400" b="1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  <a:cs typeface="+mn-cs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56" y="319088"/>
            <a:ext cx="7543800" cy="563562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99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Методичні  прийоми</a:t>
            </a:r>
            <a:endParaRPr lang="en-US" b="1" dirty="0">
              <a:solidFill>
                <a:srgbClr val="FF99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AutoShape 13"/>
          <p:cNvSpPr>
            <a:spLocks noChangeArrowheads="1"/>
          </p:cNvSpPr>
          <p:nvPr/>
        </p:nvSpPr>
        <p:spPr bwMode="gray">
          <a:xfrm>
            <a:off x="838200" y="35814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gray">
          <a:xfrm>
            <a:off x="838200" y="30480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0671" name="AutoShape 15"/>
          <p:cNvSpPr>
            <a:spLocks noChangeArrowheads="1"/>
          </p:cNvSpPr>
          <p:nvPr/>
        </p:nvSpPr>
        <p:spPr bwMode="gray">
          <a:xfrm>
            <a:off x="838200" y="25146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gray">
          <a:xfrm>
            <a:off x="6324600" y="35814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0673" name="AutoShape 17"/>
          <p:cNvSpPr>
            <a:spLocks noChangeArrowheads="1"/>
          </p:cNvSpPr>
          <p:nvPr/>
        </p:nvSpPr>
        <p:spPr bwMode="gray">
          <a:xfrm>
            <a:off x="6324600" y="30480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0674" name="AutoShape 18"/>
          <p:cNvSpPr>
            <a:spLocks noChangeArrowheads="1"/>
          </p:cNvSpPr>
          <p:nvPr/>
        </p:nvSpPr>
        <p:spPr bwMode="gray">
          <a:xfrm>
            <a:off x="6324600" y="25146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grpSp>
        <p:nvGrpSpPr>
          <p:cNvPr id="24583" name="Group 27"/>
          <p:cNvGrpSpPr>
            <a:grpSpLocks/>
          </p:cNvGrpSpPr>
          <p:nvPr/>
        </p:nvGrpSpPr>
        <p:grpSpPr bwMode="auto">
          <a:xfrm>
            <a:off x="2917825" y="1981200"/>
            <a:ext cx="3157538" cy="2841625"/>
            <a:chOff x="1838" y="1248"/>
            <a:chExt cx="1989" cy="1790"/>
          </a:xfrm>
        </p:grpSpPr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 rot="16200000" flipH="1">
              <a:off x="1787" y="1951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 rot="5400000" flipH="1">
              <a:off x="3570" y="1917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 rot="10800000" flipH="1">
              <a:off x="2677" y="283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95" name="Oval 7"/>
            <p:cNvSpPr>
              <a:spLocks noChangeArrowheads="1"/>
            </p:cNvSpPr>
            <p:nvPr/>
          </p:nvSpPr>
          <p:spPr bwMode="gray">
            <a:xfrm>
              <a:off x="2030" y="1248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4596" name="Oval 8"/>
            <p:cNvSpPr>
              <a:spLocks noChangeArrowheads="1"/>
            </p:cNvSpPr>
            <p:nvPr/>
          </p:nvSpPr>
          <p:spPr bwMode="gray">
            <a:xfrm>
              <a:off x="2122" y="1339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gray">
            <a:xfrm>
              <a:off x="2206" y="1424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598" name="Oval 10"/>
            <p:cNvSpPr>
              <a:spLocks noChangeArrowheads="1"/>
            </p:cNvSpPr>
            <p:nvPr/>
          </p:nvSpPr>
          <p:spPr bwMode="gray">
            <a:xfrm>
              <a:off x="2206" y="1424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gray">
            <a:xfrm>
              <a:off x="2289" y="1507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600" name="Oval 12"/>
            <p:cNvSpPr>
              <a:spLocks noChangeArrowheads="1"/>
            </p:cNvSpPr>
            <p:nvPr/>
          </p:nvSpPr>
          <p:spPr bwMode="gray">
            <a:xfrm>
              <a:off x="2289" y="1507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24601" name="Text Box 19"/>
            <p:cNvSpPr txBox="1">
              <a:spLocks noChangeArrowheads="1"/>
            </p:cNvSpPr>
            <p:nvPr/>
          </p:nvSpPr>
          <p:spPr bwMode="gray">
            <a:xfrm>
              <a:off x="2295" y="1804"/>
              <a:ext cx="102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000" b="1">
                  <a:solidFill>
                    <a:srgbClr val="FFFF00"/>
                  </a:solidFill>
                  <a:latin typeface="Bookman Old Style" pitchFamily="18" charset="0"/>
                </a:rPr>
                <a:t>Позаклас-на робота</a:t>
              </a:r>
              <a:endParaRPr lang="en-US" sz="2000" b="1">
                <a:solidFill>
                  <a:srgbClr val="FFFF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70676" name="AutoShape 20"/>
          <p:cNvSpPr>
            <a:spLocks noChangeArrowheads="1"/>
          </p:cNvSpPr>
          <p:nvPr/>
        </p:nvSpPr>
        <p:spPr bwMode="blackWhite">
          <a:xfrm>
            <a:off x="2557463" y="5029200"/>
            <a:ext cx="3886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uk-UA" dirty="0">
                <a:latin typeface="Verdana" pitchFamily="34" charset="0"/>
                <a:cs typeface="+mn-cs"/>
              </a:rPr>
              <a:t>Проведення  тижнів  історії</a:t>
            </a:r>
            <a:endParaRPr lang="en-US" dirty="0">
              <a:latin typeface="Verdana" pitchFamily="34" charset="0"/>
              <a:cs typeface="+mn-cs"/>
            </a:endParaRP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gray">
          <a:xfrm>
            <a:off x="857250" y="2714625"/>
            <a:ext cx="1697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Schoolbook" pitchFamily="18" charset="0"/>
                <a:cs typeface="+mn-cs"/>
              </a:rPr>
              <a:t>Виховні години</a:t>
            </a:r>
            <a:endParaRPr lang="en-US" sz="1400" b="1" dirty="0">
              <a:solidFill>
                <a:schemeClr val="accent1">
                  <a:lumMod val="40000"/>
                  <a:lumOff val="60000"/>
                </a:schemeClr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gray">
          <a:xfrm>
            <a:off x="671079" y="3143250"/>
            <a:ext cx="21916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  <a:cs typeface="+mn-cs"/>
              </a:rPr>
              <a:t>Віртуальні подорожі</a:t>
            </a:r>
            <a:endParaRPr lang="en-US" sz="1400" b="1" dirty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4587" name="Text Box 23"/>
          <p:cNvSpPr txBox="1">
            <a:spLocks noChangeArrowheads="1"/>
          </p:cNvSpPr>
          <p:nvPr/>
        </p:nvSpPr>
        <p:spPr bwMode="gray">
          <a:xfrm>
            <a:off x="1650308" y="3738563"/>
            <a:ext cx="274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200" b="1" dirty="0" smtClean="0">
                <a:solidFill>
                  <a:srgbClr val="FFFF00"/>
                </a:solidFill>
                <a:latin typeface="Century Schoolbook" pitchFamily="18" charset="0"/>
              </a:rPr>
              <a:t>  </a:t>
            </a:r>
            <a:endParaRPr lang="en-US" sz="1200" b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gray">
          <a:xfrm>
            <a:off x="6286500" y="2671763"/>
            <a:ext cx="19431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200" b="1" dirty="0">
                <a:solidFill>
                  <a:schemeClr val="tx1">
                    <a:lumMod val="25000"/>
                  </a:schemeClr>
                </a:solidFill>
                <a:latin typeface="Century Schoolbook" pitchFamily="18" charset="0"/>
                <a:cs typeface="+mn-cs"/>
              </a:rPr>
              <a:t>Перегляд історичних</a:t>
            </a:r>
          </a:p>
          <a:p>
            <a:pPr algn="ctr" eaLnBrk="0" hangingPunct="0">
              <a:defRPr/>
            </a:pPr>
            <a:r>
              <a:rPr lang="uk-UA" sz="1200" b="1" dirty="0">
                <a:solidFill>
                  <a:schemeClr val="tx1">
                    <a:lumMod val="25000"/>
                  </a:schemeClr>
                </a:solidFill>
                <a:latin typeface="Century Schoolbook" pitchFamily="18" charset="0"/>
                <a:cs typeface="+mn-cs"/>
              </a:rPr>
              <a:t> фільмів</a:t>
            </a:r>
            <a:endParaRPr lang="en-US" sz="1200" b="1" dirty="0">
              <a:solidFill>
                <a:schemeClr val="tx1">
                  <a:lumMod val="25000"/>
                </a:schemeClr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gray">
          <a:xfrm>
            <a:off x="6500813" y="3205163"/>
            <a:ext cx="1612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200" b="1" dirty="0">
                <a:solidFill>
                  <a:schemeClr val="accent5">
                    <a:lumMod val="10000"/>
                  </a:schemeClr>
                </a:solidFill>
                <a:latin typeface="Century Schoolbook" pitchFamily="18" charset="0"/>
                <a:cs typeface="+mn-cs"/>
              </a:rPr>
              <a:t>Екскурсії до </a:t>
            </a:r>
          </a:p>
          <a:p>
            <a:pPr algn="ctr" eaLnBrk="0" hangingPunct="0">
              <a:defRPr/>
            </a:pPr>
            <a:r>
              <a:rPr lang="uk-UA" sz="1200" b="1" dirty="0">
                <a:solidFill>
                  <a:schemeClr val="accent5">
                    <a:lumMod val="10000"/>
                  </a:schemeClr>
                </a:solidFill>
                <a:latin typeface="Century Schoolbook" pitchFamily="18" charset="0"/>
                <a:cs typeface="+mn-cs"/>
              </a:rPr>
              <a:t>історичних місць</a:t>
            </a:r>
            <a:endParaRPr lang="en-US" sz="1200" b="1" dirty="0">
              <a:solidFill>
                <a:schemeClr val="accent5">
                  <a:lumMod val="10000"/>
                </a:schemeClr>
              </a:solidFill>
              <a:latin typeface="Century Schoolbook" pitchFamily="18" charset="0"/>
              <a:cs typeface="+mn-cs"/>
            </a:endParaRPr>
          </a:p>
        </p:txBody>
      </p:sp>
      <p:sp>
        <p:nvSpPr>
          <p:cNvPr id="24590" name="Text Box 26"/>
          <p:cNvSpPr txBox="1">
            <a:spLocks noChangeArrowheads="1"/>
          </p:cNvSpPr>
          <p:nvPr/>
        </p:nvSpPr>
        <p:spPr bwMode="gray">
          <a:xfrm>
            <a:off x="6572250" y="3738563"/>
            <a:ext cx="14144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200" b="1">
                <a:solidFill>
                  <a:srgbClr val="0070C0"/>
                </a:solidFill>
                <a:latin typeface="Century Schoolbook" pitchFamily="18" charset="0"/>
              </a:rPr>
              <a:t>Ігри, конкурси</a:t>
            </a:r>
            <a:endParaRPr lang="en-US" sz="1200" b="1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143000" y="293670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lang="uk-UA" sz="3600" b="1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  <a:ea typeface="+mj-ea"/>
                <a:cs typeface="+mj-cs"/>
              </a:rPr>
              <a:t>Позакласна робота</a:t>
            </a:r>
            <a:endParaRPr lang="en-US" sz="3600" b="1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48478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uk-UA" sz="2000" b="1" i="1" dirty="0" smtClean="0"/>
              <a:t>Позакласна робота</a:t>
            </a:r>
            <a:r>
              <a:rPr lang="uk-UA" sz="2000" dirty="0" smtClean="0"/>
              <a:t> базується на прийнятті активної участі в житті школи: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000" dirty="0" smtClean="0"/>
              <a:t>проведення тематичних тижнів  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„ Української державності та </a:t>
            </a:r>
            <a:r>
              <a:rPr lang="uk-UA" sz="2000" dirty="0" err="1" smtClean="0"/>
              <a:t>правознавства”</a:t>
            </a:r>
            <a:r>
              <a:rPr lang="uk-UA" sz="2000" dirty="0" smtClean="0"/>
              <a:t>; 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тижня історії;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допомога класоводам та класним керівникам у проведенні </a:t>
            </a:r>
            <a:r>
              <a:rPr lang="uk-UA" sz="2000" dirty="0" err="1" smtClean="0"/>
              <a:t>загально-шкільних</a:t>
            </a:r>
            <a:r>
              <a:rPr lang="uk-UA" sz="2000" dirty="0" smtClean="0"/>
              <a:t> свят;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надання допомоги учням школи у написанні рефератів, повідомлень, виступів, оформленні стіннівок;</a:t>
            </a:r>
          </a:p>
          <a:p>
            <a:pPr>
              <a:lnSpc>
                <a:spcPct val="80000"/>
              </a:lnSpc>
            </a:pPr>
            <a:r>
              <a:rPr lang="uk-UA" sz="2000" dirty="0" smtClean="0"/>
              <a:t>тематичних хвилин інформації. В роботі використовую  етапи краєзнавчої роботи, а особливо під час вивчення тем які пов'язані з минулим рідного краю та сьогодення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8770"/>
            <a:ext cx="2736304" cy="205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42946"/>
            <a:ext cx="2736304" cy="20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819" y="4869160"/>
            <a:ext cx="2651786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Позакласна робота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2" y="1196752"/>
            <a:ext cx="2717794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31" y="4365104"/>
            <a:ext cx="297633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00" y="4149080"/>
            <a:ext cx="1782198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3" y="3288424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1772816"/>
            <a:ext cx="2032000" cy="152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83" y="1628800"/>
            <a:ext cx="2496277" cy="1872208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 досліджуємо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80" y="3356992"/>
            <a:ext cx="2781309" cy="32504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801" y="715732"/>
            <a:ext cx="3394444" cy="2772308"/>
          </a:xfrm>
          <a:prstGeom prst="rect">
            <a:avLst/>
          </a:prstGeom>
        </p:spPr>
      </p:pic>
      <p:pic>
        <p:nvPicPr>
          <p:cNvPr id="5" name="Содержимое 3" descr="P1201664.JPG"/>
          <p:cNvPicPr>
            <a:picLocks noChangeAspect="1"/>
          </p:cNvPicPr>
          <p:nvPr/>
        </p:nvPicPr>
        <p:blipFill>
          <a:blip r:embed="rId4" cstate="print"/>
          <a:srcRect l="12486" r="12486"/>
          <a:stretch>
            <a:fillRect/>
          </a:stretch>
        </p:blipFill>
        <p:spPr>
          <a:xfrm>
            <a:off x="1187624" y="3743614"/>
            <a:ext cx="4206240" cy="31143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P11900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1062680"/>
            <a:ext cx="331236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:\природа\Фото18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796" y="1340768"/>
            <a:ext cx="41356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Краєвиди села очима дітей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81127"/>
            <a:ext cx="3139148" cy="1883489"/>
          </a:xfrm>
        </p:spPr>
      </p:pic>
      <p:pic>
        <p:nvPicPr>
          <p:cNvPr id="47107" name="Picture 3" descr="I:\природа\SDC10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" y="136816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I:\природа\Фото19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607" y="3861048"/>
            <a:ext cx="4680043" cy="28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I:\Фото18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411" y="2802530"/>
            <a:ext cx="3528392" cy="21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43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66843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У своїй роботі намагаюся бути вимогливою і справедливою, врівноваженою і тактовною. Використовую, як власний педагогічний досвід так і досвід своїх колег школи, району, області, території України.</a:t>
            </a:r>
          </a:p>
          <a:p>
            <a:pPr algn="ctr"/>
            <a:r>
              <a:rPr lang="uk-UA" sz="2400" dirty="0" smtClean="0"/>
              <a:t>Виписую фахові журнали </a:t>
            </a:r>
            <a:r>
              <a:rPr lang="uk-UA" sz="2400" dirty="0" err="1" smtClean="0"/>
              <a:t>”Історія</a:t>
            </a:r>
            <a:r>
              <a:rPr lang="uk-UA" sz="2400" dirty="0" smtClean="0"/>
              <a:t> та правознавство,” </a:t>
            </a:r>
            <a:r>
              <a:rPr lang="uk-UA" sz="2400" dirty="0" err="1" smtClean="0"/>
              <a:t>“Історія</a:t>
            </a:r>
            <a:r>
              <a:rPr lang="uk-UA" sz="2400" dirty="0" smtClean="0"/>
              <a:t> і суспільствознавство,”  (Для підвищення власного педагогічного досвіду.)  </a:t>
            </a:r>
          </a:p>
          <a:p>
            <a:pPr algn="ctr"/>
            <a:r>
              <a:rPr lang="uk-UA" sz="2400" dirty="0" smtClean="0"/>
              <a:t>В своїй роботі  під час підготовки до уроків користуюся програмою Міністерства освіти та календарно-тематичним плануванням.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Плани на майбутнє</a:t>
            </a:r>
            <a:endParaRPr lang="en-US" smtClean="0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invGray">
          <a:xfrm rot="39573186">
            <a:off x="4777581" y="2458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invGray">
          <a:xfrm rot="3465783">
            <a:off x="4777582" y="4622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invGray">
          <a:xfrm rot="35969022">
            <a:off x="3558381" y="2534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invGray">
          <a:xfrm rot="7535209">
            <a:off x="3520281" y="4588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invGray">
          <a:xfrm>
            <a:off x="5356225" y="35861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invGray">
          <a:xfrm rot="-10800000">
            <a:off x="2946400" y="3579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0728" name="Oval 9"/>
          <p:cNvSpPr>
            <a:spLocks noChangeArrowheads="1"/>
          </p:cNvSpPr>
          <p:nvPr/>
        </p:nvSpPr>
        <p:spPr bwMode="black">
          <a:xfrm>
            <a:off x="2692400" y="18176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grpSp>
        <p:nvGrpSpPr>
          <p:cNvPr id="30729" name="Group 10"/>
          <p:cNvGrpSpPr>
            <a:grpSpLocks/>
          </p:cNvGrpSpPr>
          <p:nvPr/>
        </p:nvGrpSpPr>
        <p:grpSpPr bwMode="auto">
          <a:xfrm>
            <a:off x="3429000" y="1876425"/>
            <a:ext cx="360363" cy="360363"/>
            <a:chOff x="1973" y="1706"/>
            <a:chExt cx="227" cy="227"/>
          </a:xfrm>
        </p:grpSpPr>
        <p:sp>
          <p:nvSpPr>
            <p:cNvPr id="75787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788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30730" name="Group 13"/>
          <p:cNvGrpSpPr>
            <a:grpSpLocks/>
          </p:cNvGrpSpPr>
          <p:nvPr/>
        </p:nvGrpSpPr>
        <p:grpSpPr bwMode="auto">
          <a:xfrm>
            <a:off x="2484438" y="3532188"/>
            <a:ext cx="360362" cy="360362"/>
            <a:chOff x="1565" y="2659"/>
            <a:chExt cx="227" cy="227"/>
          </a:xfrm>
        </p:grpSpPr>
        <p:sp>
          <p:nvSpPr>
            <p:cNvPr id="75790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791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30731" name="Group 16"/>
          <p:cNvGrpSpPr>
            <a:grpSpLocks/>
          </p:cNvGrpSpPr>
          <p:nvPr/>
        </p:nvGrpSpPr>
        <p:grpSpPr bwMode="auto">
          <a:xfrm>
            <a:off x="3348038" y="5075238"/>
            <a:ext cx="360362" cy="360362"/>
            <a:chOff x="2109" y="3612"/>
            <a:chExt cx="227" cy="227"/>
          </a:xfrm>
        </p:grpSpPr>
        <p:sp>
          <p:nvSpPr>
            <p:cNvPr id="75793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794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30732" name="Group 19"/>
          <p:cNvGrpSpPr>
            <a:grpSpLocks/>
          </p:cNvGrpSpPr>
          <p:nvPr/>
        </p:nvGrpSpPr>
        <p:grpSpPr bwMode="auto">
          <a:xfrm>
            <a:off x="5278438" y="1855788"/>
            <a:ext cx="360362" cy="360362"/>
            <a:chOff x="3470" y="1706"/>
            <a:chExt cx="227" cy="227"/>
          </a:xfrm>
        </p:grpSpPr>
        <p:sp>
          <p:nvSpPr>
            <p:cNvPr id="75796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30733" name="Group 22"/>
          <p:cNvGrpSpPr>
            <a:grpSpLocks/>
          </p:cNvGrpSpPr>
          <p:nvPr/>
        </p:nvGrpSpPr>
        <p:grpSpPr bwMode="auto">
          <a:xfrm>
            <a:off x="6227763" y="3532188"/>
            <a:ext cx="360362" cy="360362"/>
            <a:chOff x="3923" y="2659"/>
            <a:chExt cx="227" cy="227"/>
          </a:xfrm>
        </p:grpSpPr>
        <p:sp>
          <p:nvSpPr>
            <p:cNvPr id="75799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30734" name="Group 25"/>
          <p:cNvGrpSpPr>
            <a:grpSpLocks/>
          </p:cNvGrpSpPr>
          <p:nvPr/>
        </p:nvGrpSpPr>
        <p:grpSpPr bwMode="auto">
          <a:xfrm>
            <a:off x="5334000" y="5132388"/>
            <a:ext cx="360363" cy="360362"/>
            <a:chOff x="3515" y="3521"/>
            <a:chExt cx="227" cy="227"/>
          </a:xfrm>
        </p:grpSpPr>
        <p:sp>
          <p:nvSpPr>
            <p:cNvPr id="75802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803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5804" name="Oval 28"/>
          <p:cNvSpPr>
            <a:spLocks noChangeArrowheads="1"/>
          </p:cNvSpPr>
          <p:nvPr/>
        </p:nvSpPr>
        <p:spPr bwMode="gray">
          <a:xfrm>
            <a:off x="3581400" y="2773363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gray">
          <a:xfrm>
            <a:off x="3586163" y="27797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06" name="Oval 30"/>
          <p:cNvSpPr>
            <a:spLocks noChangeArrowheads="1"/>
          </p:cNvSpPr>
          <p:nvPr/>
        </p:nvSpPr>
        <p:spPr bwMode="gray">
          <a:xfrm>
            <a:off x="3708400" y="2900363"/>
            <a:ext cx="1690688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07" name="Oval 31"/>
          <p:cNvSpPr>
            <a:spLocks noChangeArrowheads="1"/>
          </p:cNvSpPr>
          <p:nvPr/>
        </p:nvSpPr>
        <p:spPr bwMode="gray">
          <a:xfrm>
            <a:off x="3690938" y="2873375"/>
            <a:ext cx="1690687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grpSp>
        <p:nvGrpSpPr>
          <p:cNvPr id="30739" name="Group 44"/>
          <p:cNvGrpSpPr>
            <a:grpSpLocks/>
          </p:cNvGrpSpPr>
          <p:nvPr/>
        </p:nvGrpSpPr>
        <p:grpSpPr bwMode="auto">
          <a:xfrm>
            <a:off x="3792538" y="2984500"/>
            <a:ext cx="1522412" cy="1522413"/>
            <a:chOff x="2416" y="1878"/>
            <a:chExt cx="959" cy="959"/>
          </a:xfrm>
        </p:grpSpPr>
        <p:sp>
          <p:nvSpPr>
            <p:cNvPr id="30747" name="Oval 32"/>
            <p:cNvSpPr>
              <a:spLocks noChangeArrowheads="1"/>
            </p:cNvSpPr>
            <p:nvPr/>
          </p:nvSpPr>
          <p:spPr bwMode="gray">
            <a:xfrm>
              <a:off x="2416" y="187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ru-RU"/>
            </a:p>
          </p:txBody>
        </p:sp>
        <p:sp>
          <p:nvSpPr>
            <p:cNvPr id="30748" name="Oval 33"/>
            <p:cNvSpPr>
              <a:spLocks noChangeArrowheads="1"/>
            </p:cNvSpPr>
            <p:nvPr/>
          </p:nvSpPr>
          <p:spPr bwMode="gray">
            <a:xfrm>
              <a:off x="2430" y="189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30749" name="Oval 34"/>
            <p:cNvSpPr>
              <a:spLocks noChangeArrowheads="1"/>
            </p:cNvSpPr>
            <p:nvPr/>
          </p:nvSpPr>
          <p:spPr bwMode="gray">
            <a:xfrm>
              <a:off x="2441" y="189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30750" name="Oval 35"/>
            <p:cNvSpPr>
              <a:spLocks noChangeArrowheads="1"/>
            </p:cNvSpPr>
            <p:nvPr/>
          </p:nvSpPr>
          <p:spPr bwMode="gray">
            <a:xfrm>
              <a:off x="2451" y="190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  <p:sp>
          <p:nvSpPr>
            <p:cNvPr id="30751" name="Oval 36"/>
            <p:cNvSpPr>
              <a:spLocks noChangeArrowheads="1"/>
            </p:cNvSpPr>
            <p:nvPr/>
          </p:nvSpPr>
          <p:spPr bwMode="gray">
            <a:xfrm>
              <a:off x="2502" y="192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ru-RU"/>
            </a:p>
          </p:txBody>
        </p:sp>
      </p:grpSp>
      <p:sp>
        <p:nvSpPr>
          <p:cNvPr id="75813" name="Text Box 37"/>
          <p:cNvSpPr txBox="1">
            <a:spLocks noChangeArrowheads="1"/>
          </p:cNvSpPr>
          <p:nvPr/>
        </p:nvSpPr>
        <p:spPr bwMode="gray">
          <a:xfrm>
            <a:off x="3894138" y="3429000"/>
            <a:ext cx="13716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Плани </a:t>
            </a:r>
          </a:p>
          <a:p>
            <a:pPr algn="ctr" eaLnBrk="0" hangingPunct="0">
              <a:defRPr/>
            </a:pPr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майбутнє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41" name="Text Box 38"/>
          <p:cNvSpPr txBox="1">
            <a:spLocks noChangeArrowheads="1"/>
          </p:cNvSpPr>
          <p:nvPr/>
        </p:nvSpPr>
        <p:spPr bwMode="auto">
          <a:xfrm>
            <a:off x="6000750" y="1785938"/>
            <a:ext cx="29273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Впроваджувати у </a:t>
            </a:r>
          </a:p>
          <a:p>
            <a:pPr algn="ctr" eaLnBrk="0" hangingPunct="0"/>
            <a:r>
              <a:rPr lang="uk-UA" sz="1600" dirty="0"/>
              <a:t>навчально-виховний процес</a:t>
            </a:r>
          </a:p>
          <a:p>
            <a:pPr algn="ctr" eaLnBrk="0" hangingPunct="0"/>
            <a:r>
              <a:rPr lang="uk-UA" sz="1600" dirty="0"/>
              <a:t>Інноваційні методи навчання</a:t>
            </a:r>
            <a:endParaRPr lang="en-US" sz="1600" dirty="0"/>
          </a:p>
        </p:txBody>
      </p:sp>
      <p:sp>
        <p:nvSpPr>
          <p:cNvPr id="30742" name="Text Box 39"/>
          <p:cNvSpPr txBox="1">
            <a:spLocks noChangeArrowheads="1"/>
          </p:cNvSpPr>
          <p:nvPr/>
        </p:nvSpPr>
        <p:spPr bwMode="auto">
          <a:xfrm>
            <a:off x="203200" y="1803400"/>
            <a:ext cx="319405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uk-UA" sz="1600" dirty="0"/>
              <a:t>Підвищувати свій професійний </a:t>
            </a:r>
          </a:p>
          <a:p>
            <a:pPr algn="r" eaLnBrk="0" hangingPunct="0"/>
            <a:r>
              <a:rPr lang="uk-UA" sz="1600" dirty="0"/>
              <a:t>рівень і не зупинятися </a:t>
            </a:r>
          </a:p>
          <a:p>
            <a:pPr algn="r" eaLnBrk="0" hangingPunct="0"/>
            <a:r>
              <a:rPr lang="uk-UA" sz="1600" dirty="0"/>
              <a:t>на досягнутому</a:t>
            </a:r>
            <a:endParaRPr lang="en-US" sz="1600" dirty="0"/>
          </a:p>
        </p:txBody>
      </p:sp>
      <p:sp>
        <p:nvSpPr>
          <p:cNvPr id="30743" name="Text Box 40"/>
          <p:cNvSpPr txBox="1">
            <a:spLocks noChangeArrowheads="1"/>
          </p:cNvSpPr>
          <p:nvPr/>
        </p:nvSpPr>
        <p:spPr bwMode="auto">
          <a:xfrm>
            <a:off x="6629400" y="3556000"/>
            <a:ext cx="1935163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Удосконалювати </a:t>
            </a:r>
          </a:p>
          <a:p>
            <a:pPr algn="ctr" eaLnBrk="0" hangingPunct="0"/>
            <a:r>
              <a:rPr lang="uk-UA" sz="1600" dirty="0"/>
              <a:t>власні методики </a:t>
            </a:r>
          </a:p>
          <a:p>
            <a:pPr algn="ctr" eaLnBrk="0" hangingPunct="0"/>
            <a:r>
              <a:rPr lang="uk-UA" sz="1600" dirty="0"/>
              <a:t>викладання історії</a:t>
            </a:r>
            <a:endParaRPr lang="en-US" sz="1600" dirty="0"/>
          </a:p>
        </p:txBody>
      </p:sp>
      <p:sp>
        <p:nvSpPr>
          <p:cNvPr id="30744" name="Text Box 41"/>
          <p:cNvSpPr txBox="1">
            <a:spLocks noChangeArrowheads="1"/>
          </p:cNvSpPr>
          <p:nvPr/>
        </p:nvSpPr>
        <p:spPr bwMode="auto">
          <a:xfrm>
            <a:off x="5850353" y="5156200"/>
            <a:ext cx="292810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Підвищувати </a:t>
            </a:r>
          </a:p>
          <a:p>
            <a:pPr algn="ctr" eaLnBrk="0" hangingPunct="0"/>
            <a:r>
              <a:rPr lang="uk-UA" sz="1600" dirty="0"/>
              <a:t>зацікавленість </a:t>
            </a:r>
            <a:r>
              <a:rPr lang="uk-UA" sz="1600" dirty="0" smtClean="0"/>
              <a:t>учнів історією</a:t>
            </a:r>
          </a:p>
          <a:p>
            <a:pPr algn="ctr" eaLnBrk="0" hangingPunct="0"/>
            <a:r>
              <a:rPr lang="uk-UA" sz="1600" dirty="0" smtClean="0"/>
              <a:t>рідного краю</a:t>
            </a:r>
            <a:endParaRPr lang="en-US" sz="1600" dirty="0"/>
          </a:p>
        </p:txBody>
      </p:sp>
      <p:sp>
        <p:nvSpPr>
          <p:cNvPr id="30745" name="Text Box 42"/>
          <p:cNvSpPr txBox="1">
            <a:spLocks noChangeArrowheads="1"/>
          </p:cNvSpPr>
          <p:nvPr/>
        </p:nvSpPr>
        <p:spPr bwMode="auto">
          <a:xfrm>
            <a:off x="541338" y="3556000"/>
            <a:ext cx="1941512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Сприяти розвитку </a:t>
            </a:r>
          </a:p>
          <a:p>
            <a:pPr algn="ctr" eaLnBrk="0" hangingPunct="0"/>
            <a:r>
              <a:rPr lang="uk-UA" sz="1600" dirty="0"/>
              <a:t>зацікавлених </a:t>
            </a:r>
          </a:p>
          <a:p>
            <a:pPr algn="ctr" eaLnBrk="0" hangingPunct="0"/>
            <a:r>
              <a:rPr lang="uk-UA" sz="1600" dirty="0"/>
              <a:t>історією учнів</a:t>
            </a:r>
            <a:endParaRPr lang="en-US" sz="1600" dirty="0"/>
          </a:p>
        </p:txBody>
      </p:sp>
      <p:sp>
        <p:nvSpPr>
          <p:cNvPr id="30746" name="Text Box 43"/>
          <p:cNvSpPr txBox="1">
            <a:spLocks noChangeArrowheads="1"/>
          </p:cNvSpPr>
          <p:nvPr/>
        </p:nvSpPr>
        <p:spPr bwMode="auto">
          <a:xfrm>
            <a:off x="357188" y="5072063"/>
            <a:ext cx="26765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Особливу увагу приділяти</a:t>
            </a:r>
          </a:p>
          <a:p>
            <a:pPr algn="ctr" eaLnBrk="0" hangingPunct="0"/>
            <a:r>
              <a:rPr lang="uk-UA" sz="1600" dirty="0"/>
              <a:t>  відстаючим учням</a:t>
            </a:r>
            <a:endParaRPr lang="en-US" sz="16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/>
      <p:bldP spid="30742" grpId="0"/>
      <p:bldP spid="30743" grpId="0"/>
      <p:bldP spid="30744" grpId="0"/>
      <p:bldP spid="30744" grpId="1"/>
      <p:bldP spid="30745" grpId="0"/>
      <p:bldP spid="307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WordArt 3"/>
          <p:cNvSpPr>
            <a:spLocks noChangeArrowheads="1" noChangeShapeType="1" noTextEdit="1"/>
          </p:cNvSpPr>
          <p:nvPr/>
        </p:nvSpPr>
        <p:spPr bwMode="gray">
          <a:xfrm>
            <a:off x="3581400" y="2819400"/>
            <a:ext cx="4724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 dirty="0" err="1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Дякую</a:t>
            </a:r>
            <a:r>
              <a:rPr lang="ru-RU" sz="5400" b="1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 за  </a:t>
            </a:r>
            <a:r>
              <a:rPr lang="ru-RU" sz="5400" b="1" kern="10" dirty="0" err="1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увагу</a:t>
            </a:r>
            <a:r>
              <a:rPr lang="ru-RU" sz="5400" b="1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428625" y="0"/>
            <a:ext cx="928688" cy="92868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Моє педагогічне кредо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 smtClean="0"/>
              <a:t>Справжній педагог повинен любити те, чому навчає, і любити тих, кого навчає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132">
            <a:off x="3059832" y="2636912"/>
            <a:ext cx="4992554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Життєве кредо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800" dirty="0" smtClean="0"/>
              <a:t>Не кажи світові про те,що ти хочеш зробити-покажи,як ти робиш.”</a:t>
            </a:r>
            <a:endParaRPr lang="ru-RU" sz="4800" dirty="0"/>
          </a:p>
        </p:txBody>
      </p:sp>
      <p:pic>
        <p:nvPicPr>
          <p:cNvPr id="46082" name="Picture 2" descr="C:\Users\ГСР\Desktop\!!!!!!\SDC10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2565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Методична 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uk-UA" sz="4800" dirty="0" smtClean="0"/>
              <a:t>Краєзнавче дослідження у навчально-виховній роботі вчителя історії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72362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Пізнання історичної минувшини – складова частина виховання свідомого громадянина, патріота своєї Батьківщини. Це пізнання починається із вивчення рідного краю. Людина повинна знати, звідки вона походить, яке її коріння, хто її батьки, діди, прадіди.</a:t>
            </a:r>
            <a:endParaRPr lang="ru-RU" sz="2000" dirty="0"/>
          </a:p>
          <a:p>
            <a:r>
              <a:rPr lang="uk-UA" sz="2000" dirty="0"/>
              <a:t>	Кожен населений пункт нашої України має свою історію, яка бере  початки з праісторичної епохи або пізніших історичних періодів. В історії  того чи іншого міста чи села хронологічно віддзеркалюються всі історичні процеси. У </a:t>
            </a:r>
            <a:r>
              <a:rPr lang="uk-UA" sz="2000" dirty="0" err="1" smtClean="0"/>
              <a:t>зв»язку</a:t>
            </a:r>
            <a:r>
              <a:rPr lang="uk-UA" sz="2000" dirty="0" smtClean="0"/>
              <a:t> </a:t>
            </a:r>
            <a:r>
              <a:rPr lang="uk-UA" sz="2000" dirty="0"/>
              <a:t>з цим цікаво знати літопис населеного пункту, в </a:t>
            </a:r>
            <a:r>
              <a:rPr lang="uk-UA" sz="2000" dirty="0" smtClean="0"/>
              <a:t>якому </a:t>
            </a:r>
            <a:r>
              <a:rPr lang="uk-UA" sz="2000" dirty="0"/>
              <a:t>ти народився, жив чи працював.</a:t>
            </a:r>
            <a:endParaRPr lang="ru-RU" sz="2000" dirty="0"/>
          </a:p>
          <a:p>
            <a:r>
              <a:rPr lang="uk-UA" sz="2000" dirty="0"/>
              <a:t>	Історія одного села стає осередком розмислів над долею всього народу в глобальному контексті.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12968" cy="901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90000"/>
              </a:lnSpc>
            </a:pPr>
            <a:r>
              <a:rPr lang="uk-UA" sz="2800" dirty="0" smtClean="0"/>
              <a:t>                                               МЕТА : </a:t>
            </a:r>
          </a:p>
          <a:p>
            <a:pPr indent="285750">
              <a:lnSpc>
                <a:spcPct val="90000"/>
              </a:lnSpc>
            </a:pPr>
            <a:endParaRPr lang="uk-UA" sz="2800" dirty="0"/>
          </a:p>
          <a:p>
            <a:pPr indent="285750">
              <a:lnSpc>
                <a:spcPct val="90000"/>
              </a:lnSpc>
            </a:pPr>
            <a:r>
              <a:rPr lang="uk-UA" sz="2800" dirty="0" smtClean="0"/>
              <a:t>Формування професійних </a:t>
            </a:r>
            <a:r>
              <a:rPr lang="uk-UA" sz="2800" dirty="0" err="1" smtClean="0"/>
              <a:t>компетенцій</a:t>
            </a:r>
            <a:r>
              <a:rPr lang="uk-UA" sz="2800" dirty="0" smtClean="0"/>
              <a:t> для здійснення краєзнавчого дослідження у навчально-виховній роботі, використання </a:t>
            </a:r>
            <a:r>
              <a:rPr lang="uk-UA" sz="2800" dirty="0" err="1" smtClean="0"/>
              <a:t>різноматних</a:t>
            </a:r>
            <a:r>
              <a:rPr lang="uk-UA" sz="2800" dirty="0" smtClean="0"/>
              <a:t> джерел для вивчення історії села </a:t>
            </a:r>
            <a:r>
              <a:rPr lang="uk-UA" sz="2800" dirty="0" err="1" smtClean="0"/>
              <a:t>Горигляди</a:t>
            </a:r>
            <a:r>
              <a:rPr lang="uk-UA" sz="2800" dirty="0" smtClean="0"/>
              <a:t> від найдавніших часів до сьогодення.</a:t>
            </a:r>
            <a:endParaRPr lang="uk-UA" sz="2800" dirty="0"/>
          </a:p>
          <a:p>
            <a:pPr indent="285750">
              <a:lnSpc>
                <a:spcPct val="90000"/>
              </a:lnSpc>
            </a:pPr>
            <a:r>
              <a:rPr lang="uk-UA" sz="2800" dirty="0" smtClean="0"/>
              <a:t>Для цього треба поєднувати комплекс методів і прийомів, які активізують творчу пізнавальну </a:t>
            </a:r>
            <a:r>
              <a:rPr lang="uk-UA" sz="2800" dirty="0" err="1" smtClean="0"/>
              <a:t>діяльність.Учитель</a:t>
            </a:r>
            <a:r>
              <a:rPr lang="uk-UA" sz="2800" dirty="0" smtClean="0"/>
              <a:t> має постійно стимулювати в учнів прагнення піднятися вище того, що вже ними досягнуто, почуття власної гідності, добрий настрій, при якому працюватиметься швидше й результативніше.</a:t>
            </a:r>
          </a:p>
          <a:p>
            <a:pPr indent="285750">
              <a:lnSpc>
                <a:spcPct val="90000"/>
              </a:lnSpc>
            </a:pPr>
            <a:r>
              <a:rPr lang="uk-UA" sz="2800" dirty="0" smtClean="0"/>
              <a:t>Успішність усіх без винятку учнів шляхом взаємовпливу: учитель — учень — учні — учитель</a:t>
            </a:r>
          </a:p>
          <a:p>
            <a:pPr indent="285750">
              <a:lnSpc>
                <a:spcPct val="90000"/>
              </a:lnSpc>
            </a:pPr>
            <a:endParaRPr lang="uk-UA" sz="2800" dirty="0"/>
          </a:p>
          <a:p>
            <a:pPr indent="285750">
              <a:lnSpc>
                <a:spcPct val="90000"/>
              </a:lnSpc>
            </a:pPr>
            <a:endParaRPr lang="uk-UA" sz="2800" dirty="0" smtClean="0"/>
          </a:p>
          <a:p>
            <a:pPr indent="285750">
              <a:lnSpc>
                <a:spcPct val="90000"/>
              </a:lnSpc>
            </a:pPr>
            <a:endParaRPr lang="uk-UA" sz="2800" dirty="0"/>
          </a:p>
          <a:p>
            <a:pPr indent="285750">
              <a:lnSpc>
                <a:spcPct val="90000"/>
              </a:lnSpc>
            </a:pPr>
            <a:endParaRPr lang="uk-UA" sz="2800" dirty="0" smtClean="0"/>
          </a:p>
          <a:p>
            <a:pPr indent="285750">
              <a:lnSpc>
                <a:spcPct val="90000"/>
              </a:lnSpc>
            </a:pPr>
            <a:endParaRPr lang="uk-UA" sz="2800" dirty="0"/>
          </a:p>
          <a:p>
            <a:pPr indent="285750">
              <a:lnSpc>
                <a:spcPct val="90000"/>
              </a:lnSpc>
            </a:pPr>
            <a:endParaRPr lang="uk-UA" sz="2800" dirty="0" smtClean="0"/>
          </a:p>
          <a:p>
            <a:pPr indent="285750">
              <a:lnSpc>
                <a:spcPct val="90000"/>
              </a:lnSpc>
            </a:pPr>
            <a:r>
              <a:rPr lang="uk-UA" sz="2800" dirty="0" smtClean="0"/>
              <a:t>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412776"/>
            <a:ext cx="4572000" cy="48290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uk-UA" dirty="0" smtClean="0"/>
              <a:t>Для досягнення цієї мети необхідними є: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використання різних форм, методів організації навчальної діяльності, орієнтованої на конкретного учня;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створення атмосфери зацікавленості кожного учня в роботі класу;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стимулювання учня до висловлювань, використання різних способів виконання завдань без страху помилитися, дати неправильну відповідь;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підтримка учня в його бажанні знаходити власний спосіб роботи, аналізувати свою роботу та роботу інших учнів на уроці; </a:t>
            </a:r>
          </a:p>
          <a:p>
            <a:pPr>
              <a:lnSpc>
                <a:spcPct val="90000"/>
              </a:lnSpc>
            </a:pPr>
            <a:r>
              <a:rPr lang="uk-UA" dirty="0" smtClean="0"/>
              <a:t>• створення на уроці педагогічних ситуацій, що дають змогу кожному учневі виявити ініціативу, самостійність у роботі, та умов для природного самовираження учня.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15" y="1484784"/>
            <a:ext cx="326436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59" y="4147666"/>
            <a:ext cx="3613778" cy="2710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Зміст</a:t>
            </a:r>
            <a:r>
              <a:rPr lang="uk-UA" dirty="0" smtClean="0"/>
              <a:t> </a:t>
            </a:r>
            <a:endParaRPr lang="en-US" dirty="0"/>
          </a:p>
        </p:txBody>
      </p:sp>
      <p:grpSp>
        <p:nvGrpSpPr>
          <p:cNvPr id="17410" name="Group 74"/>
          <p:cNvGrpSpPr>
            <a:grpSpLocks/>
          </p:cNvGrpSpPr>
          <p:nvPr/>
        </p:nvGrpSpPr>
        <p:grpSpPr bwMode="auto">
          <a:xfrm>
            <a:off x="785813" y="2000250"/>
            <a:ext cx="7715250" cy="3357563"/>
            <a:chOff x="1262" y="1323"/>
            <a:chExt cx="3346" cy="2076"/>
          </a:xfrm>
        </p:grpSpPr>
        <p:grpSp>
          <p:nvGrpSpPr>
            <p:cNvPr id="17411" name="Group 12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65549" name="Oval 1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5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550" name="Oval 1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5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551" name="Oval 15"/>
              <p:cNvSpPr>
                <a:spLocks noChangeArrowheads="1"/>
              </p:cNvSpPr>
              <p:nvPr/>
            </p:nvSpPr>
            <p:spPr bwMode="gray">
              <a:xfrm>
                <a:off x="840" y="1897"/>
                <a:ext cx="335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552" name="Oval 1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5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60" name="Oval 1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7461" name="Oval 1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7462" name="Oval 1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7463" name="Oval 2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7464" name="Oval 2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412" name="Line 25"/>
            <p:cNvSpPr>
              <a:spLocks noChangeShapeType="1"/>
            </p:cNvSpPr>
            <p:nvPr/>
          </p:nvSpPr>
          <p:spPr bwMode="auto">
            <a:xfrm>
              <a:off x="1584" y="2235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2" name="Text Box 26"/>
            <p:cNvSpPr txBox="1">
              <a:spLocks noChangeArrowheads="1"/>
            </p:cNvSpPr>
            <p:nvPr/>
          </p:nvSpPr>
          <p:spPr bwMode="auto">
            <a:xfrm>
              <a:off x="1728" y="1899"/>
              <a:ext cx="273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uk-UA" sz="24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entury Schoolbook" pitchFamily="18" charset="0"/>
                  <a:cs typeface="+mn-cs"/>
                </a:rPr>
                <a:t>Методична робота</a:t>
              </a:r>
              <a:endPara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 pitchFamily="18" charset="0"/>
                <a:cs typeface="+mn-cs"/>
              </a:endParaRPr>
            </a:p>
          </p:txBody>
        </p:sp>
        <p:sp>
          <p:nvSpPr>
            <p:cNvPr id="17414" name="Text Box 42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344" y="193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2</a:t>
              </a:r>
            </a:p>
          </p:txBody>
        </p:sp>
        <p:grpSp>
          <p:nvGrpSpPr>
            <p:cNvPr id="17415" name="Group 2"/>
            <p:cNvGrpSpPr>
              <a:grpSpLocks/>
            </p:cNvGrpSpPr>
            <p:nvPr/>
          </p:nvGrpSpPr>
          <p:grpSpPr bwMode="auto">
            <a:xfrm>
              <a:off x="1275" y="3015"/>
              <a:ext cx="384" cy="384"/>
              <a:chOff x="816" y="1872"/>
              <a:chExt cx="384" cy="384"/>
            </a:xfrm>
          </p:grpSpPr>
          <p:sp>
            <p:nvSpPr>
              <p:cNvPr id="65539" name="Oval 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540" name="Oval 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541" name="Oval 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5" cy="335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542" name="Oval 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51" name="Oval 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7452" name="Oval 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7453" name="Oval 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7454" name="Oval 1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7455" name="Oval 1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416" name="Line 29"/>
            <p:cNvSpPr>
              <a:spLocks noChangeShapeType="1"/>
            </p:cNvSpPr>
            <p:nvPr/>
          </p:nvSpPr>
          <p:spPr bwMode="auto">
            <a:xfrm>
              <a:off x="1584" y="337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6" name="Text Box 30"/>
            <p:cNvSpPr txBox="1">
              <a:spLocks noChangeArrowheads="1"/>
            </p:cNvSpPr>
            <p:nvPr/>
          </p:nvSpPr>
          <p:spPr bwMode="auto">
            <a:xfrm>
              <a:off x="1727" y="3069"/>
              <a:ext cx="2736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uk-UA" sz="24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Schoolbook" pitchFamily="18" charset="0"/>
                  <a:cs typeface="+mn-cs"/>
                </a:rPr>
                <a:t>Плани  на майбутнє</a:t>
              </a:r>
              <a:endPara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itchFamily="18" charset="0"/>
                <a:cs typeface="+mn-cs"/>
              </a:endParaRPr>
            </a:p>
          </p:txBody>
        </p:sp>
        <p:sp>
          <p:nvSpPr>
            <p:cNvPr id="17418" name="Text Box 43"/>
            <p:cNvSpPr txBox="1">
              <a:spLocks noChangeArrowheads="1"/>
            </p:cNvSpPr>
            <p:nvPr/>
          </p:nvSpPr>
          <p:spPr bwMode="gray">
            <a:xfrm>
              <a:off x="1362" y="305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7419" name="Line 27"/>
            <p:cNvSpPr>
              <a:spLocks noChangeShapeType="1"/>
            </p:cNvSpPr>
            <p:nvPr/>
          </p:nvSpPr>
          <p:spPr bwMode="auto">
            <a:xfrm>
              <a:off x="1584" y="2797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20" name="Text Box 28"/>
            <p:cNvSpPr txBox="1">
              <a:spLocks noChangeArrowheads="1"/>
            </p:cNvSpPr>
            <p:nvPr/>
          </p:nvSpPr>
          <p:spPr bwMode="auto">
            <a:xfrm>
              <a:off x="1727" y="2516"/>
              <a:ext cx="2736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uk-UA" sz="2400" b="1">
                  <a:solidFill>
                    <a:srgbClr val="FFC000"/>
                  </a:solidFill>
                  <a:latin typeface="Century Schoolbook" pitchFamily="18" charset="0"/>
                </a:rPr>
                <a:t>Позакласна робота </a:t>
              </a:r>
              <a:endParaRPr lang="en-US" sz="2400" b="1">
                <a:solidFill>
                  <a:srgbClr val="FFC000"/>
                </a:solidFill>
                <a:latin typeface="Century Schoolbook" pitchFamily="18" charset="0"/>
              </a:endParaRPr>
            </a:p>
          </p:txBody>
        </p:sp>
        <p:grpSp>
          <p:nvGrpSpPr>
            <p:cNvPr id="17421" name="Group 57"/>
            <p:cNvGrpSpPr>
              <a:grpSpLocks/>
            </p:cNvGrpSpPr>
            <p:nvPr/>
          </p:nvGrpSpPr>
          <p:grpSpPr bwMode="auto">
            <a:xfrm>
              <a:off x="1274" y="2437"/>
              <a:ext cx="384" cy="384"/>
              <a:chOff x="1274" y="2437"/>
              <a:chExt cx="384" cy="384"/>
            </a:xfrm>
          </p:grpSpPr>
          <p:sp>
            <p:nvSpPr>
              <p:cNvPr id="17437" name="Text Box 46"/>
              <p:cNvSpPr txBox="1">
                <a:spLocks noChangeArrowheads="1"/>
              </p:cNvSpPr>
              <p:nvPr/>
            </p:nvSpPr>
            <p:spPr bwMode="gray">
              <a:xfrm>
                <a:off x="1352" y="2485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7438" name="Oval 47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65584" name="Oval 48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585" name="Oval 49"/>
              <p:cNvSpPr>
                <a:spLocks noChangeArrowheads="1"/>
              </p:cNvSpPr>
              <p:nvPr/>
            </p:nvSpPr>
            <p:spPr bwMode="gray">
              <a:xfrm>
                <a:off x="1298" y="2462"/>
                <a:ext cx="335" cy="33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586" name="Oval 50"/>
              <p:cNvSpPr>
                <a:spLocks noChangeArrowheads="1"/>
              </p:cNvSpPr>
              <p:nvPr/>
            </p:nvSpPr>
            <p:spPr bwMode="gray">
              <a:xfrm>
                <a:off x="1298" y="2463"/>
                <a:ext cx="335" cy="33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42" name="Oval 51"/>
              <p:cNvSpPr>
                <a:spLocks noChangeArrowheads="1"/>
              </p:cNvSpPr>
              <p:nvPr/>
            </p:nvSpPr>
            <p:spPr bwMode="gray">
              <a:xfrm>
                <a:off x="1317" y="2479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7443" name="Oval 52"/>
              <p:cNvSpPr>
                <a:spLocks noChangeArrowheads="1"/>
              </p:cNvSpPr>
              <p:nvPr/>
            </p:nvSpPr>
            <p:spPr bwMode="gray">
              <a:xfrm>
                <a:off x="1322" y="248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7444" name="Oval 53"/>
              <p:cNvSpPr>
                <a:spLocks noChangeArrowheads="1"/>
              </p:cNvSpPr>
              <p:nvPr/>
            </p:nvSpPr>
            <p:spPr bwMode="gray">
              <a:xfrm>
                <a:off x="1326" y="2486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7445" name="Oval 54"/>
              <p:cNvSpPr>
                <a:spLocks noChangeArrowheads="1"/>
              </p:cNvSpPr>
              <p:nvPr/>
            </p:nvSpPr>
            <p:spPr bwMode="gray">
              <a:xfrm>
                <a:off x="1329" y="2488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7446" name="Oval 55"/>
              <p:cNvSpPr>
                <a:spLocks noChangeArrowheads="1"/>
              </p:cNvSpPr>
              <p:nvPr/>
            </p:nvSpPr>
            <p:spPr bwMode="gray">
              <a:xfrm>
                <a:off x="1344" y="2496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422" name="Text Box 56"/>
            <p:cNvSpPr txBox="1">
              <a:spLocks noChangeArrowheads="1"/>
            </p:cNvSpPr>
            <p:nvPr/>
          </p:nvSpPr>
          <p:spPr bwMode="gray">
            <a:xfrm>
              <a:off x="1353" y="249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7423" name="Line 23"/>
            <p:cNvSpPr>
              <a:spLocks noChangeShapeType="1"/>
            </p:cNvSpPr>
            <p:nvPr/>
          </p:nvSpPr>
          <p:spPr bwMode="auto">
            <a:xfrm>
              <a:off x="1584" y="1659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0" name="Text Box 24"/>
            <p:cNvSpPr txBox="1">
              <a:spLocks noChangeArrowheads="1"/>
            </p:cNvSpPr>
            <p:nvPr/>
          </p:nvSpPr>
          <p:spPr bwMode="auto">
            <a:xfrm>
              <a:off x="1728" y="1323"/>
              <a:ext cx="2736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uk-UA" sz="24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Schoolbook" pitchFamily="18" charset="0"/>
                  <a:cs typeface="+mn-cs"/>
                </a:rPr>
                <a:t>Професійна автобіографія</a:t>
              </a:r>
              <a:r>
                <a:rPr lang="uk-UA" sz="2400" dirty="0">
                  <a:solidFill>
                    <a:schemeClr val="tx2"/>
                  </a:solidFill>
                  <a:cs typeface="+mn-cs"/>
                </a:rPr>
                <a:t> </a:t>
              </a:r>
              <a:endParaRPr lang="en-US" sz="2400" dirty="0">
                <a:solidFill>
                  <a:schemeClr val="tx2"/>
                </a:solidFill>
                <a:cs typeface="+mn-cs"/>
              </a:endParaRPr>
            </a:p>
          </p:txBody>
        </p:sp>
        <p:grpSp>
          <p:nvGrpSpPr>
            <p:cNvPr id="17425" name="Group 58"/>
            <p:cNvGrpSpPr>
              <a:grpSpLocks/>
            </p:cNvGrpSpPr>
            <p:nvPr/>
          </p:nvGrpSpPr>
          <p:grpSpPr bwMode="auto">
            <a:xfrm>
              <a:off x="1262" y="1344"/>
              <a:ext cx="384" cy="384"/>
              <a:chOff x="1274" y="2437"/>
              <a:chExt cx="384" cy="384"/>
            </a:xfrm>
          </p:grpSpPr>
          <p:sp>
            <p:nvSpPr>
              <p:cNvPr id="17427" name="Text Box 59"/>
              <p:cNvSpPr txBox="1">
                <a:spLocks noChangeArrowheads="1"/>
              </p:cNvSpPr>
              <p:nvPr/>
            </p:nvSpPr>
            <p:spPr bwMode="gray">
              <a:xfrm>
                <a:off x="1352" y="2485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7428" name="Oval 60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65597" name="Oval 61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598" name="Oval 62"/>
              <p:cNvSpPr>
                <a:spLocks noChangeArrowheads="1"/>
              </p:cNvSpPr>
              <p:nvPr/>
            </p:nvSpPr>
            <p:spPr bwMode="gray">
              <a:xfrm>
                <a:off x="1299" y="2462"/>
                <a:ext cx="335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65599" name="Oval 63"/>
              <p:cNvSpPr>
                <a:spLocks noChangeArrowheads="1"/>
              </p:cNvSpPr>
              <p:nvPr/>
            </p:nvSpPr>
            <p:spPr bwMode="gray">
              <a:xfrm>
                <a:off x="1299" y="2463"/>
                <a:ext cx="335" cy="33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432" name="Oval 64"/>
              <p:cNvSpPr>
                <a:spLocks noChangeArrowheads="1"/>
              </p:cNvSpPr>
              <p:nvPr/>
            </p:nvSpPr>
            <p:spPr bwMode="gray">
              <a:xfrm>
                <a:off x="1317" y="2479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endParaRPr lang="ru-RU"/>
              </a:p>
            </p:txBody>
          </p:sp>
          <p:sp>
            <p:nvSpPr>
              <p:cNvPr id="17433" name="Oval 65"/>
              <p:cNvSpPr>
                <a:spLocks noChangeArrowheads="1"/>
              </p:cNvSpPr>
              <p:nvPr/>
            </p:nvSpPr>
            <p:spPr bwMode="gray">
              <a:xfrm>
                <a:off x="1322" y="248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7434" name="Oval 66"/>
              <p:cNvSpPr>
                <a:spLocks noChangeArrowheads="1"/>
              </p:cNvSpPr>
              <p:nvPr/>
            </p:nvSpPr>
            <p:spPr bwMode="gray">
              <a:xfrm>
                <a:off x="1326" y="2486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7435" name="Oval 67"/>
              <p:cNvSpPr>
                <a:spLocks noChangeArrowheads="1"/>
              </p:cNvSpPr>
              <p:nvPr/>
            </p:nvSpPr>
            <p:spPr bwMode="gray">
              <a:xfrm>
                <a:off x="1329" y="2488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17436" name="Oval 68"/>
              <p:cNvSpPr>
                <a:spLocks noChangeArrowheads="1"/>
              </p:cNvSpPr>
              <p:nvPr/>
            </p:nvSpPr>
            <p:spPr bwMode="gray">
              <a:xfrm>
                <a:off x="1344" y="2496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426" name="Text Box 69"/>
            <p:cNvSpPr txBox="1">
              <a:spLocks noChangeArrowheads="1"/>
            </p:cNvSpPr>
            <p:nvPr/>
          </p:nvSpPr>
          <p:spPr bwMode="gray">
            <a:xfrm>
              <a:off x="1341" y="1403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rgbClr val="00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 spd="slow">
    <p:wheel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56" y="319088"/>
            <a:ext cx="7543800" cy="563562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Професійна автобіографія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947738" y="1428750"/>
            <a:ext cx="7267575" cy="1357313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gray">
          <a:xfrm>
            <a:off x="1071563" y="1500188"/>
            <a:ext cx="1357312" cy="114300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478E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1176318" y="1571612"/>
            <a:ext cx="609600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gray">
          <a:xfrm>
            <a:off x="1071563" y="1714500"/>
            <a:ext cx="1428750" cy="738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+mn-cs"/>
              </a:rPr>
              <a:t>ВНЗ, який закінчила, рік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  <a:cs typeface="+mn-cs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714625" y="1714500"/>
            <a:ext cx="5357813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dirty="0" smtClean="0">
                <a:solidFill>
                  <a:srgbClr val="2970FF"/>
                </a:solidFill>
              </a:rPr>
              <a:t>Тернопільський державний педагогічний університет ім. В. Гнатюка,  2002 рік </a:t>
            </a:r>
            <a:endParaRPr lang="en-US" sz="2000" dirty="0">
              <a:solidFill>
                <a:srgbClr val="2970FF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gray">
          <a:xfrm>
            <a:off x="947738" y="3071813"/>
            <a:ext cx="7267575" cy="144303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8442" name="AutoShape 15"/>
          <p:cNvSpPr>
            <a:spLocks noChangeArrowheads="1"/>
          </p:cNvSpPr>
          <p:nvPr/>
        </p:nvSpPr>
        <p:spPr bwMode="gray">
          <a:xfrm>
            <a:off x="1071563" y="3214688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6B6B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43" name="Freeform 16"/>
          <p:cNvSpPr>
            <a:spLocks/>
          </p:cNvSpPr>
          <p:nvPr/>
        </p:nvSpPr>
        <p:spPr bwMode="gray">
          <a:xfrm>
            <a:off x="1143000" y="3286125"/>
            <a:ext cx="609600" cy="59213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93D4D4"/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gray">
          <a:xfrm>
            <a:off x="1071563" y="3214688"/>
            <a:ext cx="1214437" cy="1169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+mn-cs"/>
              </a:rPr>
              <a:t>Кваліфі-кація</a:t>
            </a:r>
            <a:r>
              <a:rPr lang="uk-UA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+mn-cs"/>
              </a:rPr>
              <a:t> за дипломом, </a:t>
            </a:r>
            <a:r>
              <a:rPr lang="uk-UA" sz="1400" b="1" dirty="0" err="1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+mn-cs"/>
              </a:rPr>
              <a:t>педагогіч-ний</a:t>
            </a:r>
            <a:r>
              <a:rPr lang="uk-UA" sz="1400" b="1" dirty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+mn-cs"/>
              </a:rPr>
              <a:t> стаж</a:t>
            </a:r>
            <a:endParaRPr lang="en-US" sz="1400" b="1" dirty="0">
              <a:solidFill>
                <a:schemeClr val="tx2">
                  <a:lumMod val="8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  <a:cs typeface="+mn-cs"/>
            </a:endParaRPr>
          </a:p>
        </p:txBody>
      </p:sp>
      <p:sp>
        <p:nvSpPr>
          <p:cNvPr id="18445" name="Text Box 18"/>
          <p:cNvSpPr txBox="1">
            <a:spLocks noChangeArrowheads="1"/>
          </p:cNvSpPr>
          <p:nvPr/>
        </p:nvSpPr>
        <p:spPr bwMode="gray">
          <a:xfrm>
            <a:off x="2643188" y="3363913"/>
            <a:ext cx="54292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uk-UA" sz="2000" b="1" dirty="0" smtClean="0">
                <a:solidFill>
                  <a:srgbClr val="002A7C"/>
                </a:solidFill>
                <a:latin typeface="Book Antiqua" pitchFamily="18" charset="0"/>
              </a:rPr>
              <a:t>вчитель </a:t>
            </a:r>
            <a:r>
              <a:rPr lang="uk-UA" sz="2000" b="1" dirty="0">
                <a:solidFill>
                  <a:srgbClr val="002A7C"/>
                </a:solidFill>
              </a:rPr>
              <a:t>історії та </a:t>
            </a:r>
            <a:r>
              <a:rPr lang="uk-UA" sz="2000" b="1" dirty="0" smtClean="0">
                <a:solidFill>
                  <a:srgbClr val="002A7C"/>
                </a:solidFill>
              </a:rPr>
              <a:t>правознавства,</a:t>
            </a:r>
          </a:p>
          <a:p>
            <a:pPr algn="just"/>
            <a:r>
              <a:rPr lang="uk-UA" sz="2000" b="1" dirty="0">
                <a:solidFill>
                  <a:srgbClr val="002A7C"/>
                </a:solidFill>
              </a:rPr>
              <a:t> </a:t>
            </a:r>
            <a:r>
              <a:rPr lang="uk-UA" sz="2000" b="1" dirty="0" smtClean="0">
                <a:solidFill>
                  <a:srgbClr val="002A7C"/>
                </a:solidFill>
              </a:rPr>
              <a:t>    стаж 18 </a:t>
            </a:r>
            <a:r>
              <a:rPr lang="uk-UA" sz="2000" b="1" dirty="0">
                <a:solidFill>
                  <a:srgbClr val="002A7C"/>
                </a:solidFill>
              </a:rPr>
              <a:t>років</a:t>
            </a:r>
            <a:endParaRPr lang="en-US" sz="2000" b="1" dirty="0">
              <a:solidFill>
                <a:srgbClr val="002A7C"/>
              </a:solidFill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gray">
          <a:xfrm>
            <a:off x="928688" y="4786313"/>
            <a:ext cx="7267575" cy="146685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18447" name="AutoShape 20"/>
          <p:cNvSpPr>
            <a:spLocks noChangeArrowheads="1"/>
          </p:cNvSpPr>
          <p:nvPr/>
        </p:nvSpPr>
        <p:spPr bwMode="gray">
          <a:xfrm>
            <a:off x="1071563" y="4953000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A56715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448" name="Freeform 21"/>
          <p:cNvSpPr>
            <a:spLocks/>
          </p:cNvSpPr>
          <p:nvPr/>
        </p:nvSpPr>
        <p:spPr bwMode="gray">
          <a:xfrm>
            <a:off x="1143000" y="5029200"/>
            <a:ext cx="609600" cy="592138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96"/>
              <a:gd name="T19" fmla="*/ 0 h 598"/>
              <a:gd name="T20" fmla="*/ 596 w 596"/>
              <a:gd name="T21" fmla="*/ 598 h 59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gray">
          <a:xfrm>
            <a:off x="1214438" y="5046663"/>
            <a:ext cx="1000125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1400" b="1" dirty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+mn-cs"/>
              </a:rPr>
              <a:t>КПК, рік,  </a:t>
            </a:r>
          </a:p>
          <a:p>
            <a:pPr algn="ctr">
              <a:defRPr/>
            </a:pPr>
            <a:r>
              <a:rPr lang="uk-UA" sz="1400" b="1" dirty="0" err="1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  <a:cs typeface="+mn-cs"/>
              </a:rPr>
              <a:t>пробле-матика</a:t>
            </a:r>
            <a:endParaRPr lang="en-US" sz="1400" b="1" dirty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  <a:cs typeface="+mn-cs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gray">
          <a:xfrm>
            <a:off x="2339975" y="4891088"/>
            <a:ext cx="583247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uk-UA" sz="2000" b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uk-UA" sz="2000" b="1" dirty="0" smtClean="0">
                <a:solidFill>
                  <a:srgbClr val="000000"/>
                </a:solidFill>
                <a:latin typeface="Book Antiqua" pitchFamily="18" charset="0"/>
              </a:rPr>
              <a:t>Тернопільський обласний комунальний інститут післядипломної педагогічної освіти, 2015 рік</a:t>
            </a:r>
            <a:endParaRPr lang="en-US" sz="2000" b="1" dirty="0">
              <a:solidFill>
                <a:srgbClr val="296414"/>
              </a:solidFill>
            </a:endParaRPr>
          </a:p>
        </p:txBody>
      </p:sp>
    </p:spTree>
  </p:cSld>
  <p:clrMapOvr>
    <a:masterClrMapping/>
  </p:clrMapOvr>
  <p:transition spd="slow" advClick="0" advTm="3000">
    <p:wheel spokes="2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4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445" grpId="0"/>
      <p:bldP spid="20" grpId="0"/>
    </p:bldLst>
  </p:timing>
</p:sld>
</file>

<file path=ppt/theme/theme1.xml><?xml version="1.0" encoding="utf-8"?>
<a:theme xmlns:a="http://schemas.openxmlformats.org/drawingml/2006/main" name="cdb2004141g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FDC529"/>
      </a:accent1>
      <a:accent2>
        <a:srgbClr val="52C828"/>
      </a:accent2>
      <a:accent3>
        <a:srgbClr val="AAADCA"/>
      </a:accent3>
      <a:accent4>
        <a:srgbClr val="97C1D6"/>
      </a:accent4>
      <a:accent5>
        <a:srgbClr val="FEDFAC"/>
      </a:accent5>
      <a:accent6>
        <a:srgbClr val="49B523"/>
      </a:accent6>
      <a:hlink>
        <a:srgbClr val="72A7F6"/>
      </a:hlink>
      <a:folHlink>
        <a:srgbClr val="A5A5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7E25CF"/>
        </a:dk1>
        <a:lt1>
          <a:srgbClr val="C6D3FE"/>
        </a:lt1>
        <a:dk2>
          <a:srgbClr val="512175"/>
        </a:dk2>
        <a:lt2>
          <a:srgbClr val="FFFFFF"/>
        </a:lt2>
        <a:accent1>
          <a:srgbClr val="FFCC66"/>
        </a:accent1>
        <a:accent2>
          <a:srgbClr val="6ABA42"/>
        </a:accent2>
        <a:accent3>
          <a:srgbClr val="B3ABBD"/>
        </a:accent3>
        <a:accent4>
          <a:srgbClr val="A9B4D9"/>
        </a:accent4>
        <a:accent5>
          <a:srgbClr val="FFE2B8"/>
        </a:accent5>
        <a:accent6>
          <a:srgbClr val="5FA83B"/>
        </a:accent6>
        <a:hlink>
          <a:srgbClr val="3399FF"/>
        </a:hlink>
        <a:folHlink>
          <a:srgbClr val="43A8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9999"/>
        </a:dk1>
        <a:lt1>
          <a:srgbClr val="E2E2D6"/>
        </a:lt1>
        <a:dk2>
          <a:srgbClr val="005986"/>
        </a:dk2>
        <a:lt2>
          <a:srgbClr val="FFFFFF"/>
        </a:lt2>
        <a:accent1>
          <a:srgbClr val="12D2C9"/>
        </a:accent1>
        <a:accent2>
          <a:srgbClr val="3574C7"/>
        </a:accent2>
        <a:accent3>
          <a:srgbClr val="AAB5C3"/>
        </a:accent3>
        <a:accent4>
          <a:srgbClr val="C1C1B7"/>
        </a:accent4>
        <a:accent5>
          <a:srgbClr val="AAE5E1"/>
        </a:accent5>
        <a:accent6>
          <a:srgbClr val="2F68B4"/>
        </a:accent6>
        <a:hlink>
          <a:srgbClr val="1EBABA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FDC529"/>
        </a:accent1>
        <a:accent2>
          <a:srgbClr val="52C828"/>
        </a:accent2>
        <a:accent3>
          <a:srgbClr val="AAADCA"/>
        </a:accent3>
        <a:accent4>
          <a:srgbClr val="97C1D6"/>
        </a:accent4>
        <a:accent5>
          <a:srgbClr val="FEDFAC"/>
        </a:accent5>
        <a:accent6>
          <a:srgbClr val="49B523"/>
        </a:accent6>
        <a:hlink>
          <a:srgbClr val="72A7F6"/>
        </a:hlink>
        <a:folHlink>
          <a:srgbClr val="A5A5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cdb2004141gd</Template>
  <TotalTime>769</TotalTime>
  <Words>716</Words>
  <Application>Microsoft Office PowerPoint</Application>
  <PresentationFormat>Экран (4:3)</PresentationFormat>
  <Paragraphs>113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cdb2004141gd</vt:lpstr>
      <vt:lpstr>Image</vt:lpstr>
      <vt:lpstr>Презентация PowerPoint</vt:lpstr>
      <vt:lpstr>Моє педагогічне кредо</vt:lpstr>
      <vt:lpstr>Життєве кредо</vt:lpstr>
      <vt:lpstr>Методична проблема</vt:lpstr>
      <vt:lpstr>Презентация PowerPoint</vt:lpstr>
      <vt:lpstr>Презентация PowerPoint</vt:lpstr>
      <vt:lpstr>Презентация PowerPoint</vt:lpstr>
      <vt:lpstr>Зміст </vt:lpstr>
      <vt:lpstr>Професійна автобіографія</vt:lpstr>
      <vt:lpstr>Презентация PowerPoint</vt:lpstr>
      <vt:lpstr>Методичні  прийоми</vt:lpstr>
      <vt:lpstr>Презентация PowerPoint</vt:lpstr>
      <vt:lpstr>Презентация PowerPoint</vt:lpstr>
      <vt:lpstr>Позакласна робота</vt:lpstr>
      <vt:lpstr>Ми досліджуємо</vt:lpstr>
      <vt:lpstr>Краєвиди села очима дітей</vt:lpstr>
      <vt:lpstr>Презентация PowerPoint</vt:lpstr>
      <vt:lpstr>Плани на майбутнє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WiZaRd</dc:creator>
  <cp:lastModifiedBy>user1</cp:lastModifiedBy>
  <cp:revision>96</cp:revision>
  <dcterms:created xsi:type="dcterms:W3CDTF">2010-11-29T18:56:43Z</dcterms:created>
  <dcterms:modified xsi:type="dcterms:W3CDTF">2016-03-21T19:23:36Z</dcterms:modified>
</cp:coreProperties>
</file>