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77" r:id="rId2"/>
    <p:sldId id="282" r:id="rId3"/>
    <p:sldId id="301" r:id="rId4"/>
    <p:sldId id="302" r:id="rId5"/>
    <p:sldId id="303" r:id="rId6"/>
    <p:sldId id="304" r:id="rId7"/>
    <p:sldId id="305" r:id="rId8"/>
    <p:sldId id="256" r:id="rId9"/>
    <p:sldId id="271" r:id="rId10"/>
    <p:sldId id="274" r:id="rId11"/>
    <p:sldId id="262" r:id="rId12"/>
    <p:sldId id="316" r:id="rId13"/>
    <p:sldId id="269" r:id="rId14"/>
    <p:sldId id="317" r:id="rId15"/>
    <p:sldId id="318" r:id="rId16"/>
    <p:sldId id="263" r:id="rId17"/>
    <p:sldId id="309" r:id="rId18"/>
    <p:sldId id="319" r:id="rId19"/>
    <p:sldId id="312" r:id="rId20"/>
    <p:sldId id="313" r:id="rId21"/>
    <p:sldId id="297" r:id="rId22"/>
    <p:sldId id="265" r:id="rId23"/>
    <p:sldId id="273" r:id="rId24"/>
    <p:sldId id="314" r:id="rId25"/>
    <p:sldId id="315" r:id="rId26"/>
    <p:sldId id="284" r:id="rId27"/>
    <p:sldId id="258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008000"/>
    <a:srgbClr val="177317"/>
    <a:srgbClr val="FF3399"/>
    <a:srgbClr val="03CD08"/>
    <a:srgbClr val="0033CC"/>
    <a:srgbClr val="2B5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22" autoAdjust="0"/>
  </p:normalViewPr>
  <p:slideViewPr>
    <p:cSldViewPr>
      <p:cViewPr>
        <p:scale>
          <a:sx n="77" d="100"/>
          <a:sy n="77" d="100"/>
        </p:scale>
        <p:origin x="-1140" y="9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3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2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65CD007-548C-4E70-A7CC-97FF708FDCCE}" type="datetimeFigureOut">
              <a:rPr lang="ru-RU"/>
              <a:pPr>
                <a:defRPr/>
              </a:pPr>
              <a:t>07.11.2017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3893BA8-1478-4DCE-8CAA-8365F23156B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91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23B6CB-DE8B-4694-80D9-6F9C0EA3CACD}" type="slidenum">
              <a:rPr lang="ru-RU" altLang="uk-U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altLang="uk-U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893BA8-1478-4DCE-8CAA-8365F23156B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67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1BB0FC-2178-40B8-914F-AA01E60A0443}" type="slidenum">
              <a:rPr lang="ru-RU" altLang="uk-U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altLang="uk-UA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5AC583-00EB-42E8-8F38-3EC636B5887A}" type="slidenum">
              <a:rPr lang="ru-RU" altLang="uk-U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altLang="uk-UA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5AC583-00EB-42E8-8F38-3EC636B5887A}" type="slidenum">
              <a:rPr lang="ru-RU" altLang="uk-U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altLang="uk-UA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9D8B5D-CB2B-4B1C-BE9E-C30A3758836F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A02F61-E223-4CD6-864A-C9EC497FB64A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5F08C-86DA-4543-A568-36F144D86D99}" type="datetime1">
              <a:rPr lang="ru-RU"/>
              <a:pPr>
                <a:defRPr/>
              </a:pPr>
              <a:t>07.11.2017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Інтегрований урок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E9CD3-BA8F-4A36-BDD0-7CCABC388C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732895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E7DEB-CB8E-4EA1-A4E2-BA9C0B309FD8}" type="datetime1">
              <a:rPr lang="ru-RU"/>
              <a:pPr>
                <a:defRPr/>
              </a:pPr>
              <a:t>07.11.2017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Інтегрований урок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AA007-5ACE-433C-8227-D280377D9A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247741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6A049-D2F3-42F8-9FB7-F9FF86AE0DCA}" type="datetime1">
              <a:rPr lang="ru-RU"/>
              <a:pPr>
                <a:defRPr/>
              </a:pPr>
              <a:t>07.11.2017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Інтегрований урок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CE264-24E6-4B2D-A2C9-5AF480F81A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51390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4866C-EF75-4B75-84D7-402028A9900A}" type="datetime1">
              <a:rPr lang="ru-RU"/>
              <a:pPr>
                <a:defRPr/>
              </a:pPr>
              <a:t>07.11.2017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Інтегрований урок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FE5AA-E43F-4FD5-8A11-4A60488872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356801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C58CB-371F-4956-91E5-88FA85D61802}" type="datetime1">
              <a:rPr lang="ru-RU"/>
              <a:pPr>
                <a:defRPr/>
              </a:pPr>
              <a:t>07.11.2017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Інтегрований урок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C6E5B-C080-4F47-A751-5978C4EAF0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544153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F3532-4E33-495F-8F2E-62DA4DC34DFB}" type="datetime1">
              <a:rPr lang="ru-RU"/>
              <a:pPr>
                <a:defRPr/>
              </a:pPr>
              <a:t>07.11.2017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Інтегрований урок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529F9-E455-4870-85BA-B524DE6DD7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119092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AA51C-A0D0-4E01-AD46-0AEF30A8DFD7}" type="datetime1">
              <a:rPr lang="ru-RU"/>
              <a:pPr>
                <a:defRPr/>
              </a:pPr>
              <a:t>07.11.2017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Інтегрований урок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6836C-EEBF-4B19-9F41-9D8FDEFAFA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916002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F86FB-D4C5-402B-8AA8-FFED555E6253}" type="datetime1">
              <a:rPr lang="ru-RU"/>
              <a:pPr>
                <a:defRPr/>
              </a:pPr>
              <a:t>07.11.2017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Інтегрований урок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989C6-AEA6-4DCB-B392-77E619E308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94425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0150D-EBF6-4D6A-812F-21F39560D851}" type="datetime1">
              <a:rPr lang="ru-RU"/>
              <a:pPr>
                <a:defRPr/>
              </a:pPr>
              <a:t>07.11.2017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Інтегрований урок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8E68B-5DA0-4BA6-B05E-5F2CBAD402F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860643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48B14-96A2-4191-99FB-CCAF5B0C4DBE}" type="datetime1">
              <a:rPr lang="ru-RU"/>
              <a:pPr>
                <a:defRPr/>
              </a:pPr>
              <a:t>07.11.2017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Інтегрований урок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EC689-DE8F-4B7B-8BFD-C981457CB7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995698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AB59C-04C5-4C8C-BD7D-1C7B006003B4}" type="datetime1">
              <a:rPr lang="ru-RU"/>
              <a:pPr>
                <a:defRPr/>
              </a:pPr>
              <a:t>07.11.2017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Інтегрований урок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69774-AFE8-4897-BB56-D399FDC936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681019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6D0067-B5B8-4ED6-950D-177EDBCEA79B}" type="datetime1">
              <a:rPr lang="ru-RU"/>
              <a:pPr>
                <a:defRPr/>
              </a:pPr>
              <a:t>07.11.2017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Інтегрований урок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3A5B2F-E80D-440E-830B-A4EA2086B8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33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3.gif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wmf"/><Relationship Id="rId2" Type="http://schemas.openxmlformats.org/officeDocument/2006/relationships/tags" Target="../tags/tag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71192" y="188639"/>
            <a:ext cx="7272808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600" b="1" kern="10" dirty="0">
                <a:ln w="28575" algn="ctr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Bookman Old Style"/>
                <a:cs typeface="+mn-cs"/>
              </a:rPr>
              <a:t> </a:t>
            </a:r>
            <a:r>
              <a:rPr lang="uk-UA" sz="6000" b="1" kern="10" dirty="0">
                <a:ln w="28575" algn="ctr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Інтегрований урок з математики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kern="10" dirty="0">
                <a:ln w="28575" algn="ctr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української  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kern="10" dirty="0">
                <a:ln w="28575" algn="ctr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kern="10" dirty="0">
                <a:ln w="28575" algn="ctr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5 класі</a:t>
            </a:r>
            <a:endParaRPr lang="ru-RU" sz="6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://t3.gstatic.com/images?q=tbn:ANd9GcTUdHGv83vh3S2YtC9FFAKvks7kLFd22uXIoGIaUH9h1_IFmYqNJ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36353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>
            <a:off x="2374900" y="4076700"/>
            <a:ext cx="6769100" cy="15128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uk-UA" sz="3600" kern="10">
              <a:ln w="9525">
                <a:round/>
                <a:headEnd/>
                <a:tailEnd/>
              </a:ln>
              <a:solidFill>
                <a:srgbClr val="0033CC"/>
              </a:solidFill>
              <a:latin typeface="Impact"/>
            </a:endParaRPr>
          </a:p>
        </p:txBody>
      </p:sp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4572000" y="5103256"/>
            <a:ext cx="44640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uk-UA" altLang="uk-UA" sz="2400" b="1" i="1" dirty="0">
                <a:latin typeface="Arial" charset="0"/>
              </a:rPr>
              <a:t> </a:t>
            </a:r>
            <a:r>
              <a:rPr lang="uk-UA" altLang="uk-UA" sz="1600" b="1" i="1" dirty="0">
                <a:latin typeface="Times New Roman" pitchFamily="18" charset="0"/>
                <a:cs typeface="Times New Roman" pitchFamily="18" charset="0"/>
              </a:rPr>
              <a:t>Підготували та провели: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uk-UA" altLang="uk-UA" sz="1600" b="1" i="1" dirty="0">
                <a:latin typeface="Times New Roman" pitchFamily="18" charset="0"/>
                <a:cs typeface="Times New Roman" pitchFamily="18" charset="0"/>
              </a:rPr>
              <a:t>вчитель </a:t>
            </a:r>
            <a:r>
              <a:rPr lang="uk-UA" altLang="uk-UA" sz="1600" b="1" i="1" dirty="0" smtClean="0">
                <a:latin typeface="Times New Roman" pitchFamily="18" charset="0"/>
                <a:cs typeface="Times New Roman" pitchFamily="18" charset="0"/>
              </a:rPr>
              <a:t>математики:  </a:t>
            </a:r>
            <a:r>
              <a:rPr lang="uk-UA" altLang="uk-UA" sz="1600" b="1" i="1" dirty="0" err="1">
                <a:latin typeface="Times New Roman" pitchFamily="18" charset="0"/>
                <a:cs typeface="Times New Roman" pitchFamily="18" charset="0"/>
              </a:rPr>
              <a:t>Дворська</a:t>
            </a:r>
            <a:r>
              <a:rPr lang="uk-UA" altLang="uk-UA" sz="1600" b="1" i="1" dirty="0">
                <a:latin typeface="Times New Roman" pitchFamily="18" charset="0"/>
                <a:cs typeface="Times New Roman" pitchFamily="18" charset="0"/>
              </a:rPr>
              <a:t> О. М.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uk-UA" altLang="uk-UA" sz="1600" b="1" i="1" dirty="0">
                <a:latin typeface="Times New Roman" pitchFamily="18" charset="0"/>
                <a:cs typeface="Times New Roman" pitchFamily="18" charset="0"/>
              </a:rPr>
              <a:t>вчитель української </a:t>
            </a:r>
            <a:r>
              <a:rPr lang="uk-UA" altLang="uk-UA" sz="1600" b="1" i="1" dirty="0" smtClean="0">
                <a:latin typeface="Times New Roman" pitchFamily="18" charset="0"/>
                <a:cs typeface="Times New Roman" pitchFamily="18" charset="0"/>
              </a:rPr>
              <a:t>літератури: </a:t>
            </a:r>
            <a:r>
              <a:rPr lang="uk-UA" altLang="uk-UA" sz="1600" b="1" i="1" dirty="0">
                <a:latin typeface="Times New Roman" pitchFamily="18" charset="0"/>
                <a:cs typeface="Times New Roman" pitchFamily="18" charset="0"/>
              </a:rPr>
              <a:t>Тишко Г. В.</a:t>
            </a:r>
            <a:endParaRPr lang="ru-RU" altLang="uk-UA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>
                <a:solidFill>
                  <a:srgbClr val="0033CC"/>
                </a:solidFill>
              </a:rPr>
              <a:t/>
            </a:r>
            <a:br>
              <a:rPr lang="uk-UA" dirty="0" smtClean="0">
                <a:solidFill>
                  <a:srgbClr val="0033CC"/>
                </a:solidFill>
              </a:rPr>
            </a:br>
            <a:r>
              <a:rPr lang="uk-UA" dirty="0" smtClean="0">
                <a:solidFill>
                  <a:srgbClr val="0033CC"/>
                </a:solidFill>
              </a:rPr>
              <a:t/>
            </a:r>
            <a:br>
              <a:rPr lang="uk-UA" dirty="0" smtClean="0">
                <a:solidFill>
                  <a:srgbClr val="0033CC"/>
                </a:solidFill>
              </a:rPr>
            </a:br>
            <a:r>
              <a:rPr lang="uk-UA" sz="4900" dirty="0" smtClean="0">
                <a:solidFill>
                  <a:srgbClr val="0033CC"/>
                </a:solidFill>
              </a:rPr>
              <a:t>Станція  “ Народження генія ”</a:t>
            </a:r>
            <a:r>
              <a:rPr lang="uk-UA" dirty="0" smtClean="0">
                <a:solidFill>
                  <a:srgbClr val="0033CC"/>
                </a:solidFill>
              </a:rPr>
              <a:t/>
            </a:r>
            <a:br>
              <a:rPr lang="uk-UA" dirty="0" smtClean="0">
                <a:solidFill>
                  <a:srgbClr val="0033CC"/>
                </a:solidFill>
              </a:rPr>
            </a:br>
            <a:r>
              <a:rPr lang="ru-RU" dirty="0" smtClean="0">
                <a:solidFill>
                  <a:srgbClr val="FF3399"/>
                </a:solidFill>
              </a:rPr>
              <a:t/>
            </a:r>
            <a:br>
              <a:rPr lang="ru-RU" dirty="0" smtClean="0">
                <a:solidFill>
                  <a:srgbClr val="FF3399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825" y="1341438"/>
            <a:ext cx="6121400" cy="475615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>
              <a:solidFill>
                <a:srgbClr val="177317"/>
              </a:solidFill>
            </a:endParaRPr>
          </a:p>
          <a:p>
            <a:pPr>
              <a:defRPr/>
            </a:pPr>
            <a:r>
              <a:rPr lang="ru-RU" smtClean="0"/>
              <a:t>Видатний</a:t>
            </a:r>
            <a:r>
              <a:rPr lang="ru-RU" dirty="0" smtClean="0"/>
              <a:t> </a:t>
            </a:r>
            <a:r>
              <a:rPr lang="ru-RU" dirty="0" err="1"/>
              <a:t>український</a:t>
            </a:r>
            <a:r>
              <a:rPr lang="ru-RU" dirty="0"/>
              <a:t> </a:t>
            </a:r>
            <a:r>
              <a:rPr lang="ru-RU" dirty="0" err="1"/>
              <a:t>письменник</a:t>
            </a:r>
            <a:r>
              <a:rPr lang="ru-RU" dirty="0"/>
              <a:t> </a:t>
            </a:r>
            <a:r>
              <a:rPr lang="ru-RU" dirty="0" err="1"/>
              <a:t>І.Я.Франко</a:t>
            </a:r>
            <a:r>
              <a:rPr lang="ru-RU" dirty="0"/>
              <a:t> </a:t>
            </a:r>
            <a:r>
              <a:rPr lang="ru-RU" dirty="0" err="1"/>
              <a:t>народився</a:t>
            </a:r>
            <a:r>
              <a:rPr lang="ru-RU" dirty="0"/>
              <a:t> в </a:t>
            </a:r>
            <a:r>
              <a:rPr lang="ru-RU" dirty="0" err="1"/>
              <a:t>селі</a:t>
            </a:r>
            <a:r>
              <a:rPr lang="ru-RU" dirty="0"/>
              <a:t> </a:t>
            </a:r>
            <a:r>
              <a:rPr lang="ru-RU" dirty="0" err="1"/>
              <a:t>Нагуєвичі</a:t>
            </a:r>
            <a:r>
              <a:rPr lang="ru-RU" dirty="0"/>
              <a:t> </a:t>
            </a:r>
            <a:r>
              <a:rPr lang="ru-RU" dirty="0" err="1"/>
              <a:t>Дрогобицького</a:t>
            </a:r>
            <a:r>
              <a:rPr lang="ru-RU" dirty="0"/>
              <a:t> </a:t>
            </a:r>
            <a:r>
              <a:rPr lang="ru-RU" dirty="0" err="1"/>
              <a:t>повіту</a:t>
            </a:r>
            <a:r>
              <a:rPr lang="ru-RU" dirty="0"/>
              <a:t> на </a:t>
            </a:r>
            <a:r>
              <a:rPr lang="ru-RU" dirty="0" err="1"/>
              <a:t>Львівщині</a:t>
            </a:r>
            <a:r>
              <a:rPr lang="ru-RU" dirty="0"/>
              <a:t> у </a:t>
            </a:r>
            <a:r>
              <a:rPr lang="ru-RU" dirty="0" err="1"/>
              <a:t>родині</a:t>
            </a:r>
            <a:r>
              <a:rPr lang="ru-RU" dirty="0"/>
              <a:t> </a:t>
            </a:r>
            <a:r>
              <a:rPr lang="ru-RU" dirty="0" err="1"/>
              <a:t>сільського</a:t>
            </a:r>
            <a:r>
              <a:rPr lang="ru-RU" dirty="0"/>
              <a:t> коваля 27 </a:t>
            </a:r>
            <a:r>
              <a:rPr lang="ru-RU" dirty="0" err="1"/>
              <a:t>серпня</a:t>
            </a:r>
            <a:r>
              <a:rPr lang="ru-RU" dirty="0"/>
              <a:t> …</a:t>
            </a:r>
            <a:endParaRPr lang="uk-UA" dirty="0"/>
          </a:p>
          <a:p>
            <a:pPr marL="0" indent="0">
              <a:buFont typeface="Arial" charset="0"/>
              <a:buNone/>
              <a:defRPr/>
            </a:pPr>
            <a:endParaRPr lang="uk-UA" dirty="0"/>
          </a:p>
          <a:p>
            <a:pPr marL="0" indent="0" algn="ctr">
              <a:buFont typeface="Arial" charset="0"/>
              <a:buNone/>
              <a:defRPr/>
            </a:pPr>
            <a:r>
              <a:rPr lang="ru-RU" dirty="0"/>
              <a:t>    </a:t>
            </a:r>
            <a:r>
              <a:rPr lang="ru-RU" dirty="0" smtClean="0"/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Знайти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периметр квадрата </a:t>
            </a:r>
            <a:r>
              <a:rPr lang="ru-RU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стороною 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464 мм.</a:t>
            </a:r>
            <a:endParaRPr lang="uk-UA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/>
              <a:t>Р=4</a:t>
            </a:r>
            <a:r>
              <a:rPr lang="en-US" dirty="0"/>
              <a:t>a</a:t>
            </a:r>
            <a:endParaRPr lang="uk-UA" dirty="0"/>
          </a:p>
          <a:p>
            <a:pPr>
              <a:defRPr/>
            </a:pPr>
            <a:r>
              <a:rPr lang="uk-UA" dirty="0"/>
              <a:t>Р=4*464</a:t>
            </a:r>
          </a:p>
          <a:p>
            <a:pPr>
              <a:defRPr/>
            </a:pPr>
            <a:r>
              <a:rPr lang="uk-UA" dirty="0"/>
              <a:t>Р=1856</a:t>
            </a:r>
          </a:p>
          <a:p>
            <a:pPr>
              <a:defRPr/>
            </a:pPr>
            <a:r>
              <a:rPr lang="ru-RU" dirty="0"/>
              <a:t>      </a:t>
            </a:r>
            <a:r>
              <a:rPr lang="ru-RU" dirty="0" err="1"/>
              <a:t>Відповідь</a:t>
            </a:r>
            <a:r>
              <a:rPr lang="ru-RU" dirty="0"/>
              <a:t> </a:t>
            </a:r>
            <a:r>
              <a:rPr lang="ru-RU" dirty="0" err="1"/>
              <a:t>записати</a:t>
            </a:r>
            <a:r>
              <a:rPr lang="ru-RU" dirty="0"/>
              <a:t> у </a:t>
            </a:r>
            <a:r>
              <a:rPr lang="ru-RU" dirty="0" err="1"/>
              <a:t>таблицю</a:t>
            </a:r>
            <a:r>
              <a:rPr lang="ru-RU" dirty="0"/>
              <a:t> 1.</a:t>
            </a:r>
            <a:endParaRPr lang="uk-UA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5" name="Picture 24" descr="http://www.gifpark.su/Gifs/FLOWERS/fleur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589588"/>
            <a:ext cx="8642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268413"/>
            <a:ext cx="220027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/>
          <a:lstStyle/>
          <a:p>
            <a:pPr eaLnBrk="1" hangingPunct="1"/>
            <a:r>
              <a:rPr lang="uk-UA" altLang="uk-UA" dirty="0" smtClean="0">
                <a:solidFill>
                  <a:srgbClr val="0033CC"/>
                </a:solidFill>
              </a:rPr>
              <a:t>Станція “ Шкільна ”</a:t>
            </a:r>
            <a:br>
              <a:rPr lang="uk-UA" altLang="uk-UA" dirty="0" smtClean="0">
                <a:solidFill>
                  <a:srgbClr val="0033CC"/>
                </a:solidFill>
              </a:rPr>
            </a:br>
            <a:r>
              <a:rPr lang="uk-UA" altLang="uk-UA" dirty="0" smtClean="0">
                <a:solidFill>
                  <a:srgbClr val="0033CC"/>
                </a:solidFill>
              </a:rPr>
              <a:t/>
            </a:r>
            <a:br>
              <a:rPr lang="uk-UA" altLang="uk-UA" dirty="0" smtClean="0">
                <a:solidFill>
                  <a:srgbClr val="0033CC"/>
                </a:solidFill>
              </a:rPr>
            </a:br>
            <a:endParaRPr lang="ru-RU" altLang="uk-UA" dirty="0" smtClean="0">
              <a:solidFill>
                <a:srgbClr val="0033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700213"/>
            <a:ext cx="8229600" cy="45259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altLang="uk-UA" b="1" i="1" dirty="0" smtClean="0">
                <a:solidFill>
                  <a:srgbClr val="00B050"/>
                </a:solidFill>
              </a:rPr>
              <a:t>    </a:t>
            </a:r>
          </a:p>
          <a:p>
            <a:pPr eaLnBrk="1" hangingPunct="1">
              <a:buFont typeface="Arial" charset="0"/>
              <a:buNone/>
            </a:pPr>
            <a:r>
              <a:rPr lang="uk-UA" altLang="uk-UA" sz="3600" dirty="0" smtClean="0"/>
              <a:t>    </a:t>
            </a:r>
            <a:endParaRPr lang="ru-RU" altLang="uk-UA" sz="3600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2826189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1"/>
            <a:ext cx="2971509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uk-UA" smtClean="0">
                <a:solidFill>
                  <a:srgbClr val="0033CC"/>
                </a:solidFill>
              </a:rPr>
              <a:t>Станція “ Шкільна ”</a:t>
            </a:r>
            <a:endParaRPr lang="ru-RU" altLang="uk-UA" smtClean="0">
              <a:solidFill>
                <a:srgbClr val="0033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700213"/>
            <a:ext cx="8229600" cy="45259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altLang="uk-UA" b="1" i="1" smtClean="0">
                <a:solidFill>
                  <a:srgbClr val="00B050"/>
                </a:solidFill>
              </a:rPr>
              <a:t>     </a:t>
            </a:r>
            <a:r>
              <a:rPr lang="ru-RU" altLang="uk-UA" b="1" i="1" smtClean="0">
                <a:solidFill>
                  <a:srgbClr val="00B050"/>
                </a:solidFill>
              </a:rPr>
              <a:t>Дано прямокутник. Знайдіть невідомі величини.</a:t>
            </a:r>
            <a:endParaRPr lang="uk-UA" altLang="uk-UA" b="1" i="1" smtClean="0">
              <a:solidFill>
                <a:srgbClr val="00B05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uk-UA" altLang="uk-UA" sz="3600" smtClean="0"/>
              <a:t>    </a:t>
            </a:r>
            <a:endParaRPr lang="ru-RU" altLang="uk-UA" sz="3600" smtClean="0"/>
          </a:p>
        </p:txBody>
      </p:sp>
      <p:pic>
        <p:nvPicPr>
          <p:cNvPr id="7170" name="Picture 2" descr="http://uchitmatematika.ucoz.ru/_tbkp/AN06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652963"/>
            <a:ext cx="2592387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87450" y="2997200"/>
          <a:ext cx="5329239" cy="2303463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776413"/>
                <a:gridCol w="1776413"/>
                <a:gridCol w="1776413"/>
              </a:tblGrid>
              <a:tr h="7678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</a:rPr>
                        <a:t>Довжина</a:t>
                      </a:r>
                      <a:endParaRPr lang="uk-UA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Ширина</a:t>
                      </a:r>
                      <a:endParaRPr lang="uk-UA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Периметр</a:t>
                      </a:r>
                      <a:endParaRPr lang="uk-UA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678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2 м</a:t>
                      </a:r>
                      <a:endParaRPr lang="uk-UA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 м</a:t>
                      </a:r>
                      <a:endParaRPr lang="uk-UA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uk-UA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>
                    <a:solidFill>
                      <a:srgbClr val="FF0000"/>
                    </a:solidFill>
                  </a:tcPr>
                </a:tc>
              </a:tr>
              <a:tr h="7678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uk-UA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15 см</a:t>
                      </a:r>
                      <a:endParaRPr lang="uk-UA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50 см</a:t>
                      </a:r>
                      <a:endParaRPr lang="uk-UA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8" marR="68588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123171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uk-UA" smtClean="0">
                <a:solidFill>
                  <a:srgbClr val="0033CC"/>
                </a:solidFill>
              </a:rPr>
              <a:t>Станція “ Трагічна “</a:t>
            </a:r>
            <a:endParaRPr lang="ru-RU" altLang="uk-UA" smtClean="0">
              <a:solidFill>
                <a:srgbClr val="0033CC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724400"/>
            <a:ext cx="1944688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48680"/>
            <a:ext cx="3905398" cy="56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uk-UA" smtClean="0">
                <a:solidFill>
                  <a:srgbClr val="0033CC"/>
                </a:solidFill>
              </a:rPr>
              <a:t>Станція “ Трагічна “</a:t>
            </a:r>
            <a:endParaRPr lang="ru-RU" altLang="uk-UA" smtClean="0">
              <a:solidFill>
                <a:srgbClr val="0033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557338"/>
            <a:ext cx="8064500" cy="36115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altLang="uk-UA" b="1" i="1" smtClean="0">
                <a:solidFill>
                  <a:srgbClr val="008000"/>
                </a:solidFill>
              </a:rPr>
              <a:t>Знайдіть периметри даних многокутників.</a:t>
            </a:r>
          </a:p>
          <a:p>
            <a:pPr eaLnBrk="1" hangingPunct="1">
              <a:buFont typeface="Arial" charset="0"/>
              <a:buNone/>
            </a:pPr>
            <a:r>
              <a:rPr lang="ru-RU" altLang="uk-UA" i="1" smtClean="0"/>
              <a:t>1.	Знайти сторону квадрата, якщо його периметр дорівнює 44 см.</a:t>
            </a:r>
          </a:p>
          <a:p>
            <a:pPr eaLnBrk="1" hangingPunct="1">
              <a:buFont typeface="Arial" charset="0"/>
              <a:buNone/>
            </a:pPr>
            <a:r>
              <a:rPr lang="ru-RU" altLang="uk-UA" i="1" smtClean="0"/>
              <a:t>2.	Знайти периметр квадрата зі стороною 4 см.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724400"/>
            <a:ext cx="1944688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5168900"/>
            <a:ext cx="30353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5735638"/>
            <a:ext cx="301783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867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uk-UA" dirty="0" smtClean="0">
              <a:solidFill>
                <a:srgbClr val="0033CC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724400"/>
            <a:ext cx="1944688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255544" cy="495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9543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uk-UA" smtClean="0">
                <a:solidFill>
                  <a:srgbClr val="0033CC"/>
                </a:solidFill>
              </a:rPr>
              <a:t>Станція “ Літературна ”</a:t>
            </a:r>
            <a:endParaRPr lang="ru-RU" altLang="uk-UA" smtClean="0">
              <a:solidFill>
                <a:srgbClr val="0033C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  <p:sp>
        <p:nvSpPr>
          <p:cNvPr id="16389" name="Прямоугольник 4"/>
          <p:cNvSpPr>
            <a:spLocks noChangeArrowheads="1"/>
          </p:cNvSpPr>
          <p:nvPr/>
        </p:nvSpPr>
        <p:spPr bwMode="auto">
          <a:xfrm>
            <a:off x="1763713" y="1720850"/>
            <a:ext cx="669607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2000" b="1" i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Учитель літератури:  Неоціненним залишається внесок Івана Франка у літературу. Батько чотирьох дітей, він написав чимало цікавих казок, які об’єднав у збірку і видав у ХІХ ст. під назвою «Коли всі звірі говорили». На думку письменника, казки змушують дітей сміятися і думати,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2000" b="1" i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розбуджують цікавість та увагу до явищ природи. До збірки увійшла і казка «Фарбований лис», яку ми вивчали у п’ятому класі.</a:t>
            </a:r>
          </a:p>
        </p:txBody>
      </p:sp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4103"/>
            <a:ext cx="7146651" cy="651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8229600" cy="1143000"/>
          </a:xfrm>
        </p:spPr>
        <p:txBody>
          <a:bodyPr/>
          <a:lstStyle/>
          <a:p>
            <a:pPr eaLnBrk="1" hangingPunct="1"/>
            <a:r>
              <a:rPr lang="uk-UA" altLang="uk-UA" smtClean="0">
                <a:solidFill>
                  <a:srgbClr val="0033CC"/>
                </a:solidFill>
              </a:rPr>
              <a:t>Станція “ Літературна ”</a:t>
            </a:r>
            <a:endParaRPr lang="ru-RU" altLang="uk-UA" smtClean="0">
              <a:solidFill>
                <a:srgbClr val="0033C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  <p:sp>
        <p:nvSpPr>
          <p:cNvPr id="17413" name="Прямоугольник 5"/>
          <p:cNvSpPr>
            <a:spLocks noChangeArrowheads="1"/>
          </p:cNvSpPr>
          <p:nvPr/>
        </p:nvSpPr>
        <p:spPr bwMode="auto">
          <a:xfrm>
            <a:off x="1258889" y="1484313"/>
            <a:ext cx="518532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4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uk-UA" sz="4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uk-UA" sz="4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altLang="uk-UA" sz="4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- говорив Франко, - </a:t>
            </a:r>
            <a:r>
              <a:rPr lang="ru-RU" altLang="uk-UA" sz="4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мені</a:t>
            </a:r>
            <a:r>
              <a:rPr lang="ru-RU" altLang="uk-UA" sz="4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мало </a:t>
            </a:r>
            <a:r>
              <a:rPr lang="ru-RU" altLang="uk-UA" sz="4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всміхнулося</a:t>
            </a:r>
            <a:r>
              <a:rPr lang="ru-RU" altLang="uk-UA" sz="4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altLang="uk-UA" sz="4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altLang="uk-UA" sz="4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4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altLang="uk-UA" sz="4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4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altLang="uk-UA" sz="4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uk-UA" sz="4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весняним</a:t>
            </a:r>
            <a:r>
              <a:rPr lang="ru-RU" altLang="uk-UA" sz="4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4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сонячним</a:t>
            </a:r>
            <a:r>
              <a:rPr lang="ru-RU" altLang="uk-UA" sz="4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4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промінням</a:t>
            </a:r>
            <a:r>
              <a:rPr lang="ru-RU" altLang="uk-UA" sz="4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яке </a:t>
            </a:r>
            <a:r>
              <a:rPr lang="ru-RU" altLang="uk-UA" sz="4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зігрівало</a:t>
            </a:r>
            <a:r>
              <a:rPr lang="ru-RU" altLang="uk-UA" sz="4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4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моє</a:t>
            </a:r>
            <a:r>
              <a:rPr lang="ru-RU" altLang="uk-UA" sz="4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4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серце</a:t>
            </a:r>
            <a:r>
              <a:rPr lang="ru-RU" altLang="uk-UA" sz="4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endParaRPr lang="uk-UA" altLang="uk-UA" sz="40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00277"/>
            <a:ext cx="2520280" cy="399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8229600" cy="1143000"/>
          </a:xfrm>
        </p:spPr>
        <p:txBody>
          <a:bodyPr/>
          <a:lstStyle/>
          <a:p>
            <a:pPr eaLnBrk="1" hangingPunct="1"/>
            <a:r>
              <a:rPr lang="uk-UA" altLang="uk-UA" dirty="0" smtClean="0">
                <a:solidFill>
                  <a:srgbClr val="0033CC"/>
                </a:solidFill>
              </a:rPr>
              <a:t>Станція “ Літературна ”</a:t>
            </a:r>
            <a:endParaRPr lang="ru-RU" altLang="uk-UA" dirty="0" smtClean="0">
              <a:solidFill>
                <a:srgbClr val="0033C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  <p:sp>
        <p:nvSpPr>
          <p:cNvPr id="17413" name="Прямоугольник 5"/>
          <p:cNvSpPr>
            <a:spLocks noChangeArrowheads="1"/>
          </p:cNvSpPr>
          <p:nvPr/>
        </p:nvSpPr>
        <p:spPr bwMode="auto">
          <a:xfrm>
            <a:off x="-13552" y="1052736"/>
            <a:ext cx="6444209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48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uk-UA" sz="4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«Правда, скупенька моя наука. </a:t>
            </a:r>
            <a:r>
              <a:rPr lang="ru-RU" altLang="uk-UA" sz="40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Самі</a:t>
            </a:r>
            <a:r>
              <a:rPr lang="ru-RU" altLang="uk-UA" sz="4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початки. З того </a:t>
            </a:r>
            <a:r>
              <a:rPr lang="ru-RU" altLang="uk-UA" sz="40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altLang="uk-UA" sz="4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40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чоловік</a:t>
            </a:r>
            <a:r>
              <a:rPr lang="ru-RU" altLang="uk-UA" sz="4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мудрим не буде. Але я </a:t>
            </a:r>
            <a:r>
              <a:rPr lang="ru-RU" altLang="uk-UA" sz="40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старався</a:t>
            </a:r>
            <a:r>
              <a:rPr lang="ru-RU" altLang="uk-UA" sz="4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подати вам </a:t>
            </a:r>
            <a:r>
              <a:rPr lang="ru-RU" altLang="uk-UA" sz="40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спосіб</a:t>
            </a:r>
            <a:r>
              <a:rPr lang="ru-RU" altLang="uk-UA" sz="4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altLang="uk-UA" sz="40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собі</a:t>
            </a:r>
            <a:r>
              <a:rPr lang="ru-RU" altLang="uk-UA" sz="4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40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далі</a:t>
            </a:r>
            <a:r>
              <a:rPr lang="ru-RU" altLang="uk-UA" sz="4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40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радити</a:t>
            </a:r>
            <a:r>
              <a:rPr lang="ru-RU" altLang="uk-UA" sz="4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як </a:t>
            </a:r>
            <a:r>
              <a:rPr lang="ru-RU" altLang="uk-UA" sz="40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далі</a:t>
            </a:r>
            <a:r>
              <a:rPr lang="ru-RU" altLang="uk-UA" sz="4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40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вчитися</a:t>
            </a:r>
            <a:r>
              <a:rPr lang="ru-RU" altLang="uk-UA" sz="4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uk-UA" sz="40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altLang="uk-UA" sz="4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40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вчитися</a:t>
            </a:r>
            <a:r>
              <a:rPr lang="ru-RU" altLang="uk-UA" sz="4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uk-UA" sz="40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altLang="uk-UA" sz="4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40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мої</a:t>
            </a:r>
            <a:r>
              <a:rPr lang="ru-RU" altLang="uk-UA" sz="4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40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любі</a:t>
            </a:r>
            <a:r>
              <a:rPr lang="ru-RU" altLang="uk-UA" sz="4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треба </a:t>
            </a:r>
            <a:r>
              <a:rPr lang="ru-RU" altLang="uk-UA" sz="40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далі</a:t>
            </a:r>
            <a:r>
              <a:rPr lang="ru-RU" altLang="uk-UA" sz="4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altLang="uk-UA" sz="40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далі</a:t>
            </a:r>
            <a:r>
              <a:rPr lang="ru-RU" altLang="uk-UA" sz="4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раз у раз, весь </a:t>
            </a:r>
            <a:r>
              <a:rPr lang="ru-RU" altLang="uk-UA" sz="40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вік</a:t>
            </a:r>
            <a:r>
              <a:rPr lang="ru-RU" altLang="uk-UA" sz="40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endParaRPr lang="uk-UA" altLang="uk-UA" sz="48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26268"/>
            <a:ext cx="2520280" cy="399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62209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uk-UA" smtClean="0">
                <a:solidFill>
                  <a:srgbClr val="0033CC"/>
                </a:solidFill>
              </a:rPr>
              <a:t>Станція “ Поетична ”</a:t>
            </a:r>
            <a:endParaRPr lang="ru-RU" altLang="uk-UA" dirty="0" smtClean="0">
              <a:solidFill>
                <a:srgbClr val="0033CC"/>
              </a:solidFill>
            </a:endParaRPr>
          </a:p>
        </p:txBody>
      </p:sp>
      <p:pic>
        <p:nvPicPr>
          <p:cNvPr id="6" name="Picture 6" descr="http://www.gifpark.su/Gifs/HANDS/Entertainment-0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476250"/>
            <a:ext cx="24479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07950" y="1592263"/>
            <a:ext cx="7488238" cy="33845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uk-UA" altLang="uk-UA" sz="4800" dirty="0" smtClean="0"/>
              <a:t> </a:t>
            </a:r>
            <a:r>
              <a:rPr lang="uk-UA" altLang="uk-UA" sz="5400" dirty="0" smtClean="0">
                <a:solidFill>
                  <a:srgbClr val="177317"/>
                </a:solidFill>
              </a:rPr>
              <a:t>Діти читають вірші</a:t>
            </a:r>
          </a:p>
          <a:p>
            <a:pPr algn="ctr" eaLnBrk="1" hangingPunct="1">
              <a:buFont typeface="Arial" charset="0"/>
              <a:buNone/>
            </a:pPr>
            <a:r>
              <a:rPr lang="uk-UA" altLang="uk-UA" sz="5400" dirty="0" smtClean="0">
                <a:solidFill>
                  <a:srgbClr val="177317"/>
                </a:solidFill>
              </a:rPr>
              <a:t> Івана Франка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uk-UA" sz="1800" dirty="0" err="1" smtClean="0">
                <a:solidFill>
                  <a:srgbClr val="177317"/>
                </a:solidFill>
              </a:rPr>
              <a:t>Технологія</a:t>
            </a:r>
            <a:r>
              <a:rPr lang="ru-RU" altLang="uk-UA" sz="1800" dirty="0" smtClean="0">
                <a:solidFill>
                  <a:srgbClr val="177317"/>
                </a:solidFill>
              </a:rPr>
              <a:t> коллективно-</a:t>
            </a:r>
            <a:r>
              <a:rPr lang="ru-RU" altLang="uk-UA" sz="1800" dirty="0" err="1" smtClean="0">
                <a:solidFill>
                  <a:srgbClr val="177317"/>
                </a:solidFill>
              </a:rPr>
              <a:t>групового</a:t>
            </a:r>
            <a:r>
              <a:rPr lang="ru-RU" altLang="uk-UA" sz="1800" dirty="0" smtClean="0">
                <a:solidFill>
                  <a:srgbClr val="177317"/>
                </a:solidFill>
              </a:rPr>
              <a:t> 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uk-UA" sz="1800" dirty="0" err="1" smtClean="0">
                <a:solidFill>
                  <a:srgbClr val="177317"/>
                </a:solidFill>
              </a:rPr>
              <a:t>навчання</a:t>
            </a:r>
            <a:r>
              <a:rPr lang="ru-RU" altLang="uk-UA" sz="1800" dirty="0" smtClean="0">
                <a:solidFill>
                  <a:srgbClr val="177317"/>
                </a:solidFill>
              </a:rPr>
              <a:t> Метод “ </a:t>
            </a:r>
            <a:r>
              <a:rPr lang="ru-RU" altLang="uk-UA" sz="1800" dirty="0" err="1" smtClean="0">
                <a:solidFill>
                  <a:srgbClr val="177317"/>
                </a:solidFill>
              </a:rPr>
              <a:t>Мікрофон</a:t>
            </a:r>
            <a:r>
              <a:rPr lang="ru-RU" altLang="uk-UA" sz="1800" dirty="0" smtClean="0">
                <a:solidFill>
                  <a:srgbClr val="177317"/>
                </a:solidFill>
              </a:rPr>
              <a:t>”</a:t>
            </a:r>
            <a:endParaRPr lang="uk-UA" altLang="uk-UA" sz="1800" dirty="0" smtClean="0">
              <a:solidFill>
                <a:srgbClr val="177317"/>
              </a:solidFill>
            </a:endParaRPr>
          </a:p>
        </p:txBody>
      </p:sp>
      <p:pic>
        <p:nvPicPr>
          <p:cNvPr id="10" name="Picture 8" descr="http://kwitka.ucoz.ua/gif/1353270ta3u8eqogc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76700"/>
            <a:ext cx="31432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97200"/>
            <a:ext cx="3500438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uiExpand="1" build="p"/>
      <p:bldP spid="7" grpId="1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70225"/>
            <a:ext cx="8229600" cy="35607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uk-UA" altLang="uk-UA" smtClean="0">
              <a:solidFill>
                <a:srgbClr val="0033CC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uk-UA" altLang="uk-UA" sz="4000" smtClean="0">
                <a:solidFill>
                  <a:srgbClr val="0033CC"/>
                </a:solidFill>
              </a:rPr>
              <a:t>   </a:t>
            </a:r>
            <a:r>
              <a:rPr lang="uk-UA" altLang="uk-UA" sz="4000" b="1" smtClean="0">
                <a:solidFill>
                  <a:srgbClr val="008000"/>
                </a:solidFill>
                <a:latin typeface="Monotype Corsiva" pitchFamily="66" charset="0"/>
              </a:rPr>
              <a:t>Саме ці слова належать відомому українському письменнику. </a:t>
            </a:r>
            <a:endParaRPr lang="ru-RU" altLang="uk-UA" sz="4000" smtClean="0">
              <a:solidFill>
                <a:srgbClr val="008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88640"/>
            <a:ext cx="8496944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kern="10" dirty="0">
                <a:ln w="28575" algn="ctr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Bookman Old Style"/>
                <a:cs typeface="+mn-cs"/>
              </a:rPr>
              <a:t>« Лиш праця світ таким, як є створила.</a:t>
            </a:r>
            <a:r>
              <a:rPr lang="uk-UA" sz="4800" b="1" kern="10" dirty="0">
                <a:ln w="28575" algn="ctr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Bookman Old Style"/>
                <a:cs typeface="+mn-cs"/>
              </a:rPr>
              <a:t> Лиш в праці варто і для праці </a:t>
            </a:r>
            <a:r>
              <a:rPr lang="uk-UA" sz="4800" b="1" kern="10" dirty="0" err="1">
                <a:ln w="28575" algn="ctr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Bookman Old Style"/>
                <a:cs typeface="+mn-cs"/>
              </a:rPr>
              <a:t>жить</a:t>
            </a:r>
            <a:r>
              <a:rPr lang="uk-UA" sz="4800" b="1" kern="10" dirty="0">
                <a:ln w="28575" algn="ctr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Bookman Old Style"/>
                <a:cs typeface="+mn-cs"/>
              </a:rPr>
              <a:t> «</a:t>
            </a:r>
            <a:endParaRPr lang="ru-RU" sz="5400" dirty="0">
              <a:solidFill>
                <a:srgbClr val="0033CC"/>
              </a:solidFill>
              <a:latin typeface="+mn-lt"/>
              <a:cs typeface="+mn-cs"/>
            </a:endParaRPr>
          </a:p>
        </p:txBody>
      </p:sp>
      <p:pic>
        <p:nvPicPr>
          <p:cNvPr id="6" name="Picture 4" descr="http://www.gifpark.su/Gifs/ANIMALS/B_Fly1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229225"/>
            <a:ext cx="15525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3 -0.09583 L 0.00973 -0.428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613" y="908050"/>
            <a:ext cx="8229600" cy="1143000"/>
          </a:xfrm>
        </p:spPr>
        <p:txBody>
          <a:bodyPr/>
          <a:lstStyle/>
          <a:p>
            <a:pPr eaLnBrk="1" hangingPunct="1"/>
            <a:endParaRPr lang="ru-RU" altLang="uk-UA" smtClean="0">
              <a:solidFill>
                <a:srgbClr val="0033CC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51073" y="692696"/>
            <a:ext cx="4752975" cy="40322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altLang="uk-UA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altLang="uk-UA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Ми пишаємося тим, що великий письменник двічі відвідує Київ. Він сподівався на Великій Україні знайти матеріальну і культурну підтримку  своїй ідеї видання політичного журналу, а натомість знайшов свою долю (Ольгу </a:t>
            </a:r>
            <a:r>
              <a:rPr lang="uk-UA" altLang="uk-UA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Хоружинську</a:t>
            </a:r>
            <a:r>
              <a:rPr lang="uk-UA" altLang="uk-UA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664"/>
            <a:ext cx="4009628" cy="56736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7" grpI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uk-UA" smtClean="0">
                <a:solidFill>
                  <a:srgbClr val="0000CC"/>
                </a:solidFill>
              </a:rPr>
              <a:t>Станція “ Київська ”</a:t>
            </a:r>
            <a:endParaRPr lang="ru-RU" altLang="uk-UA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4213" y="1196975"/>
            <a:ext cx="8229600" cy="4525963"/>
          </a:xfrm>
        </p:spPr>
        <p:txBody>
          <a:bodyPr rtlCol="0"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ru-RU" sz="4400" dirty="0" smtClean="0">
                <a:solidFill>
                  <a:schemeClr val="accent3">
                    <a:lumMod val="75000"/>
                  </a:schemeClr>
                </a:solidFill>
              </a:rPr>
              <a:t>                </a:t>
            </a:r>
            <a:r>
              <a:rPr lang="ru-RU" sz="4400" dirty="0"/>
              <a:t>	</a:t>
            </a:r>
            <a:endParaRPr lang="uk-UA" sz="4400" dirty="0"/>
          </a:p>
          <a:p>
            <a:pPr marL="0" indent="0">
              <a:buFont typeface="Arial" charset="0"/>
              <a:buNone/>
              <a:defRPr/>
            </a:pPr>
            <a:r>
              <a:rPr lang="ru-RU" sz="4400" dirty="0"/>
              <a:t>        Сума  </a:t>
            </a:r>
            <a:r>
              <a:rPr lang="ru-RU" sz="4400" dirty="0" err="1"/>
              <a:t>трьох</a:t>
            </a:r>
            <a:r>
              <a:rPr lang="ru-RU" sz="4400" dirty="0"/>
              <a:t> чисел </a:t>
            </a:r>
            <a:r>
              <a:rPr lang="ru-RU" sz="4400" dirty="0" err="1"/>
              <a:t>дорівнює</a:t>
            </a:r>
            <a:r>
              <a:rPr lang="ru-RU" sz="4400" dirty="0"/>
              <a:t> 10019. Сума </a:t>
            </a:r>
            <a:r>
              <a:rPr lang="ru-RU" sz="4400" dirty="0" err="1"/>
              <a:t>першого</a:t>
            </a:r>
            <a:r>
              <a:rPr lang="ru-RU" sz="4400" dirty="0"/>
              <a:t> і  другого чисел </a:t>
            </a:r>
            <a:r>
              <a:rPr lang="ru-RU" sz="4400" dirty="0" err="1"/>
              <a:t>дорівнює</a:t>
            </a:r>
            <a:r>
              <a:rPr lang="ru-RU" sz="4400" dirty="0"/>
              <a:t> 4094, сума </a:t>
            </a:r>
            <a:r>
              <a:rPr lang="ru-RU" sz="4400" dirty="0" err="1"/>
              <a:t>першого</a:t>
            </a:r>
            <a:r>
              <a:rPr lang="ru-RU" sz="4400" dirty="0"/>
              <a:t> і </a:t>
            </a:r>
            <a:r>
              <a:rPr lang="ru-RU" sz="4400" dirty="0" err="1"/>
              <a:t>третього</a:t>
            </a:r>
            <a:r>
              <a:rPr lang="ru-RU" sz="4400" dirty="0"/>
              <a:t> </a:t>
            </a:r>
            <a:r>
              <a:rPr lang="ru-RU" sz="4400" dirty="0" err="1"/>
              <a:t>дорівнює</a:t>
            </a:r>
            <a:r>
              <a:rPr lang="ru-RU" sz="4400" dirty="0"/>
              <a:t>  7810. </a:t>
            </a:r>
            <a:r>
              <a:rPr lang="ru-RU" sz="4400" dirty="0" err="1"/>
              <a:t>Знайти</a:t>
            </a:r>
            <a:r>
              <a:rPr lang="ru-RU" sz="4400" dirty="0"/>
              <a:t> перше число.                                                                                </a:t>
            </a:r>
            <a:endParaRPr lang="uk-UA" sz="44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4400" dirty="0">
              <a:solidFill>
                <a:srgbClr val="FF3399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387350"/>
            <a:ext cx="9144000" cy="1028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8" descr="http://www.gifpark.su/Gifs/THINGS/CARANDASH/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518" y="0"/>
            <a:ext cx="1728788" cy="662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3463" y="276225"/>
            <a:ext cx="8229600" cy="1143000"/>
          </a:xfrm>
        </p:spPr>
        <p:txBody>
          <a:bodyPr/>
          <a:lstStyle/>
          <a:p>
            <a:pPr eaLnBrk="1" hangingPunct="1"/>
            <a:r>
              <a:rPr lang="uk-UA" altLang="uk-UA" smtClean="0">
                <a:solidFill>
                  <a:srgbClr val="0033CC"/>
                </a:solidFill>
              </a:rPr>
              <a:t>  Станція  ” Творча спадщина ”</a:t>
            </a:r>
            <a:endParaRPr lang="ru-RU" altLang="uk-UA" smtClean="0">
              <a:solidFill>
                <a:srgbClr val="0033CC"/>
              </a:solidFill>
            </a:endParaRPr>
          </a:p>
        </p:txBody>
      </p:sp>
      <p:pic>
        <p:nvPicPr>
          <p:cNvPr id="5" name="Picture 8" descr="http://klub-drug.ru/wp-content/uploads/2011/04/4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1906588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39750" y="1125538"/>
            <a:ext cx="4176713" cy="532765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  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36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Знайти</a:t>
            </a:r>
            <a: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периметр </a:t>
            </a:r>
            <a:r>
              <a:rPr lang="ru-RU" sz="36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рівностороннього</a:t>
            </a:r>
            <a: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10-кутника, </a:t>
            </a:r>
            <a:r>
              <a:rPr lang="ru-RU" sz="36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стороною 5 </a:t>
            </a:r>
            <a:r>
              <a:rPr lang="ru-RU" sz="36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метрів</a:t>
            </a:r>
            <a:r>
              <a:rPr lang="ru-RU" sz="36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i="1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Отримана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відповідь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50 м </a:t>
            </a: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томів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умістився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творчий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доробок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І.Я.  Франка. </a:t>
            </a: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4608512" cy="34563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9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1975" y="-100013"/>
            <a:ext cx="8229600" cy="15446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uk-UA" sz="18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uk-UA" sz="1800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4400" b="1" i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Художня</a:t>
            </a:r>
            <a:r>
              <a:rPr lang="ru-RU" sz="4400" b="1" i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сторінка</a:t>
            </a:r>
            <a:endParaRPr lang="ru-RU" sz="4400" b="1" i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5616624" cy="412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uk-UA" altLang="uk-UA" smtClean="0">
                <a:solidFill>
                  <a:srgbClr val="0033CC"/>
                </a:solidFill>
              </a:rPr>
              <a:t>Станція ” Безсмертна ”</a:t>
            </a:r>
            <a:endParaRPr lang="ru-RU" altLang="uk-UA" smtClean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ru-RU" altLang="uk-UA" b="1" smtClean="0"/>
              <a:t>Завдання:</a:t>
            </a:r>
            <a:r>
              <a:rPr lang="ru-RU" altLang="uk-UA" smtClean="0"/>
              <a:t>    </a:t>
            </a:r>
            <a:r>
              <a:rPr lang="ru-RU" altLang="uk-UA" sz="4000" b="1" smtClean="0">
                <a:solidFill>
                  <a:srgbClr val="0000CC"/>
                </a:solidFill>
              </a:rPr>
              <a:t>Знайти периметр фігури, зображеної намалюнку:</a:t>
            </a:r>
          </a:p>
          <a:p>
            <a:pPr marL="0" indent="0">
              <a:buFont typeface="Arial" charset="0"/>
              <a:buNone/>
            </a:pPr>
            <a:endParaRPr lang="uk-UA" altLang="uk-UA" sz="4000" b="1" smtClean="0">
              <a:solidFill>
                <a:srgbClr val="0000CC"/>
              </a:solidFill>
            </a:endParaRP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029099"/>
            <a:ext cx="7306919" cy="2775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00113" y="0"/>
            <a:ext cx="8229601" cy="1143000"/>
          </a:xfrm>
        </p:spPr>
        <p:txBody>
          <a:bodyPr/>
          <a:lstStyle/>
          <a:p>
            <a:pPr eaLnBrk="1" hangingPunct="1"/>
            <a:r>
              <a:rPr lang="uk-UA" altLang="uk-UA" smtClean="0">
                <a:solidFill>
                  <a:srgbClr val="0033CC"/>
                </a:solidFill>
              </a:rPr>
              <a:t>Станція ” Безсмертна ”</a:t>
            </a:r>
            <a:endParaRPr lang="ru-RU" altLang="uk-UA" smtClean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50799" y="836711"/>
            <a:ext cx="6495007" cy="1584177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altLang="uk-UA" b="1" i="1" dirty="0" smtClean="0"/>
              <a:t>  Помер </a:t>
            </a:r>
            <a:r>
              <a:rPr lang="ru-RU" altLang="uk-UA" b="1" i="1" dirty="0" err="1" smtClean="0"/>
              <a:t>Іван</a:t>
            </a:r>
            <a:r>
              <a:rPr lang="ru-RU" altLang="uk-UA" b="1" i="1" dirty="0" smtClean="0"/>
              <a:t> Якович Франко 28 </a:t>
            </a:r>
            <a:r>
              <a:rPr lang="ru-RU" altLang="uk-UA" b="1" i="1" dirty="0" err="1" smtClean="0"/>
              <a:t>травня</a:t>
            </a:r>
            <a:r>
              <a:rPr lang="ru-RU" altLang="uk-UA" b="1" i="1" dirty="0" smtClean="0"/>
              <a:t> 1916 року. </a:t>
            </a:r>
            <a:r>
              <a:rPr lang="ru-RU" altLang="uk-UA" b="1" i="1" dirty="0" err="1" smtClean="0"/>
              <a:t>Письменника</a:t>
            </a:r>
            <a:r>
              <a:rPr lang="ru-RU" altLang="uk-UA" b="1" i="1" dirty="0" smtClean="0"/>
              <a:t> по праву </a:t>
            </a:r>
            <a:r>
              <a:rPr lang="ru-RU" altLang="uk-UA" b="1" i="1" dirty="0" err="1" smtClean="0"/>
              <a:t>вважають</a:t>
            </a:r>
            <a:r>
              <a:rPr lang="ru-RU" altLang="uk-UA" b="1" i="1" dirty="0" smtClean="0"/>
              <a:t> </a:t>
            </a:r>
            <a:r>
              <a:rPr lang="ru-RU" altLang="uk-UA" b="1" i="1" dirty="0" err="1" smtClean="0"/>
              <a:t>продовжувачем</a:t>
            </a:r>
            <a:r>
              <a:rPr lang="ru-RU" altLang="uk-UA" b="1" i="1" dirty="0" smtClean="0"/>
              <a:t> </a:t>
            </a:r>
            <a:r>
              <a:rPr lang="ru-RU" altLang="uk-UA" b="1" i="1" dirty="0" err="1" smtClean="0"/>
              <a:t>традицій</a:t>
            </a:r>
            <a:r>
              <a:rPr lang="ru-RU" altLang="uk-UA" b="1" i="1" dirty="0" smtClean="0"/>
              <a:t> Тараса </a:t>
            </a:r>
            <a:r>
              <a:rPr lang="ru-RU" altLang="uk-UA" b="1" i="1" dirty="0" err="1" smtClean="0"/>
              <a:t>Шевченка</a:t>
            </a:r>
            <a:r>
              <a:rPr lang="ru-RU" altLang="uk-UA" b="1" i="1" dirty="0" smtClean="0"/>
              <a:t>. </a:t>
            </a:r>
            <a:r>
              <a:rPr lang="ru-RU" altLang="uk-UA" b="1" i="1" dirty="0" err="1" smtClean="0"/>
              <a:t>Це</a:t>
            </a:r>
            <a:r>
              <a:rPr lang="ru-RU" altLang="uk-UA" b="1" i="1" dirty="0" smtClean="0"/>
              <a:t> </a:t>
            </a:r>
            <a:r>
              <a:rPr lang="ru-RU" altLang="uk-UA" b="1" i="1" dirty="0" err="1" smtClean="0"/>
              <a:t>відзначив</a:t>
            </a:r>
            <a:r>
              <a:rPr lang="ru-RU" altLang="uk-UA" b="1" i="1" dirty="0" smtClean="0"/>
              <a:t> </a:t>
            </a:r>
            <a:r>
              <a:rPr lang="ru-RU" altLang="uk-UA" b="1" i="1" dirty="0" err="1" smtClean="0"/>
              <a:t>Дмитро</a:t>
            </a:r>
            <a:r>
              <a:rPr lang="ru-RU" altLang="uk-UA" b="1" i="1" dirty="0" smtClean="0"/>
              <a:t> </a:t>
            </a:r>
            <a:r>
              <a:rPr lang="ru-RU" altLang="uk-UA" b="1" i="1" dirty="0" err="1" smtClean="0"/>
              <a:t>Павличко</a:t>
            </a:r>
            <a:r>
              <a:rPr lang="ru-RU" altLang="uk-UA" b="1" i="1" dirty="0" smtClean="0"/>
              <a:t>: «Шевченко народив, а Франко </a:t>
            </a:r>
            <a:r>
              <a:rPr lang="ru-RU" altLang="uk-UA" b="1" i="1" dirty="0" err="1" smtClean="0"/>
              <a:t>виховав</a:t>
            </a:r>
            <a:r>
              <a:rPr lang="ru-RU" altLang="uk-UA" b="1" i="1" dirty="0" smtClean="0"/>
              <a:t> </a:t>
            </a:r>
            <a:r>
              <a:rPr lang="ru-RU" altLang="uk-UA" b="1" i="1" dirty="0" err="1" smtClean="0"/>
              <a:t>українську</a:t>
            </a:r>
            <a:r>
              <a:rPr lang="ru-RU" altLang="uk-UA" b="1" i="1" dirty="0" smtClean="0"/>
              <a:t> </a:t>
            </a:r>
            <a:r>
              <a:rPr lang="ru-RU" altLang="uk-UA" b="1" i="1" dirty="0" err="1" smtClean="0"/>
              <a:t>націю</a:t>
            </a:r>
            <a:r>
              <a:rPr lang="ru-RU" altLang="uk-UA" b="1" i="1" dirty="0" smtClean="0"/>
              <a:t>».   І, </a:t>
            </a:r>
            <a:r>
              <a:rPr lang="ru-RU" altLang="uk-UA" b="1" i="1" dirty="0" err="1" smtClean="0"/>
              <a:t>безперечно</a:t>
            </a:r>
            <a:r>
              <a:rPr lang="ru-RU" altLang="uk-UA" b="1" i="1" dirty="0" smtClean="0"/>
              <a:t>, </a:t>
            </a:r>
            <a:r>
              <a:rPr lang="ru-RU" altLang="uk-UA" b="1" i="1" dirty="0" err="1" smtClean="0"/>
              <a:t>продовжує</a:t>
            </a:r>
            <a:r>
              <a:rPr lang="ru-RU" altLang="uk-UA" b="1" i="1" dirty="0" smtClean="0"/>
              <a:t> </a:t>
            </a:r>
            <a:r>
              <a:rPr lang="ru-RU" altLang="uk-UA" b="1" i="1" dirty="0" err="1" smtClean="0"/>
              <a:t>виховувати</a:t>
            </a:r>
            <a:r>
              <a:rPr lang="ru-RU" altLang="uk-UA" b="1" i="1" dirty="0" smtClean="0"/>
              <a:t> </a:t>
            </a:r>
            <a:r>
              <a:rPr lang="ru-RU" altLang="uk-UA" b="1" i="1" dirty="0" err="1" smtClean="0"/>
              <a:t>сьогодні</a:t>
            </a:r>
            <a:r>
              <a:rPr lang="ru-RU" altLang="uk-UA" b="1" i="1" dirty="0" smtClean="0"/>
              <a:t>, </a:t>
            </a:r>
            <a:r>
              <a:rPr lang="ru-RU" altLang="uk-UA" b="1" i="1" dirty="0" err="1" smtClean="0"/>
              <a:t>адже</a:t>
            </a:r>
            <a:r>
              <a:rPr lang="ru-RU" altLang="uk-UA" b="1" i="1" dirty="0" smtClean="0"/>
              <a:t> </a:t>
            </a:r>
            <a:r>
              <a:rPr lang="ru-RU" altLang="uk-UA" b="1" i="1" dirty="0" err="1" smtClean="0"/>
              <a:t>його</a:t>
            </a:r>
            <a:r>
              <a:rPr lang="ru-RU" altLang="uk-UA" b="1" i="1" dirty="0" smtClean="0"/>
              <a:t> </a:t>
            </a:r>
            <a:r>
              <a:rPr lang="ru-RU" altLang="uk-UA" b="1" i="1" dirty="0" err="1" smtClean="0"/>
              <a:t>творчість</a:t>
            </a:r>
            <a:r>
              <a:rPr lang="ru-RU" altLang="uk-UA" b="1" i="1" dirty="0" smtClean="0"/>
              <a:t> </a:t>
            </a:r>
            <a:r>
              <a:rPr lang="ru-RU" altLang="uk-UA" b="1" i="1" dirty="0" err="1" smtClean="0"/>
              <a:t>хвилює</a:t>
            </a:r>
            <a:r>
              <a:rPr lang="ru-RU" altLang="uk-UA" b="1" i="1" dirty="0" smtClean="0"/>
              <a:t> і </a:t>
            </a:r>
            <a:r>
              <a:rPr lang="ru-RU" altLang="uk-UA" b="1" i="1" dirty="0" err="1" smtClean="0"/>
              <a:t>дітей</a:t>
            </a:r>
            <a:r>
              <a:rPr lang="ru-RU" altLang="uk-UA" b="1" i="1" dirty="0" smtClean="0"/>
              <a:t>, і </a:t>
            </a:r>
            <a:r>
              <a:rPr lang="ru-RU" altLang="uk-UA" b="1" i="1" dirty="0" err="1" smtClean="0"/>
              <a:t>дорослих</a:t>
            </a:r>
            <a:r>
              <a:rPr lang="ru-RU" altLang="uk-UA" b="1" i="1" dirty="0" smtClean="0"/>
              <a:t>. І в </a:t>
            </a:r>
            <a:r>
              <a:rPr lang="ru-RU" altLang="uk-UA" b="1" i="1" dirty="0" err="1" smtClean="0"/>
              <a:t>цьому</a:t>
            </a:r>
            <a:r>
              <a:rPr lang="ru-RU" altLang="uk-UA" b="1" i="1" dirty="0" smtClean="0"/>
              <a:t> </a:t>
            </a:r>
            <a:r>
              <a:rPr lang="ru-RU" altLang="uk-UA" b="1" i="1" dirty="0" err="1" smtClean="0"/>
              <a:t>розумінні</a:t>
            </a:r>
            <a:r>
              <a:rPr lang="ru-RU" altLang="uk-UA" b="1" i="1" dirty="0" smtClean="0"/>
              <a:t> </a:t>
            </a:r>
            <a:r>
              <a:rPr lang="ru-RU" altLang="uk-UA" b="1" i="1" dirty="0" err="1" smtClean="0"/>
              <a:t>він</a:t>
            </a:r>
            <a:r>
              <a:rPr lang="ru-RU" altLang="uk-UA" b="1" i="1" dirty="0" smtClean="0"/>
              <a:t> – </a:t>
            </a:r>
            <a:r>
              <a:rPr lang="ru-RU" altLang="uk-UA" b="1" i="1" dirty="0" err="1" smtClean="0"/>
              <a:t>безсмертний</a:t>
            </a:r>
            <a:r>
              <a:rPr lang="ru-RU" altLang="uk-UA" b="1" i="1" dirty="0" smtClean="0"/>
              <a:t>.   </a:t>
            </a:r>
            <a:endParaRPr lang="uk-UA" altLang="uk-UA" b="1" i="1" dirty="0" smtClean="0"/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5" r="18884"/>
          <a:stretch/>
        </p:blipFill>
        <p:spPr bwMode="auto">
          <a:xfrm>
            <a:off x="6729171" y="1052736"/>
            <a:ext cx="2222315" cy="50405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s16.rimg.info/f59f71b9e322cb609b9823bf6a81f4a4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557338"/>
            <a:ext cx="8135938" cy="5300662"/>
          </a:xfrm>
        </p:spPr>
      </p:pic>
      <p:sp>
        <p:nvSpPr>
          <p:cNvPr id="6" name="Прямоугольник 5"/>
          <p:cNvSpPr/>
          <p:nvPr/>
        </p:nvSpPr>
        <p:spPr>
          <a:xfrm>
            <a:off x="551908" y="1790753"/>
            <a:ext cx="8352928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kern="10" dirty="0">
                <a:ln w="28575" algn="ctr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Bookman Old Style"/>
                <a:cs typeface="+mn-cs"/>
              </a:rPr>
              <a:t>Підбиття підсумків подорожі</a:t>
            </a:r>
            <a:endParaRPr lang="ru-RU" sz="5400" dirty="0">
              <a:solidFill>
                <a:srgbClr val="FF3399"/>
              </a:solidFill>
              <a:latin typeface="+mn-lt"/>
              <a:cs typeface="+mn-cs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WordArt 6"/>
          <p:cNvSpPr>
            <a:spLocks noChangeArrowheads="1" noChangeShapeType="1" noTextEdit="1"/>
          </p:cNvSpPr>
          <p:nvPr/>
        </p:nvSpPr>
        <p:spPr bwMode="auto">
          <a:xfrm>
            <a:off x="755650" y="260350"/>
            <a:ext cx="5111750" cy="11525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uk-UA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До нових зустрічей</a:t>
            </a:r>
          </a:p>
        </p:txBody>
      </p:sp>
      <p:sp>
        <p:nvSpPr>
          <p:cNvPr id="53255" name="WordArt 7"/>
          <p:cNvSpPr>
            <a:spLocks noChangeArrowheads="1" noChangeShapeType="1" noTextEdit="1"/>
          </p:cNvSpPr>
          <p:nvPr/>
        </p:nvSpPr>
        <p:spPr bwMode="auto">
          <a:xfrm>
            <a:off x="860425" y="1844675"/>
            <a:ext cx="4392613" cy="7921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uk-UA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наші</a:t>
            </a:r>
          </a:p>
        </p:txBody>
      </p:sp>
      <p:sp>
        <p:nvSpPr>
          <p:cNvPr id="53257" name="WordArt 9"/>
          <p:cNvSpPr>
            <a:spLocks noChangeArrowheads="1" noChangeShapeType="1" noTextEdit="1"/>
          </p:cNvSpPr>
          <p:nvPr/>
        </p:nvSpPr>
        <p:spPr bwMode="auto">
          <a:xfrm>
            <a:off x="4587875" y="3270250"/>
            <a:ext cx="3744913" cy="8747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uk-UA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юні</a:t>
            </a:r>
          </a:p>
        </p:txBody>
      </p:sp>
      <p:sp>
        <p:nvSpPr>
          <p:cNvPr id="53258" name="WordArt 10"/>
          <p:cNvSpPr>
            <a:spLocks noChangeArrowheads="1" noChangeShapeType="1" noTextEdit="1"/>
          </p:cNvSpPr>
          <p:nvPr/>
        </p:nvSpPr>
        <p:spPr bwMode="auto">
          <a:xfrm>
            <a:off x="3851275" y="4629150"/>
            <a:ext cx="4467225" cy="16557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uk-UA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мандрівники !</a:t>
            </a:r>
          </a:p>
        </p:txBody>
      </p:sp>
      <p:pic>
        <p:nvPicPr>
          <p:cNvPr id="8" name="Picture 2" descr="http://www.gifpark.su/Gifs/SMILES/2/36_4_15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97200"/>
            <a:ext cx="381635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 animBg="1"/>
      <p:bldP spid="53255" grpId="0" animBg="1"/>
      <p:bldP spid="53257" grpId="0" animBg="1"/>
      <p:bldP spid="532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350838" y="404813"/>
            <a:ext cx="8229600" cy="35607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uk-UA" altLang="uk-UA" smtClean="0">
              <a:solidFill>
                <a:srgbClr val="0033CC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uk-UA" altLang="uk-UA" sz="4000" smtClean="0">
                <a:solidFill>
                  <a:srgbClr val="0033CC"/>
                </a:solidFill>
              </a:rPr>
              <a:t>   </a:t>
            </a:r>
            <a:endParaRPr lang="ru-RU" altLang="uk-UA" sz="6000" smtClean="0">
              <a:solidFill>
                <a:srgbClr val="008000"/>
              </a:solidFill>
            </a:endParaRPr>
          </a:p>
        </p:txBody>
      </p:sp>
      <p:pic>
        <p:nvPicPr>
          <p:cNvPr id="5123" name="Picture 4" descr="http://www.gifpark.su/Gifs/ANIMALS/B_Fly1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229225"/>
            <a:ext cx="15525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950" y="476250"/>
          <a:ext cx="8785225" cy="6073773"/>
        </p:xfrm>
        <a:graphic>
          <a:graphicData uri="http://schemas.openxmlformats.org/drawingml/2006/table">
            <a:tbl>
              <a:tblPr/>
              <a:tblGrid>
                <a:gridCol w="590589"/>
                <a:gridCol w="1776572"/>
                <a:gridCol w="1005123"/>
                <a:gridCol w="827467"/>
                <a:gridCol w="688221"/>
                <a:gridCol w="1816584"/>
                <a:gridCol w="1005123"/>
                <a:gridCol w="1075546"/>
              </a:tblGrid>
              <a:tr h="85826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Вираз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Значення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Буква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Вираз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Значення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Буква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16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Градусна міра прямого кута…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см-35 мм =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8603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21-10 =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130+23 =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43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altLang="uk-UA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1640-1620 =</a:t>
                      </a:r>
                      <a:endParaRPr kumimoji="0" lang="uk-UA" altLang="uk-UA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2*(7+3) =</a:t>
                      </a:r>
                      <a:endParaRPr kumimoji="0" lang="uk-UA" altLang="uk-UA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8603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4)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altLang="uk-UA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2*23-46 =</a:t>
                      </a:r>
                      <a:endParaRPr kumimoji="0" lang="uk-UA" altLang="uk-UA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4)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30-2*15=</a:t>
                      </a:r>
                      <a:endParaRPr kumimoji="0" lang="uk-UA" altLang="uk-UA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43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5)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1245+255 =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8143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6)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170-24 =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49" marR="587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350838" y="404813"/>
            <a:ext cx="8229600" cy="35607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uk-UA" altLang="uk-UA" smtClean="0">
              <a:solidFill>
                <a:srgbClr val="0033CC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uk-UA" altLang="uk-UA" sz="4000" smtClean="0">
                <a:solidFill>
                  <a:srgbClr val="0033CC"/>
                </a:solidFill>
              </a:rPr>
              <a:t>   </a:t>
            </a:r>
            <a:endParaRPr lang="ru-RU" altLang="uk-UA" sz="6000" smtClean="0">
              <a:solidFill>
                <a:srgbClr val="008000"/>
              </a:solidFill>
            </a:endParaRPr>
          </a:p>
        </p:txBody>
      </p:sp>
      <p:pic>
        <p:nvPicPr>
          <p:cNvPr id="6147" name="Picture 4" descr="http://www.gifpark.su/Gifs/ANIMALS/B_Fly1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229225"/>
            <a:ext cx="15525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388" y="620713"/>
          <a:ext cx="8713787" cy="5929314"/>
        </p:xfrm>
        <a:graphic>
          <a:graphicData uri="http://schemas.openxmlformats.org/drawingml/2006/table">
            <a:tbl>
              <a:tblPr/>
              <a:tblGrid>
                <a:gridCol w="585787"/>
                <a:gridCol w="1762125"/>
                <a:gridCol w="996950"/>
                <a:gridCol w="820738"/>
                <a:gridCol w="682625"/>
                <a:gridCol w="1801812"/>
                <a:gridCol w="996950"/>
                <a:gridCol w="1066800"/>
              </a:tblGrid>
              <a:tr h="7142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Вираз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Значення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Буква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Вираз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Значення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Буква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15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Градусна міра прямого кута…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90◦</a:t>
                      </a: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см-35 мм =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мм</a:t>
                      </a: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</a:t>
                      </a: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8603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21-10 =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2)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130+23 =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</a:t>
                      </a: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42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1640-1620 =</a:t>
                      </a:r>
                      <a:endParaRPr kumimoji="0" lang="uk-UA" altLang="uk-UA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2*(7+3) =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8603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4)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2*23-46 =</a:t>
                      </a:r>
                      <a:endParaRPr kumimoji="0" lang="uk-UA" altLang="uk-UA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4)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30-2*15=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42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5)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1245+255 =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8142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6)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170-24 =</a:t>
                      </a:r>
                      <a:endParaRPr kumimoji="0" lang="uk-UA" altLang="uk-U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</a:t>
                      </a: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</a:p>
                  </a:txBody>
                  <a:tcPr marL="58752" marR="5875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260350"/>
            <a:ext cx="8783637" cy="626427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uk-UA" altLang="uk-UA" sz="3600" smtClean="0">
              <a:solidFill>
                <a:srgbClr val="0033CC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uk-UA" altLang="uk-UA" sz="280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1. Народився І.Я.Франко 27 серпня  _______   року.</a:t>
            </a:r>
          </a:p>
          <a:p>
            <a:pPr algn="ctr" eaLnBrk="1" hangingPunct="1">
              <a:buFont typeface="Arial" charset="0"/>
              <a:buNone/>
            </a:pPr>
            <a:r>
              <a:rPr lang="uk-UA" altLang="uk-UA" sz="280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2. Івася віддали до школи, коли йому було _____ років і вже через ______ днів він   навчився читати.</a:t>
            </a:r>
          </a:p>
          <a:p>
            <a:pPr algn="ctr" eaLnBrk="1" hangingPunct="1">
              <a:buFont typeface="Arial" charset="0"/>
              <a:buNone/>
            </a:pPr>
            <a:r>
              <a:rPr lang="uk-UA" altLang="uk-UA" sz="280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3. В _____ років хлопець залишився без батька, а в _____  і без матері.</a:t>
            </a:r>
          </a:p>
          <a:p>
            <a:pPr algn="ctr" eaLnBrk="1" hangingPunct="1">
              <a:buFont typeface="Arial" charset="0"/>
              <a:buNone/>
            </a:pPr>
            <a:r>
              <a:rPr lang="uk-UA" altLang="uk-UA" sz="280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4. І.Я.Франко побував у Києві у ______ році.</a:t>
            </a:r>
          </a:p>
          <a:p>
            <a:pPr algn="ctr" eaLnBrk="1" hangingPunct="1">
              <a:buFont typeface="Arial" charset="0"/>
              <a:buNone/>
            </a:pPr>
            <a:r>
              <a:rPr lang="uk-UA" altLang="uk-UA" sz="280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5. Повне зібрання творів письменника вміщене у _______ томах.</a:t>
            </a:r>
          </a:p>
          <a:p>
            <a:pPr algn="ctr" eaLnBrk="1" hangingPunct="1">
              <a:buFont typeface="Arial" charset="0"/>
              <a:buNone/>
            </a:pPr>
            <a:r>
              <a:rPr lang="uk-UA" altLang="uk-UA" sz="280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6. Помер І.Я.Франко 28 травня ______  року. </a:t>
            </a:r>
          </a:p>
          <a:p>
            <a:pPr algn="ctr" eaLnBrk="1" hangingPunct="1">
              <a:buFont typeface="Arial" charset="0"/>
              <a:buNone/>
            </a:pPr>
            <a:r>
              <a:rPr lang="uk-UA" altLang="uk-UA" sz="4400" smtClean="0">
                <a:solidFill>
                  <a:srgbClr val="0033CC"/>
                </a:solidFill>
              </a:rPr>
              <a:t>   </a:t>
            </a:r>
            <a:endParaRPr lang="ru-RU" altLang="uk-UA" sz="6600" smtClean="0">
              <a:solidFill>
                <a:srgbClr val="008000"/>
              </a:solidFill>
            </a:endParaRPr>
          </a:p>
        </p:txBody>
      </p:sp>
      <p:pic>
        <p:nvPicPr>
          <p:cNvPr id="7171" name="Picture 4" descr="http://www.gifpark.su/Gifs/ANIMALS/B_Fly1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229225"/>
            <a:ext cx="15525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altLang="uk-UA" smtClean="0"/>
          </a:p>
        </p:txBody>
      </p:sp>
      <p:pic>
        <p:nvPicPr>
          <p:cNvPr id="15" name="Picture 8" descr="http://uchitmatematika.ucoz.ru/avatar/4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805488"/>
            <a:ext cx="8280400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52990">
            <a:off x="-655638" y="1490663"/>
            <a:ext cx="7183438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Заголовок 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7325"/>
            <a:ext cx="5105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altLang="uk-UA" smtClean="0"/>
          </a:p>
        </p:txBody>
      </p:sp>
      <p:pic>
        <p:nvPicPr>
          <p:cNvPr id="15" name="Picture 8" descr="http://uchitmatematika.ucoz.ru/avatar/4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805488"/>
            <a:ext cx="8280400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03. Периметр прямокутника. Периметр квадрат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9734.5024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116632"/>
            <a:ext cx="11393488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-0.26833 L -0.00399 -0.60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1116013" y="549275"/>
            <a:ext cx="6335712" cy="11525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uk-UA" sz="3600" kern="10">
                <a:ln w="9525">
                  <a:round/>
                  <a:headEnd/>
                  <a:tailEnd/>
                </a:ln>
                <a:solidFill>
                  <a:srgbClr val="0033CC"/>
                </a:solidFill>
                <a:latin typeface="Impact"/>
              </a:rPr>
              <a:t>Математично-</a:t>
            </a: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1763713" y="2349500"/>
            <a:ext cx="6769100" cy="15113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uk-UA" sz="3600" kern="10">
                <a:ln w="9525">
                  <a:round/>
                  <a:headEnd/>
                  <a:tailEnd/>
                </a:ln>
                <a:solidFill>
                  <a:srgbClr val="0033CC"/>
                </a:solidFill>
                <a:latin typeface="Impact"/>
              </a:rPr>
              <a:t>Літературна</a:t>
            </a:r>
          </a:p>
        </p:txBody>
      </p:sp>
      <p:sp>
        <p:nvSpPr>
          <p:cNvPr id="8" name="WordArt 10"/>
          <p:cNvSpPr>
            <a:spLocks noChangeArrowheads="1" noChangeShapeType="1" noTextEdit="1"/>
          </p:cNvSpPr>
          <p:nvPr/>
        </p:nvSpPr>
        <p:spPr bwMode="auto">
          <a:xfrm>
            <a:off x="1116013" y="4437063"/>
            <a:ext cx="7343775" cy="20875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uk-UA" sz="3600" kern="10">
                <a:ln w="9525">
                  <a:round/>
                  <a:headEnd/>
                  <a:tailEnd/>
                </a:ln>
                <a:solidFill>
                  <a:srgbClr val="0033CC"/>
                </a:solidFill>
                <a:latin typeface="Impact"/>
              </a:rPr>
              <a:t>Подорож </a:t>
            </a:r>
          </a:p>
        </p:txBody>
      </p:sp>
      <p:pic>
        <p:nvPicPr>
          <p:cNvPr id="9" name="Picture 5" descr="Earth_0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8527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uk-UA" smtClean="0">
                <a:solidFill>
                  <a:srgbClr val="0033CC"/>
                </a:solidFill>
              </a:rPr>
              <a:t>Маршрут</a:t>
            </a:r>
            <a:endParaRPr lang="ru-RU" altLang="uk-UA" smtClean="0">
              <a:solidFill>
                <a:srgbClr val="0033CC"/>
              </a:solidFill>
            </a:endParaRPr>
          </a:p>
        </p:txBody>
      </p:sp>
      <p:pic>
        <p:nvPicPr>
          <p:cNvPr id="12291" name="Picture 2" descr="http://www.gifzona.com/i/small/Pu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165850"/>
            <a:ext cx="3143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 descr="http://www.gifzona.com/i/small/Pu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165850"/>
            <a:ext cx="3143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 descr="http://www.gifzona.com/i/small/Pu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165850"/>
            <a:ext cx="3143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 descr="http://www.gifzona.com/i/small/Pu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5850"/>
            <a:ext cx="3143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2" descr="http://www.gifzona.com/i/small/Pu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6165850"/>
            <a:ext cx="3143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2" descr="http://www.gifzona.com/i/small/Pu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165850"/>
            <a:ext cx="3143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2" descr="http://www.gifzona.com/i/small/Pu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6165850"/>
            <a:ext cx="3143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2" descr="http://www.gifzona.com/i/small/Pu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165850"/>
            <a:ext cx="3143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2" descr="http://www.gifzona.com/i/small/Pu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6165850"/>
            <a:ext cx="3143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2" descr="http://www.gifzona.com/i/small/Pu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6165850"/>
            <a:ext cx="3143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2" descr="http://www.gifzona.com/i/small/Pu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165850"/>
            <a:ext cx="3143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2" descr="http://www.gifzona.com/i/small/Pu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6165850"/>
            <a:ext cx="3143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http://www.gifpark.su/Gifs/COSMOS/12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941888"/>
            <a:ext cx="12096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304" name="Object 7"/>
          <p:cNvGraphicFramePr>
            <a:graphicFrameLocks noChangeAspect="1"/>
          </p:cNvGraphicFramePr>
          <p:nvPr/>
        </p:nvGraphicFramePr>
        <p:xfrm>
          <a:off x="2743200" y="3338513"/>
          <a:ext cx="36576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7" name="Документ WordPad" r:id="rId6" imgW="3657600" imgH="180975" progId="WordPad.Document.1">
                  <p:embed/>
                </p:oleObj>
              </mc:Choice>
              <mc:Fallback>
                <p:oleObj name="Документ WordPad" r:id="rId6" imgW="3657600" imgH="180975" progId="WordPad.Document.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3338513"/>
                        <a:ext cx="3657600" cy="18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2" descr="http://www.gifzona.com/i/small/Pu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060575"/>
            <a:ext cx="3143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http://www.gifzona.com/i/small/Pu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933825"/>
            <a:ext cx="3143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http://www.gifzona.com/i/small/Pu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068638"/>
            <a:ext cx="3143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http://www.gifzona.com/i/small/Pu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868863"/>
            <a:ext cx="3143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50825" y="1916113"/>
            <a:ext cx="422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Станція “ Народження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генія </a:t>
            </a:r>
            <a:r>
              <a:rPr lang="uk-UA" altLang="uk-UA" sz="4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endParaRPr lang="ru-RU" altLang="uk-UA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003800" y="1916113"/>
            <a:ext cx="3305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28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Станція “ Шкільна ”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250825" y="2924175"/>
            <a:ext cx="3852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Станція “ Трагічна “ </a:t>
            </a:r>
            <a:endParaRPr lang="ru-RU" altLang="uk-UA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778375" y="2852738"/>
            <a:ext cx="47656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Станція “ Літературна ”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uk-UA" sz="1800"/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250825" y="3789363"/>
            <a:ext cx="4037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Станція “ Поетична ” </a:t>
            </a:r>
            <a:endParaRPr lang="ru-RU" altLang="uk-UA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4857750" y="3573463"/>
            <a:ext cx="38830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uk-UA" altLang="uk-UA" sz="1800">
              <a:solidFill>
                <a:srgbClr val="0033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Станція  ” Київська ”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250825" y="4797425"/>
            <a:ext cx="3263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Станція ” Творча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спадщина </a:t>
            </a:r>
            <a:r>
              <a:rPr lang="uk-UA" altLang="uk-UA" sz="4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endParaRPr lang="ru-RU" altLang="uk-UA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995863" y="4748213"/>
            <a:ext cx="4330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Станція “ Безсмертна ” </a:t>
            </a:r>
            <a:endParaRPr lang="uk-UA" altLang="uk-UA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4" descr="Анимация пейзажа с мельницей и речкой, анимация неба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376363"/>
            <a:ext cx="878522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Інтегрований урок</a:t>
            </a: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0155E-6 L -0.00312 -0.7080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3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|1.9|2.7|2.9|2.5|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|1.5|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|1.5|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1.7|1.6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1.7|1.6|1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1.7|1.6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6|1.6|3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6|1.6|3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6|1.6|3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9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4|1.9|1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9|2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4|1.4|1|2.8|1.2|2|1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5|2.4|1.4|1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5|2.4|1.4|1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5|2.4|1.4|1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6|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6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4|1.9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4|1.9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4|1.9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|1.4|2.7|1.4|2.7|1.6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|1.4|2.7|1.4|2.7|1.6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9|2.4|2|2.2|2.6|2.2|2.2|2.2|2.1|2.2|2.1|2.1|1.8|2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2496</TotalTime>
  <Words>805</Words>
  <Application>Microsoft Office PowerPoint</Application>
  <PresentationFormat>Экран (4:3)</PresentationFormat>
  <Paragraphs>204</Paragraphs>
  <Slides>27</Slides>
  <Notes>7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Тема Office</vt:lpstr>
      <vt:lpstr>Документ WordPad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Маршрут</vt:lpstr>
      <vt:lpstr>  Станція  “ Народження генія ”  </vt:lpstr>
      <vt:lpstr>Станція “ Шкільна ”  </vt:lpstr>
      <vt:lpstr>Станція “ Шкільна ”</vt:lpstr>
      <vt:lpstr>Станція “ Трагічна “</vt:lpstr>
      <vt:lpstr>Станція “ Трагічна “</vt:lpstr>
      <vt:lpstr>Презентация PowerPoint</vt:lpstr>
      <vt:lpstr>Станція “ Літературна ”</vt:lpstr>
      <vt:lpstr>Станція “ Літературна ”</vt:lpstr>
      <vt:lpstr>Станція “ Літературна ”</vt:lpstr>
      <vt:lpstr>Станція “ Поетична ”</vt:lpstr>
      <vt:lpstr>Презентация PowerPoint</vt:lpstr>
      <vt:lpstr>Станція “ Київська ”</vt:lpstr>
      <vt:lpstr>  Станція  ” Творча спадщина ”</vt:lpstr>
      <vt:lpstr>Презентация PowerPoint</vt:lpstr>
      <vt:lpstr>Станція ” Безсмертна ”</vt:lpstr>
      <vt:lpstr>Станція ” Безсмертна ”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Юра</dc:creator>
  <cp:lastModifiedBy>user1</cp:lastModifiedBy>
  <cp:revision>234</cp:revision>
  <dcterms:created xsi:type="dcterms:W3CDTF">2012-11-24T16:02:13Z</dcterms:created>
  <dcterms:modified xsi:type="dcterms:W3CDTF">2017-11-07T17:22:47Z</dcterms:modified>
</cp:coreProperties>
</file>