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257" r:id="rId3"/>
    <p:sldId id="272" r:id="rId4"/>
    <p:sldId id="279" r:id="rId5"/>
    <p:sldId id="286" r:id="rId6"/>
    <p:sldId id="288" r:id="rId7"/>
    <p:sldId id="273" r:id="rId8"/>
    <p:sldId id="284" r:id="rId9"/>
    <p:sldId id="277" r:id="rId10"/>
    <p:sldId id="278" r:id="rId11"/>
    <p:sldId id="274" r:id="rId12"/>
    <p:sldId id="301" r:id="rId13"/>
    <p:sldId id="276" r:id="rId14"/>
    <p:sldId id="300" r:id="rId15"/>
    <p:sldId id="292" r:id="rId16"/>
    <p:sldId id="282" r:id="rId17"/>
    <p:sldId id="312" r:id="rId18"/>
    <p:sldId id="302" r:id="rId19"/>
    <p:sldId id="294" r:id="rId20"/>
    <p:sldId id="309" r:id="rId21"/>
    <p:sldId id="310" r:id="rId22"/>
    <p:sldId id="311" r:id="rId23"/>
    <p:sldId id="291" r:id="rId24"/>
    <p:sldId id="306" r:id="rId25"/>
    <p:sldId id="305" r:id="rId26"/>
    <p:sldId id="303" r:id="rId27"/>
    <p:sldId id="307" r:id="rId28"/>
    <p:sldId id="308" r:id="rId29"/>
    <p:sldId id="298" r:id="rId30"/>
    <p:sldId id="296" r:id="rId31"/>
    <p:sldId id="297" r:id="rId32"/>
    <p:sldId id="280" r:id="rId33"/>
    <p:sldId id="266" r:id="rId34"/>
    <p:sldId id="2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5" d="100"/>
          <a:sy n="65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7966-5FB7-4872-B76F-3E489693AE58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FFB1-5970-423B-9E7C-5536E5809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FFB1-5970-423B-9E7C-5536E58091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7013-635F-4CC5-9EB2-65709BE3233C}" type="datetimeFigureOut">
              <a:rPr lang="ru-RU" smtClean="0"/>
              <a:t>вт 28.09.21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862C-99A6-431B-842A-5013BC9779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B%D0%B5%D0%BA%D1%81%D0%B0%D0%BD%D0%B4%D0%B5%D1%80_%D1%84%D0%BE%D0%BD_%D0%93%D1%83%D0%BC%D0%B1%D0%BE%D0%BB%D1%8C%D0%B4%D1%8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uk.wikipedia.org/wiki/%D0%92%D1%96%D0%BB%D1%8C%D0%B3%D0%B5%D0%BB%D1%8C%D0%BC_%D1%84%D0%BE%D0%BD_%D0%93%D1%83%D0%BC%D0%B1%D0%BE%D0%BB%D1%8C%D0%B4%D1%8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9%D0%BE%D0%B3%D0%B0%D0%BD%D0%BD-%D0%A4%D1%80%D1%96%D0%B4%D1%80%D1%96%D1%85_%D0%A8%D0%B8%D0%BB%D0%BB%D0%B5%D1%80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uk.wikipedia.org/wiki/%D0%92%D0%B5%D0%B9%D0%BC%D0%B0%D1%80" TargetMode="External"/><Relationship Id="rId4" Type="http://schemas.openxmlformats.org/officeDocument/2006/relationships/hyperlink" Target="https://uk.wikipedia.org/wiki/177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uk.wikipedia.org/wiki/1780-%D1%82%D1%9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uk.wikipedia.org/w/index.php?title=%D0%9C%D1%96%D0%BD%D1%8C%D0%B9%D0%BE%D0%BD%D0%B0&amp;action=edit&amp;redlink=1" TargetMode="External"/><Relationship Id="rId4" Type="http://schemas.openxmlformats.org/officeDocument/2006/relationships/hyperlink" Target="https://uk.wikipedia.org/wiki/%D0%92%D1%96%D0%BB%D1%8C%D1%88%D0%B0%D0%BD%D0%B8%D0%B9_%D0%BA%D0%BE%D1%80%D0%BE%D0%BB%D1%8C_(%D0%B1%D0%B0%D0%BB%D0%B0%D0%B4%D0%B0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hyperlink" Target="https://uk.wikipedia.org/wiki/%D0%99%D0%BE%D0%B3%D0%B0%D0%BD%D0%BD-%D0%93%D0%BE%D1%82%D1%84%D1%80%D1%96%D0%B4_%D0%93%D0%B5%D1%80%D0%B4%D0%B5%D1%80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7%D0%BD%D0%B0%D0%BA" TargetMode="External"/><Relationship Id="rId5" Type="http://schemas.openxmlformats.org/officeDocument/2006/relationships/hyperlink" Target="https://uk.wikipedia.org/wiki/%D0%90%D0%BD%D0%B3%D0%BB%D1%96%D0%B9%D1%81%D1%8C%D0%BA%D0%B0_%D0%BC%D0%BE%D0%B2%D0%B0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0%D0%BD%D1%82%D0%B5%D0%BB%D0%B5%D0%B9%D0%BC%D0%BE%D0%BD_%D0%9A%D1%83%D0%BB%D1%96%D1%8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uk.wikipedia.org/wiki/%D0%91%D0%BE%D1%80%D0%B8%D1%81_%D0%93%D1%80%D1%96%D0%BD%D1%87%D0%B5%D0%BD%D0%BA%D0%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C%D0%B0%D0%BA%D1%81%D0%B8%D0%BC_%D0%A0%D0%B8%D0%BB%D1%8C%D1%81%D1%8C%D0%BA%D0%B8%D0%B9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Dalai_Lam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uk.wikipedia.org/w/index.php?title=%D0%9A%D0%B0%D1%80%D0%BB_%D0%9B%D0%B5%D0%B2%D0%B5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1815" TargetMode="External"/><Relationship Id="rId5" Type="http://schemas.openxmlformats.org/officeDocument/2006/relationships/hyperlink" Target="https://uk.wikipedia.org/wiki/%D0%A4%D1%80%D0%B0%D0%BD%D1%86_%D0%A8%D1%83%D0%B1%D0%B5%D1%80%D1%82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uk.wikipedia.org/wiki/Rammstei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uk.wikipedia.org/wiki/%D0%91%D0%B5%D1%80%D0%BB%D1%96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6436" y="836712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Й. В.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ліриці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Й. В.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король».</a:t>
            </a:r>
            <a:endParaRPr lang="ru-RU" sz="3200" dirty="0"/>
          </a:p>
          <a:p>
            <a:pPr algn="ctr">
              <a:buNone/>
              <a:defRPr/>
            </a:pP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25BAA13-9B78-465A-B845-51C4C91BD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980" y="3429000"/>
            <a:ext cx="4038600" cy="28411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Данюк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ЗДВР,    учитель зарубіжної літератури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Ірпінський ліцей № 3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609217"/>
            <a:ext cx="2448272" cy="47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12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F10D8-84D3-4C09-8D56-62E093AD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89" y="325502"/>
            <a:ext cx="4080396" cy="2107981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Мати-Катерина Елізабет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-приклад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29808" y="273050"/>
            <a:ext cx="2556991" cy="585311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A0C08-4A50-4744-8442-4F4E6D6B7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23" y="3548393"/>
            <a:ext cx="4176464" cy="324385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 - Йоганн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Каспар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торський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права,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241" y="5994043"/>
            <a:ext cx="2232248" cy="6545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695" y="6085325"/>
            <a:ext cx="2448272" cy="472002"/>
          </a:xfrm>
          <a:prstGeom prst="rect">
            <a:avLst/>
          </a:prstGeom>
          <a:noFill/>
        </p:spPr>
      </p:pic>
      <p:pic>
        <p:nvPicPr>
          <p:cNvPr id="10244" name="Picture 4" descr="Батьки">
            <a:extLst>
              <a:ext uri="{FF2B5EF4-FFF2-40B4-BE49-F238E27FC236}">
                <a16:creationId xmlns:a16="http://schemas.microsoft.com/office/drawing/2014/main" id="{8ACE2385-B6CD-41F0-B67E-C71E299CE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9551" r="68113" b="4250"/>
          <a:stretch/>
        </p:blipFill>
        <p:spPr bwMode="auto">
          <a:xfrm>
            <a:off x="216689" y="2804338"/>
            <a:ext cx="209627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Батьки">
            <a:extLst>
              <a:ext uri="{FF2B5EF4-FFF2-40B4-BE49-F238E27FC236}">
                <a16:creationId xmlns:a16="http://schemas.microsoft.com/office/drawing/2014/main" id="{09A2729E-D730-40D5-AA73-813378C7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4718" r="54726" b="50070"/>
          <a:stretch/>
        </p:blipFill>
        <p:spPr bwMode="auto">
          <a:xfrm>
            <a:off x="7020272" y="369746"/>
            <a:ext cx="1999818" cy="29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0A25D1-03A7-4F53-9028-3B597C861AF1}"/>
              </a:ext>
            </a:extLst>
          </p:cNvPr>
          <p:cNvSpPr/>
          <p:nvPr/>
        </p:nvSpPr>
        <p:spPr>
          <a:xfrm>
            <a:off x="2585655" y="4449185"/>
            <a:ext cx="1358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1731-1808р.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014135-ECB4-434E-9CD2-FE547ED62D62}"/>
              </a:ext>
            </a:extLst>
          </p:cNvPr>
          <p:cNvSpPr/>
          <p:nvPr/>
        </p:nvSpPr>
        <p:spPr>
          <a:xfrm>
            <a:off x="4851312" y="3095431"/>
            <a:ext cx="2556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1710-1782р.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8BF2E8-6F3D-4D82-833B-4E0A1DABC618}"/>
              </a:ext>
            </a:extLst>
          </p:cNvPr>
          <p:cNvSpPr/>
          <p:nvPr/>
        </p:nvSpPr>
        <p:spPr>
          <a:xfrm>
            <a:off x="4607297" y="325502"/>
            <a:ext cx="2701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Педантичний, вимогливий,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чесний.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нього передалася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тяга до знань.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97488" y="180163"/>
            <a:ext cx="4881064" cy="2739979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1765 році навчався на медичному  факультеті Лейпцизького універ- </a:t>
            </a:r>
            <a:r>
              <a:rPr lang="uk-UA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ситету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1769р.  </a:t>
            </a:r>
            <a:r>
              <a:rPr lang="uk-UA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 і змушений  був повернутися додому. 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A9B69-CC5C-4932-A902-60154C4B6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6868" y="2959345"/>
            <a:ext cx="4752528" cy="2739979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 вищу освіту в Страсбурзькому універ- 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ситеті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 1770р.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дисертацію на звання доктора права.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857685"/>
            <a:ext cx="2232248" cy="760034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926" y="2856648"/>
            <a:ext cx="2448272" cy="472002"/>
          </a:xfrm>
          <a:prstGeom prst="rect">
            <a:avLst/>
          </a:prstGeom>
          <a:noFill/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B4D83A3-D751-47AA-893F-F7E792519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9622" r="49203" b="49623"/>
          <a:stretch/>
        </p:blipFill>
        <p:spPr bwMode="auto">
          <a:xfrm>
            <a:off x="281762" y="445121"/>
            <a:ext cx="4038600" cy="24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A38672C-134B-43DB-8AF9-AA5497240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9" t="37194" r="4364" b="20749"/>
          <a:stretch/>
        </p:blipFill>
        <p:spPr bwMode="auto">
          <a:xfrm>
            <a:off x="361693" y="3251750"/>
            <a:ext cx="3960440" cy="25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85F9D-1ADE-467D-B3D4-340A778F6D18}"/>
              </a:ext>
            </a:extLst>
          </p:cNvPr>
          <p:cNvSpPr/>
          <p:nvPr/>
        </p:nvSpPr>
        <p:spPr>
          <a:xfrm>
            <a:off x="4543400" y="5517232"/>
            <a:ext cx="5213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віршо-ваний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«Аннетта».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8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1999" y="488006"/>
            <a:ext cx="4540809" cy="604854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відчувалось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“Гец фон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Берліхінген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написана у 1773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народною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поезією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Степова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рожечка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dirty="0"/>
              <a:t> </a:t>
            </a:r>
          </a:p>
          <a:p>
            <a:pPr algn="ctr">
              <a:buNone/>
              <a:defRPr/>
            </a:pPr>
            <a:endParaRPr lang="ru-RU" dirty="0"/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816203"/>
            <a:ext cx="870303" cy="74603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411" y="6180236"/>
            <a:ext cx="2448272" cy="472002"/>
          </a:xfrm>
          <a:prstGeom prst="rect">
            <a:avLst/>
          </a:prstGeom>
          <a:noFill/>
        </p:spPr>
      </p:pic>
      <p:pic>
        <p:nvPicPr>
          <p:cNvPr id="13314" name="Picture 2" descr="Йоганн Вольфґанґ фон Ґете. Біографія">
            <a:extLst>
              <a:ext uri="{FF2B5EF4-FFF2-40B4-BE49-F238E27FC236}">
                <a16:creationId xmlns:a16="http://schemas.microsoft.com/office/drawing/2014/main" id="{11E4E963-DA46-4821-BC9E-63D679C8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6" y="48598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7F8DE0-CFDE-4B33-B124-82AD19C43F98}"/>
              </a:ext>
            </a:extLst>
          </p:cNvPr>
          <p:cNvSpPr/>
          <p:nvPr/>
        </p:nvSpPr>
        <p:spPr>
          <a:xfrm>
            <a:off x="31191" y="279925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філософом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Йоганом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Гердером. 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“Буря і натиск”,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боровся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самобутність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>
                <a:solidFill>
                  <a:srgbClr val="63656A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b="1" dirty="0">
                <a:solidFill>
                  <a:srgbClr val="63656A"/>
                </a:solidFill>
                <a:latin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імецька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«Буря і натиск» — «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Sturm und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Drang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 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штюрмер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походить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Sturm (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буря, шторм).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2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C41A3-E5F9-4C80-9484-BB98DB7A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23" y="345519"/>
            <a:ext cx="375476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Штюрмерська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поезія Й.В.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F11D3-CC16-4015-87FB-4524B18E1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579" y="643614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—«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штюрмерський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2232248" cy="1192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82" y="6126163"/>
            <a:ext cx="2448272" cy="472002"/>
          </a:xfrm>
          <a:prstGeom prst="rect">
            <a:avLst/>
          </a:prstGeom>
          <a:noFill/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C9833E09-34C7-4F34-9994-C0CCD5BD0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 душі на навколишній світ.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Лірика цього періоду життєрадісна. 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 пов’язана з природою.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Бунтарські настрої.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D2FD2EA-D649-48DE-A28D-EA4CA4C5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8" y="3212976"/>
            <a:ext cx="1855756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096" y="5969257"/>
            <a:ext cx="2232248" cy="596041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656" y="6125350"/>
            <a:ext cx="2448272" cy="472002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79D3FE-F170-40A5-B353-354598CC556F}"/>
              </a:ext>
            </a:extLst>
          </p:cNvPr>
          <p:cNvSpPr/>
          <p:nvPr/>
        </p:nvSpPr>
        <p:spPr>
          <a:xfrm>
            <a:off x="4591034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автобіографічному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 “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Вертера” (1774 р). </a:t>
            </a:r>
          </a:p>
          <a:p>
            <a:pPr algn="ctr">
              <a:buNone/>
              <a:defRPr/>
            </a:pP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митця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Фауст. Лірика - Йоганн Вольфґанґ Ґете - Тека авторів - Чтиво">
            <a:extLst>
              <a:ext uri="{FF2B5EF4-FFF2-40B4-BE49-F238E27FC236}">
                <a16:creationId xmlns:a16="http://schemas.microsoft.com/office/drawing/2014/main" id="{FDB66954-9926-4B45-A1BA-EFCD5326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7" y="260648"/>
            <a:ext cx="1581088" cy="3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69FAF0-B879-4A81-BBF2-DF9868C69BA1}"/>
              </a:ext>
            </a:extLst>
          </p:cNvPr>
          <p:cNvSpPr/>
          <p:nvPr/>
        </p:nvSpPr>
        <p:spPr>
          <a:xfrm>
            <a:off x="82323" y="3722488"/>
            <a:ext cx="39169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1773–1830р.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драму «Фауст»</a:t>
            </a:r>
          </a:p>
          <a:p>
            <a:pPr algn="ctr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 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Страждання молодого Вертера - Йоганн Вольфґанґ Ґете - Тека авторів - Чтиво">
            <a:extLst>
              <a:ext uri="{FF2B5EF4-FFF2-40B4-BE49-F238E27FC236}">
                <a16:creationId xmlns:a16="http://schemas.microsoft.com/office/drawing/2014/main" id="{7508DE2D-682A-46E2-A5E0-7C448904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10" y="3154328"/>
            <a:ext cx="2232248" cy="28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Йоган Вольфганг Гете -- &quot;Фауст&quot; скачати безкоштовно">
            <a:extLst>
              <a:ext uri="{FF2B5EF4-FFF2-40B4-BE49-F238E27FC236}">
                <a16:creationId xmlns:a16="http://schemas.microsoft.com/office/drawing/2014/main" id="{EFAC56CB-72FB-42EE-8E28-10EEA538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97" y="1340186"/>
            <a:ext cx="15245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1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317" y="6150189"/>
            <a:ext cx="2232248" cy="47200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864" y="6015685"/>
            <a:ext cx="2448272" cy="472002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BDA3641-7D97-4C45-AF85-C8785366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8" y="945130"/>
            <a:ext cx="4038600" cy="39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CED41A-AEF5-4F31-A44F-94689C5B7A78}"/>
              </a:ext>
            </a:extLst>
          </p:cNvPr>
          <p:cNvSpPr/>
          <p:nvPr/>
        </p:nvSpPr>
        <p:spPr>
          <a:xfrm>
            <a:off x="395536" y="484616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Веймар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літографія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B4EFFD-DEB7-42AA-A7D2-ED95DE0B4024}"/>
              </a:ext>
            </a:extLst>
          </p:cNvPr>
          <p:cNvSpPr/>
          <p:nvPr/>
        </p:nvSpPr>
        <p:spPr>
          <a:xfrm>
            <a:off x="-117543" y="360354"/>
            <a:ext cx="480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226095-ACAF-4907-A522-C640EC6A5F68}"/>
              </a:ext>
            </a:extLst>
          </p:cNvPr>
          <p:cNvSpPr/>
          <p:nvPr/>
        </p:nvSpPr>
        <p:spPr>
          <a:xfrm>
            <a:off x="4646879" y="2913737"/>
            <a:ext cx="4677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7BD784-8624-4F22-87F3-71E86BFD486C}"/>
              </a:ext>
            </a:extLst>
          </p:cNvPr>
          <p:cNvSpPr/>
          <p:nvPr/>
        </p:nvSpPr>
        <p:spPr>
          <a:xfrm>
            <a:off x="4689542" y="401893"/>
            <a:ext cx="445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1789 року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веймарський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Й. В.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друга Ф. Шиллера.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FAF1E-B75D-402B-84EC-0B70BCA04C56}"/>
              </a:ext>
            </a:extLst>
          </p:cNvPr>
          <p:cNvSpPr/>
          <p:nvPr/>
        </p:nvSpPr>
        <p:spPr>
          <a:xfrm>
            <a:off x="4950296" y="4918027"/>
            <a:ext cx="4161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Йоганн-Фрідріх Шилл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Шиллер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Вільгельм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Александер фон Гумбольд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Алек-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Александер фон Гумбольд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сандер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Александер фон Гумбольд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фон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Александер фон Гумбольд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Гумбольдти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Гете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D3DB331-9DA6-4F75-8160-0465B8CF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0217"/>
            <a:ext cx="3312368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0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595" y="5904528"/>
            <a:ext cx="2232248" cy="59808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E066CC-6E26-4D1E-88F1-324415820B46}"/>
              </a:ext>
            </a:extLst>
          </p:cNvPr>
          <p:cNvSpPr/>
          <p:nvPr/>
        </p:nvSpPr>
        <p:spPr>
          <a:xfrm>
            <a:off x="30374" y="214756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Відійшовши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«Буря і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натиск»,з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775"/>
              </a:rPr>
              <a:t>1775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року Гете 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оселився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4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Веймар"/>
              </a:rPr>
              <a:t>Веймарі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став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міністром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герцога Карла-Августа. 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взяв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герцогства, управляв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військовою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колегією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дорожнім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Гете Йоганн Вольфганг. Біографія Йоганна Вольфганга Гете — УкрЛіб">
            <a:extLst>
              <a:ext uri="{FF2B5EF4-FFF2-40B4-BE49-F238E27FC236}">
                <a16:creationId xmlns:a16="http://schemas.microsoft.com/office/drawing/2014/main" id="{E2454E11-00F1-4122-A2B3-7E947F94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1" y="3644415"/>
            <a:ext cx="2033388" cy="27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разделитель пнг">
            <a:extLst>
              <a:ext uri="{FF2B5EF4-FFF2-40B4-BE49-F238E27FC236}">
                <a16:creationId xmlns:a16="http://schemas.microsoft.com/office/drawing/2014/main" id="{C7C63D21-21BC-4FDC-94A9-0427D8C4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729" y="6171242"/>
            <a:ext cx="2448272" cy="472002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BD3615-0A76-4C63-9053-BA616226C2AE}"/>
              </a:ext>
            </a:extLst>
          </p:cNvPr>
          <p:cNvSpPr/>
          <p:nvPr/>
        </p:nvSpPr>
        <p:spPr>
          <a:xfrm>
            <a:off x="2123728" y="3525914"/>
            <a:ext cx="2448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Митець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продовжив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Нічні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думки»,</a:t>
            </a:r>
          </a:p>
          <a:p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Нічна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подорожнього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BDB9A1-D172-4512-B6D4-36B7A0D113D4}"/>
              </a:ext>
            </a:extLst>
          </p:cNvPr>
          <p:cNvSpPr/>
          <p:nvPr/>
        </p:nvSpPr>
        <p:spPr>
          <a:xfrm>
            <a:off x="4716018" y="619387"/>
            <a:ext cx="43049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1786 році виїхав до Італії, де прожив 2 роки. Вивчав античне й ренесансне мистецтво, спробував свої сили в малярстві. 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Завершив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над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розпочати-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в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чині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16" name="Picture 4" descr="Об'єднавча місія німецького Просвітництва. Йоганн Вольфґанґ Ґете: вічний  порив до світла">
            <a:extLst>
              <a:ext uri="{FF2B5EF4-FFF2-40B4-BE49-F238E27FC236}">
                <a16:creationId xmlns:a16="http://schemas.microsoft.com/office/drawing/2014/main" id="{6E06FF08-7D8D-4598-AA7F-3F364DA3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87" y="2777964"/>
            <a:ext cx="2448272" cy="37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6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разделитель пнг">
            <a:extLst>
              <a:ext uri="{FF2B5EF4-FFF2-40B4-BE49-F238E27FC236}">
                <a16:creationId xmlns:a16="http://schemas.microsoft.com/office/drawing/2014/main" id="{C7C63D21-21BC-4FDC-94A9-0427D8C4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23" y="374136"/>
            <a:ext cx="2448272" cy="472002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C3053E3-F3B4-4A57-A42D-D50BF643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4" y="1099417"/>
            <a:ext cx="3927255" cy="50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75B61-822D-4949-AAA3-BCE75E7F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81972" cy="11430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Згадаймо!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Wanderers Nachtlied Дослівний переклад&#10;Über allen Gipfeln Над всіма вершинами&#10;ist Ruh, спокій,&#10;in allen Wipfeln у всіх вер...">
            <a:extLst>
              <a:ext uri="{FF2B5EF4-FFF2-40B4-BE49-F238E27FC236}">
                <a16:creationId xmlns:a16="http://schemas.microsoft.com/office/drawing/2014/main" id="{DC1E8A49-0A6A-49A0-89CC-B037643AD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6817" r="3174" b="3410"/>
          <a:stretch/>
        </p:blipFill>
        <p:spPr bwMode="auto">
          <a:xfrm>
            <a:off x="4804830" y="1064054"/>
            <a:ext cx="4159658" cy="52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6045160"/>
            <a:ext cx="2232248" cy="59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92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20829" y="74021"/>
            <a:ext cx="4896543" cy="608203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 1788 р. повернувся до </a:t>
            </a:r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Веймара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але, </a:t>
            </a:r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зневірив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шись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звучать у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780-ті"/>
              </a:rPr>
              <a:t>80-х </a:t>
            </a:r>
            <a:r>
              <a:rPr lang="ru-RU" sz="28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780-ті"/>
              </a:rPr>
              <a:t>років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u="sng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2800" b="1" u="sng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Вільшаний</a:t>
            </a:r>
            <a:r>
              <a:rPr lang="ru-RU" sz="2800" b="1" u="sng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король (</a:t>
            </a:r>
            <a:r>
              <a:rPr lang="ru-RU" sz="2800" b="1" u="sng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балада</a:t>
            </a:r>
            <a:r>
              <a:rPr lang="ru-RU" sz="2800" b="1" u="sng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)»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dirty="0">
                <a:solidFill>
                  <a:srgbClr val="B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Міньйона (ще не написана)"/>
              </a:rPr>
              <a:t>«</a:t>
            </a:r>
            <a:r>
              <a:rPr lang="ru-RU" sz="2800" b="1" dirty="0" err="1">
                <a:solidFill>
                  <a:srgbClr val="B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Міньйона (ще не написана)"/>
              </a:rPr>
              <a:t>Міньйона</a:t>
            </a:r>
            <a:r>
              <a:rPr lang="ru-RU" sz="2800" b="1" dirty="0">
                <a:solidFill>
                  <a:srgbClr val="B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Міньйона (ще не написана)"/>
              </a:rPr>
              <a:t>»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...)</a:t>
            </a:r>
          </a:p>
          <a:p>
            <a:pPr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«веймарским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класицизмом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».Поет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фор- мам античного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1975" y="5916583"/>
            <a:ext cx="1339961" cy="594405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149554"/>
            <a:ext cx="2448272" cy="47200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C7AAC4-4E88-46A1-A28D-4CDA90F2CB4A}"/>
              </a:ext>
            </a:extLst>
          </p:cNvPr>
          <p:cNvSpPr/>
          <p:nvPr/>
        </p:nvSpPr>
        <p:spPr>
          <a:xfrm>
            <a:off x="219299" y="6527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F0757A-6D0C-4EDD-9E18-9BD2AC9520AD}"/>
              </a:ext>
            </a:extLst>
          </p:cNvPr>
          <p:cNvSpPr/>
          <p:nvPr/>
        </p:nvSpPr>
        <p:spPr>
          <a:xfrm>
            <a:off x="4775714" y="31150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томи.</a:t>
            </a:r>
          </a:p>
          <a:p>
            <a:pPr algn="ctr">
              <a:buNone/>
              <a:defRPr/>
            </a:pP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Веймарський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поглиблюються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039C7D0E-0987-478D-8E34-F9C301FC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7" y="472445"/>
            <a:ext cx="3473021" cy="24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5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427984" cy="7920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Веймарський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філософською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універсальністю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осмислити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усесвітньому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дисгармонії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09BAB3-320F-4E79-8876-DAF788D8B9FD}"/>
              </a:ext>
            </a:extLst>
          </p:cNvPr>
          <p:cNvSpPr/>
          <p:nvPr/>
        </p:nvSpPr>
        <p:spPr>
          <a:xfrm>
            <a:off x="156991" y="404664"/>
            <a:ext cx="42709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Вирішивши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         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до-</a:t>
            </a:r>
          </a:p>
          <a:p>
            <a:pPr algn="r"/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сягти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В.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дійшов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і,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І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здійснитися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Й. В.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Ф. Шиллер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Йоганн Вольфганг фон Гете. Портреты немецких писателей, цена 136 грн.,  купить в Киеве — Prom.ua (ID#68552265)">
            <a:extLst>
              <a:ext uri="{FF2B5EF4-FFF2-40B4-BE49-F238E27FC236}">
                <a16:creationId xmlns:a16="http://schemas.microsoft.com/office/drawing/2014/main" id="{432BEAE9-B4E7-4E95-B3F4-F3029FD17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1962" r="9281" b="5020"/>
          <a:stretch/>
        </p:blipFill>
        <p:spPr bwMode="auto">
          <a:xfrm>
            <a:off x="251520" y="260648"/>
            <a:ext cx="1512168" cy="19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9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723D539-AFB8-45D0-981C-AA2BBA45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4038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404813"/>
            <a:ext cx="4038600" cy="58007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сила.                   Людина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на шлях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незбагненна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але ми не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спокуси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таки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940" y="5545938"/>
            <a:ext cx="2232248" cy="907398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945" y="5309937"/>
            <a:ext cx="2448272" cy="472002"/>
          </a:xfrm>
          <a:prstGeom prst="rect">
            <a:avLst/>
          </a:prstGeom>
          <a:noFill/>
        </p:spPr>
      </p:pic>
      <p:pic>
        <p:nvPicPr>
          <p:cNvPr id="2050" name="Picture 2" descr="Просвітництво. Стенд в кабінет світової літератури. 60х80х0,3 см, цена 300  грн., купить Рокитне — Prom.ua (ID#75018346)">
            <a:extLst>
              <a:ext uri="{FF2B5EF4-FFF2-40B4-BE49-F238E27FC236}">
                <a16:creationId xmlns:a16="http://schemas.microsoft.com/office/drawing/2014/main" id="{5E30EB66-E7F9-48BA-918E-765D55948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47" r="953" b="50868"/>
          <a:stretch/>
        </p:blipFill>
        <p:spPr bwMode="auto">
          <a:xfrm>
            <a:off x="0" y="766950"/>
            <a:ext cx="4398640" cy="56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разделитель пнг">
            <a:extLst>
              <a:ext uri="{FF2B5EF4-FFF2-40B4-BE49-F238E27FC236}">
                <a16:creationId xmlns:a16="http://schemas.microsoft.com/office/drawing/2014/main" id="{D4035797-D467-4D76-8C0B-9C138657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92427" y="1176776"/>
            <a:ext cx="1296144" cy="47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7" y="6298578"/>
            <a:ext cx="2232248" cy="35455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068" y="6145536"/>
            <a:ext cx="2448272" cy="472002"/>
          </a:xfrm>
          <a:prstGeom prst="rect">
            <a:avLst/>
          </a:prstGeom>
          <a:noFill/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BA971C4-156A-4836-B0EB-A366275F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34" y="454796"/>
            <a:ext cx="460339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писав: «Природа! Ми нею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непереможно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Непрошено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крутить нас, аж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знесилені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випадаємо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рук... 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з нами і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..»</a:t>
            </a:r>
          </a:p>
        </p:txBody>
      </p:sp>
      <p:pic>
        <p:nvPicPr>
          <p:cNvPr id="4104" name="Picture 8" descr=" супокій – спокій;&#10; імла – легкий туман, сутінь;&#10; грай – тут: галас, ігри,крики,&#10;співи;&#10; бір (бору) – ліс;&#10; спочинеш ...">
            <a:extLst>
              <a:ext uri="{FF2B5EF4-FFF2-40B4-BE49-F238E27FC236}">
                <a16:creationId xmlns:a16="http://schemas.microsoft.com/office/drawing/2014/main" id="{75A6712E-C6CB-43A6-80C9-AEC0FC39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4" y="454796"/>
            <a:ext cx="4428542" cy="58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4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7" y="6298578"/>
            <a:ext cx="2232248" cy="35455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699" y="185592"/>
            <a:ext cx="2448272" cy="472002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235B96-017E-4EB2-AB5D-0D7853C1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5" y="200702"/>
            <a:ext cx="3826768" cy="150010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же була природа для Й.В.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A971C4-156A-4836-B0EB-A366275F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0196" y="422381"/>
            <a:ext cx="43538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вабить 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полон душу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спробуємо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доторкнутися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зитися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загадкової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опрацювавши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король».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3FAFBC6-F4AB-48E0-9DB3-F2D389F5B8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600" r="3714" b="8792"/>
          <a:stretch/>
        </p:blipFill>
        <p:spPr bwMode="auto">
          <a:xfrm>
            <a:off x="290201" y="3996161"/>
            <a:ext cx="3978813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4C71B0-9FBC-4C37-B213-091D428C4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8500" r="55143" b="20600"/>
          <a:stretch/>
        </p:blipFill>
        <p:spPr bwMode="auto">
          <a:xfrm>
            <a:off x="395536" y="1412776"/>
            <a:ext cx="2179000" cy="22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0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7" y="6298578"/>
            <a:ext cx="2232248" cy="35455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699" y="185592"/>
            <a:ext cx="2448272" cy="472002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235B96-017E-4EB2-AB5D-0D7853C1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0415"/>
            <a:ext cx="3826768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Пригадаймо!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A971C4-156A-4836-B0EB-A366275F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772615"/>
            <a:ext cx="4415456" cy="4525963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якого жанру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лору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літератури відноситься балада?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(Ліро-епічний жанр, у якому поєднується розповідь про події та людські почуття з драматичним сюжетом)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її характерні     ознаки?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505473D-2235-4F25-BD90-2A12D158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676967"/>
            <a:ext cx="3682752" cy="5621611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Невеликий обсяг</a:t>
            </a:r>
          </a:p>
          <a:p>
            <a:r>
              <a:rPr lang="uk-UA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Напружений динамічний сюжет</a:t>
            </a:r>
          </a:p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невелика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проблемах;</a:t>
            </a:r>
          </a:p>
          <a:p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легендність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фантастичність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драматична, часто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несподівана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розв'язка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оповідача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діалогів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повторів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3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532" y="375596"/>
            <a:ext cx="1342941" cy="59604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2316" y="6230329"/>
            <a:ext cx="2448272" cy="47200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0FB4B-4360-42C3-AF1F-012C71106E51}"/>
              </a:ext>
            </a:extLst>
          </p:cNvPr>
          <p:cNvSpPr/>
          <p:nvPr/>
        </p:nvSpPr>
        <p:spPr>
          <a:xfrm>
            <a:off x="0" y="2496012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данської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Ellerkonge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перекладеної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Йоганн-Готфрід Гердер"/>
              </a:rPr>
              <a:t>Йоганном</a:t>
            </a:r>
            <a:r>
              <a:rPr lang="ru-RU" sz="28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Йоганн-Готфрід Гердер"/>
              </a:rPr>
              <a:t> </a:t>
            </a:r>
            <a:r>
              <a:rPr lang="ru-RU" sz="28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Йоганн-Готфрід Гердер"/>
              </a:rPr>
              <a:t>Готфрідом</a:t>
            </a:r>
            <a:r>
              <a:rPr lang="ru-RU" sz="28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Йоганн-Готфрід Гердер"/>
              </a:rPr>
              <a:t> Гердером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злого духа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вільшаним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королем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Королем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вільхи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 — 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ельфів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Вільшаний король. Йоганн Вольфганг Гете">
            <a:extLst>
              <a:ext uri="{FF2B5EF4-FFF2-40B4-BE49-F238E27FC236}">
                <a16:creationId xmlns:a16="http://schemas.microsoft.com/office/drawing/2014/main" id="{E11CE762-E5C9-4DAC-8678-E3B496A3E3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" y="260648"/>
            <a:ext cx="1847850" cy="23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A5AAFF-8A72-40E3-BBD0-E3D619069D19}"/>
              </a:ext>
            </a:extLst>
          </p:cNvPr>
          <p:cNvSpPr/>
          <p:nvPr/>
        </p:nvSpPr>
        <p:spPr>
          <a:xfrm>
            <a:off x="2217919" y="391670"/>
            <a:ext cx="21806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1782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C56738-F528-4C16-A309-971C611D9900}"/>
              </a:ext>
            </a:extLst>
          </p:cNvPr>
          <p:cNvSpPr/>
          <p:nvPr/>
        </p:nvSpPr>
        <p:spPr>
          <a:xfrm>
            <a:off x="4640081" y="391670"/>
            <a:ext cx="4310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Ельфи за народними уявленнями – духи повітря, природи, можуть жити на деревах, люблять танцювати і заворожувати людей. Є ельфи світлі  (добрі) і темні (злі), вони мають своїх королів, свої володіння, межу, яких не можна порушувати.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Результат пошуку зображень за запитом &quot;Вільшаний король фото&quot;">
            <a:extLst>
              <a:ext uri="{FF2B5EF4-FFF2-40B4-BE49-F238E27FC236}">
                <a16:creationId xmlns:a16="http://schemas.microsoft.com/office/drawing/2014/main" id="{2A4543EC-A5F2-452F-8E29-34F1BA41CA0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42" y="3770755"/>
            <a:ext cx="4105275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79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652742"/>
            <a:ext cx="4038600" cy="522453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33256"/>
            <a:ext cx="2448272" cy="47200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5641AF-45AA-4330-B862-1080C82DC975}"/>
              </a:ext>
            </a:extLst>
          </p:cNvPr>
          <p:cNvSpPr/>
          <p:nvPr/>
        </p:nvSpPr>
        <p:spPr>
          <a:xfrm>
            <a:off x="4593332" y="68605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В.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король»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переосмислює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згадані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вкладаючи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6" descr="вільшаний король">
            <a:extLst>
              <a:ext uri="{FF2B5EF4-FFF2-40B4-BE49-F238E27FC236}">
                <a16:creationId xmlns:a16="http://schemas.microsoft.com/office/drawing/2014/main" id="{51374BD1-D0CF-4DC5-924E-EEFC8B935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3518"/>
          <a:stretch/>
        </p:blipFill>
        <p:spPr bwMode="auto">
          <a:xfrm>
            <a:off x="323529" y="4077072"/>
            <a:ext cx="3960440" cy="23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1BC69C-C1CC-4636-A376-B0A0EAF0F94A}"/>
              </a:ext>
            </a:extLst>
          </p:cNvPr>
          <p:cNvSpPr/>
          <p:nvPr/>
        </p:nvSpPr>
        <p:spPr>
          <a:xfrm>
            <a:off x="323529" y="391670"/>
            <a:ext cx="44768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Балада «Вільшаний король» була спочатку написана як вставна пісня до п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єси «Рибалка» за мотивами однойменної балади, однак згодом набула самостійного значення.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3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6016" y="273050"/>
            <a:ext cx="3970784" cy="58531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король-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 Гете про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самим собою.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трагічною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Головне — не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зневажати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таїни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F1BF76-1CF3-478F-95B1-15EDEB1C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0"/>
            <a:ext cx="4320481" cy="469106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/>
              <a:t>♦</a:t>
            </a:r>
            <a:r>
              <a:rPr lang="ru-RU" sz="2000" dirty="0" err="1"/>
              <a:t>Виразне</a:t>
            </a:r>
            <a:r>
              <a:rPr lang="ru-RU" sz="2000" dirty="0"/>
              <a:t> </a:t>
            </a:r>
            <a:r>
              <a:rPr lang="ru-RU" sz="2000" dirty="0" err="1"/>
              <a:t>читання</a:t>
            </a:r>
            <a:r>
              <a:rPr lang="ru-RU" sz="2000" dirty="0"/>
              <a:t> </a:t>
            </a:r>
            <a:r>
              <a:rPr lang="ru-RU" sz="2000" dirty="0" err="1"/>
              <a:t>балади</a:t>
            </a:r>
            <a:r>
              <a:rPr lang="ru-RU" sz="2000" dirty="0"/>
              <a:t> </a:t>
            </a:r>
            <a:r>
              <a:rPr lang="ru-RU" sz="2000" dirty="0" err="1"/>
              <a:t>Ґете</a:t>
            </a:r>
            <a:r>
              <a:rPr lang="ru-RU" sz="2000" dirty="0"/>
              <a:t> «</a:t>
            </a:r>
            <a:r>
              <a:rPr lang="ru-RU" sz="2000" dirty="0" err="1"/>
              <a:t>Вільшаний</a:t>
            </a:r>
            <a:r>
              <a:rPr lang="ru-RU" sz="2000" dirty="0"/>
              <a:t> король»</a:t>
            </a:r>
          </a:p>
          <a:p>
            <a:r>
              <a:rPr lang="ru-RU" sz="2000" dirty="0"/>
              <a:t>♦ </a:t>
            </a:r>
            <a:r>
              <a:rPr lang="ru-RU" sz="2000" dirty="0" err="1"/>
              <a:t>Евристична</a:t>
            </a:r>
            <a:r>
              <a:rPr lang="ru-RU" sz="2000" dirty="0"/>
              <a:t> </a:t>
            </a:r>
            <a:r>
              <a:rPr lang="ru-RU" sz="2000" dirty="0" err="1"/>
              <a:t>бесіда</a:t>
            </a:r>
            <a:r>
              <a:rPr lang="ru-RU" sz="2000" dirty="0"/>
              <a:t>.</a:t>
            </a:r>
          </a:p>
          <a:p>
            <a:r>
              <a:rPr lang="ru-RU" sz="2000" dirty="0"/>
              <a:t>♦Про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розповідається</a:t>
            </a:r>
            <a:r>
              <a:rPr lang="ru-RU" sz="2000" dirty="0"/>
              <a:t> </a:t>
            </a:r>
            <a:r>
              <a:rPr lang="ru-RU" sz="2000" dirty="0" err="1"/>
              <a:t>ву</a:t>
            </a:r>
            <a:r>
              <a:rPr lang="ru-RU" sz="2000" dirty="0"/>
              <a:t> </a:t>
            </a:r>
            <a:r>
              <a:rPr lang="ru-RU" sz="2000" dirty="0" err="1"/>
              <a:t>тексті</a:t>
            </a:r>
            <a:r>
              <a:rPr lang="ru-RU" sz="2000" dirty="0"/>
              <a:t>?</a:t>
            </a:r>
          </a:p>
          <a:p>
            <a:r>
              <a:rPr lang="ru-RU" sz="2000" dirty="0"/>
              <a:t>♦ </a:t>
            </a:r>
            <a:r>
              <a:rPr lang="ru-RU" sz="2000" dirty="0" err="1"/>
              <a:t>Хто</a:t>
            </a:r>
            <a:r>
              <a:rPr lang="ru-RU" sz="2000" dirty="0"/>
              <a:t> є героями  </a:t>
            </a:r>
            <a:r>
              <a:rPr lang="ru-RU" sz="2000" dirty="0" err="1"/>
              <a:t>балади</a:t>
            </a:r>
            <a:r>
              <a:rPr lang="ru-RU" sz="2000" dirty="0"/>
              <a:t>?</a:t>
            </a:r>
          </a:p>
          <a:p>
            <a:r>
              <a:rPr lang="ru-RU" sz="2000" dirty="0"/>
              <a:t>♦ Як </a:t>
            </a:r>
            <a:r>
              <a:rPr lang="ru-RU" sz="2000" dirty="0" err="1"/>
              <a:t>побудований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?</a:t>
            </a:r>
          </a:p>
          <a:p>
            <a:r>
              <a:rPr lang="ru-RU" sz="2000" dirty="0"/>
              <a:t> ♦</a:t>
            </a:r>
            <a:r>
              <a:rPr lang="ru-RU" sz="2000" dirty="0" err="1"/>
              <a:t>Між</a:t>
            </a:r>
            <a:r>
              <a:rPr lang="ru-RU" sz="2000" dirty="0"/>
              <a:t> ким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конфлікт</a:t>
            </a:r>
            <a:r>
              <a:rPr lang="ru-RU" sz="2000" dirty="0"/>
              <a:t>?</a:t>
            </a:r>
          </a:p>
          <a:p>
            <a:r>
              <a:rPr lang="ru-RU" sz="2000" dirty="0"/>
              <a:t>♦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настрій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балада</a:t>
            </a:r>
            <a:r>
              <a:rPr lang="ru-RU" sz="2000" dirty="0"/>
              <a:t>? </a:t>
            </a:r>
          </a:p>
          <a:p>
            <a:r>
              <a:rPr lang="ru-RU" sz="2000" dirty="0"/>
              <a:t>♦ </a:t>
            </a:r>
            <a:r>
              <a:rPr lang="ru-RU" sz="2000" dirty="0" err="1"/>
              <a:t>Визначте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баладі</a:t>
            </a:r>
            <a:r>
              <a:rPr lang="ru-RU" sz="2000" dirty="0"/>
              <a:t> </a:t>
            </a:r>
            <a:r>
              <a:rPr lang="ru-RU" sz="2000" dirty="0" err="1"/>
              <a:t>Ґете</a:t>
            </a:r>
            <a:r>
              <a:rPr lang="ru-RU" sz="2000" dirty="0"/>
              <a:t> «</a:t>
            </a:r>
            <a:r>
              <a:rPr lang="ru-RU" sz="2000" dirty="0" err="1"/>
              <a:t>Вільшаний</a:t>
            </a:r>
            <a:r>
              <a:rPr lang="ru-RU" sz="2000" dirty="0"/>
              <a:t> король» є </a:t>
            </a:r>
            <a:r>
              <a:rPr lang="ru-RU" sz="2000" dirty="0" err="1"/>
              <a:t>реальним</a:t>
            </a:r>
            <a:r>
              <a:rPr lang="ru-RU" sz="2000" dirty="0"/>
              <a:t>, а </a:t>
            </a:r>
            <a:r>
              <a:rPr lang="ru-RU" sz="2000" dirty="0" err="1"/>
              <a:t>що</a:t>
            </a:r>
            <a:r>
              <a:rPr lang="ru-RU" sz="2000" dirty="0"/>
              <a:t> — </a:t>
            </a:r>
            <a:r>
              <a:rPr lang="ru-RU" sz="2000" dirty="0" err="1"/>
              <a:t>фантастичним</a:t>
            </a:r>
            <a:r>
              <a:rPr lang="ru-RU" sz="2000" dirty="0"/>
              <a:t>, </a:t>
            </a:r>
            <a:r>
              <a:rPr lang="ru-RU" sz="2000" dirty="0" err="1"/>
              <a:t>знайдіть</a:t>
            </a:r>
            <a:r>
              <a:rPr lang="ru-RU" sz="2000" dirty="0"/>
              <a:t> </a:t>
            </a:r>
            <a:r>
              <a:rPr lang="ru-RU" sz="2000" dirty="0" err="1"/>
              <a:t>образи-символи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90162"/>
            <a:ext cx="2448272" cy="472002"/>
          </a:xfrm>
          <a:prstGeom prst="rect">
            <a:avLst/>
          </a:prstGeom>
          <a:noFill/>
        </p:spPr>
      </p:pic>
      <p:pic>
        <p:nvPicPr>
          <p:cNvPr id="20482" name="Picture 2" descr="Й. В. Гете «Вільшаний король» Міфологічний зміст образів вірша. Переклади  балади Гете «Вільшаний король». Порівняльна характеристика балад Гете і  Шиллера.">
            <a:extLst>
              <a:ext uri="{FF2B5EF4-FFF2-40B4-BE49-F238E27FC236}">
                <a16:creationId xmlns:a16="http://schemas.microsoft.com/office/drawing/2014/main" id="{466BDE24-EB35-4788-9AB7-D9A4B1D9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3" y="4509120"/>
            <a:ext cx="3174502" cy="1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9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652742"/>
            <a:ext cx="4038600" cy="522453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796" y="5993572"/>
            <a:ext cx="2448272" cy="47200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71831C-D0F7-45C6-BB02-87C25A2F0FEA}"/>
              </a:ext>
            </a:extLst>
          </p:cNvPr>
          <p:cNvSpPr/>
          <p:nvPr/>
        </p:nvSpPr>
        <p:spPr>
          <a:xfrm>
            <a:off x="344860" y="29261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фантастичній формі у баладі знайшов відображення страх середньовічної людини перед ворожими силами природи, перед таємничими міфічними істотами.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ACBF70-C077-4715-B9D8-CD5E0786C711}"/>
              </a:ext>
            </a:extLst>
          </p:cNvPr>
          <p:cNvSpPr/>
          <p:nvPr/>
        </p:nvSpPr>
        <p:spPr>
          <a:xfrm>
            <a:off x="4838368" y="4519298"/>
            <a:ext cx="4219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Страх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таємничими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4" descr="Йоганн Вольфґанґ Ґете — видатний німецький і європейський поет-просвітитель  » mozok.click">
            <a:extLst>
              <a:ext uri="{FF2B5EF4-FFF2-40B4-BE49-F238E27FC236}">
                <a16:creationId xmlns:a16="http://schemas.microsoft.com/office/drawing/2014/main" id="{26F0A8D9-E9FF-4498-AE9E-95D4AA35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24" y="769042"/>
            <a:ext cx="3744416" cy="37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407DEB-9989-4605-A2CB-5C542FF0C0EE}"/>
              </a:ext>
            </a:extLst>
          </p:cNvPr>
          <p:cNvSpPr/>
          <p:nvPr/>
        </p:nvSpPr>
        <p:spPr>
          <a:xfrm>
            <a:off x="503724" y="624541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–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ліро-епічної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фантастичного,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історико-героїчного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соціально-побутового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з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драматичним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3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229200"/>
            <a:ext cx="2232248" cy="1237071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59622"/>
            <a:ext cx="2448272" cy="472002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235B96-017E-4EB2-AB5D-0D7853C1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Образи-символи: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A971C4-156A-4836-B0EB-A366275F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84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сил;  туман — символ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символ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верба — символ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вільха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B41AD8-942E-4146-AB67-6A3BAE1E59E4}"/>
              </a:ext>
            </a:extLst>
          </p:cNvPr>
          <p:cNvSpPr/>
          <p:nvPr/>
        </p:nvSpPr>
        <p:spPr>
          <a:xfrm>
            <a:off x="4705672" y="391729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i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Англійська мова"/>
              </a:rPr>
              <a:t>англ.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предметний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словесний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i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Знак"/>
              </a:rPr>
              <a:t>знак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переносне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Сиволічними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простір,час</a:t>
            </a:r>
            <a:r>
              <a:rPr lang="ru-RU" sz="28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7" y="6298578"/>
            <a:ext cx="2232248" cy="35455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552" y="4929363"/>
            <a:ext cx="2448272" cy="472002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235B96-017E-4EB2-AB5D-0D7853C1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850106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 запитання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лан-конспект етичної бесіди на тему: «Людина та природа»">
            <a:extLst>
              <a:ext uri="{FF2B5EF4-FFF2-40B4-BE49-F238E27FC236}">
                <a16:creationId xmlns:a16="http://schemas.microsoft.com/office/drawing/2014/main" id="{296B32FB-54B3-4793-8827-0903CCC704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06734"/>
            <a:ext cx="2619375" cy="13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C239D3-DCED-4AE2-A509-8E6BEF1023E7}"/>
              </a:ext>
            </a:extLst>
          </p:cNvPr>
          <p:cNvSpPr/>
          <p:nvPr/>
        </p:nvSpPr>
        <p:spPr>
          <a:xfrm>
            <a:off x="248467" y="1050313"/>
            <a:ext cx="42842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Й.В. Гете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баладі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король?» </a:t>
            </a:r>
          </a:p>
          <a:p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Гете про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знайшло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взаєминах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природою,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самим собою.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трагічний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27E012-54BC-4F02-A3A6-8B4B9A687133}"/>
              </a:ext>
            </a:extLst>
          </p:cNvPr>
          <p:cNvSpPr/>
          <p:nvPr/>
        </p:nvSpPr>
        <p:spPr>
          <a:xfrm>
            <a:off x="4674098" y="42570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митець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природою? </a:t>
            </a:r>
          </a:p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Головне — 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таїни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2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652742"/>
            <a:ext cx="4038600" cy="522453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2232248" cy="1192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56473"/>
            <a:ext cx="2448272" cy="472002"/>
          </a:xfrm>
          <a:prstGeom prst="rect">
            <a:avLst/>
          </a:prstGeom>
          <a:noFill/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28BF12C-B167-4489-AF03-C387B516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59" y="1513365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6F8EF-0CC2-4363-9DF0-075B608C5231}"/>
              </a:ext>
            </a:extLst>
          </p:cNvPr>
          <p:cNvSpPr/>
          <p:nvPr/>
        </p:nvSpPr>
        <p:spPr>
          <a:xfrm>
            <a:off x="0" y="24351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    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Жуковського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Рильського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Жуковський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підтекст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П.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вирізняється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забарвленістю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автор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стовує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Рильський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7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4F08FA-A21D-4FD1-8E3F-99DEA1C0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5719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            в Німеччині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731838"/>
            <a:ext cx="4244280" cy="539432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розвивалося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повільніше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на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маленьких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-держав,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збіднілих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загрузлих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феодалізмі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  <a:defRPr/>
            </a:pP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70466-4889-455E-9573-2CD8E183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731837"/>
            <a:ext cx="4572000" cy="599036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Плацдармами для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виникали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князівських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резиденціях,університет-ських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Лейпцигу,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Франкфурті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Ґет-тінґені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Потсдамі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першочерговим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просвітницької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</a:p>
          <a:p>
            <a:endParaRPr lang="ru-RU" dirty="0"/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733256"/>
            <a:ext cx="2952328" cy="77513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524" y="5884823"/>
            <a:ext cx="2448272" cy="47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313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2B219-1EBB-4E22-AE76-7A737FCC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4038600" cy="814461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 до твору «Лісовий цар»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652463"/>
            <a:ext cx="4038600" cy="522446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697" y="5860370"/>
            <a:ext cx="2232248" cy="596041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776" y="5877272"/>
            <a:ext cx="2448272" cy="472002"/>
          </a:xfrm>
          <a:prstGeom prst="rect">
            <a:avLst/>
          </a:prstGeom>
          <a:noFill/>
        </p:spPr>
      </p:pic>
      <p:pic>
        <p:nvPicPr>
          <p:cNvPr id="7170" name="Picture 2" descr="Ілюстрації до твору «Лісовий цар»&#10; ">
            <a:extLst>
              <a:ext uri="{FF2B5EF4-FFF2-40B4-BE49-F238E27FC236}">
                <a16:creationId xmlns:a16="http://schemas.microsoft.com/office/drawing/2014/main" id="{F718D949-F031-422D-9C38-06B435F69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2673" r="51417" b="2629"/>
          <a:stretch/>
        </p:blipFill>
        <p:spPr bwMode="auto">
          <a:xfrm>
            <a:off x="5503003" y="400945"/>
            <a:ext cx="2736304" cy="38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Ілюстрації до твору «Лісовий цар»&#10; ">
            <a:extLst>
              <a:ext uri="{FF2B5EF4-FFF2-40B4-BE49-F238E27FC236}">
                <a16:creationId xmlns:a16="http://schemas.microsoft.com/office/drawing/2014/main" id="{5C310E87-9F02-4310-87D2-9F238049C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0" t="11179" r="2013"/>
          <a:stretch/>
        </p:blipFill>
        <p:spPr bwMode="auto">
          <a:xfrm>
            <a:off x="215380" y="1824500"/>
            <a:ext cx="2736304" cy="40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6F2827-41D0-4A47-857E-71E1AAE569F1}"/>
              </a:ext>
            </a:extLst>
          </p:cNvPr>
          <p:cNvSpPr/>
          <p:nvPr/>
        </p:nvSpPr>
        <p:spPr>
          <a:xfrm>
            <a:off x="2951684" y="2094883"/>
            <a:ext cx="1548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перекла-далася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62B3A7-272F-4D99-B8AE-31CD8BBBC8B6}"/>
              </a:ext>
            </a:extLst>
          </p:cNvPr>
          <p:cNvSpPr/>
          <p:nvPr/>
        </p:nvSpPr>
        <p:spPr>
          <a:xfrm>
            <a:off x="4940070" y="4266545"/>
            <a:ext cx="4203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ксим Рильський"/>
              </a:rPr>
              <a:t>Максим </a:t>
            </a:r>
            <a:r>
              <a:rPr lang="ru-RU" sz="24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ксим Рильський"/>
              </a:rPr>
              <a:t>Рильський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орис Грінченко"/>
              </a:rPr>
              <a:t>Борис </a:t>
            </a:r>
            <a:r>
              <a:rPr lang="ru-RU" sz="24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орис Грінченко"/>
              </a:rPr>
              <a:t>Грінченко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нтелеймон Куліш"/>
              </a:rPr>
              <a:t>Пантелеймон </a:t>
            </a:r>
            <a:r>
              <a:rPr lang="ru-RU" sz="2400" b="1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нтелеймон Куліш"/>
              </a:rPr>
              <a:t>Куліш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0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7" y="6298578"/>
            <a:ext cx="2232248" cy="35455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2448272" cy="47200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9E0120-EF8A-420E-9CB5-C5718821DD1C}"/>
              </a:ext>
            </a:extLst>
          </p:cNvPr>
          <p:cNvSpPr/>
          <p:nvPr/>
        </p:nvSpPr>
        <p:spPr>
          <a:xfrm>
            <a:off x="467543" y="1412776"/>
            <a:ext cx="3779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надихнула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музикантів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Франц Шубер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Франца Шуберта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18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1815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року. Популярна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арл Леве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Карла Леве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D0B575-F9C7-4B62-B392-3D3F915EAFB0}"/>
              </a:ext>
            </a:extLst>
          </p:cNvPr>
          <p:cNvSpPr/>
          <p:nvPr/>
        </p:nvSpPr>
        <p:spPr>
          <a:xfrm>
            <a:off x="4896482" y="296935"/>
            <a:ext cx="42388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 Гете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Dalai Lama"/>
              </a:rPr>
              <a:t>Dalai Lama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когогурту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b="1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Rammstein"/>
              </a:rPr>
              <a:t>Rammstein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сином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Володаря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Неба. Сюжет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гурту 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Emerald Night (fantasy folk metal). 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перекладу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Erlkönig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2012 року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«Король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ельфів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заголовна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«Король </a:t>
            </a:r>
            <a:r>
              <a:rPr lang="ru-RU" sz="24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Вільхи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91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46233" y="438312"/>
            <a:ext cx="4326632" cy="522453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1832, 22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помирає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усипальні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герцогів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Фрідріхом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Шиллером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81" y="5519975"/>
            <a:ext cx="2232248" cy="1192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55" y="5383174"/>
            <a:ext cx="3096343" cy="598466"/>
          </a:xfrm>
          <a:prstGeom prst="rect">
            <a:avLst/>
          </a:prstGeom>
          <a:noFill/>
        </p:spPr>
      </p:pic>
      <p:pic>
        <p:nvPicPr>
          <p:cNvPr id="6146" name="Picture 2" descr="Дім-музей Ґете&#10; ">
            <a:extLst>
              <a:ext uri="{FF2B5EF4-FFF2-40B4-BE49-F238E27FC236}">
                <a16:creationId xmlns:a16="http://schemas.microsoft.com/office/drawing/2014/main" id="{7334A6AC-E53A-4968-8F5F-420629C9D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20991" r="4166" b="4560"/>
          <a:stretch/>
        </p:blipFill>
        <p:spPr bwMode="auto">
          <a:xfrm>
            <a:off x="245368" y="407559"/>
            <a:ext cx="3882280" cy="45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197675-45DE-4579-8F39-C8CB72A3CE2D}"/>
              </a:ext>
            </a:extLst>
          </p:cNvPr>
          <p:cNvSpPr/>
          <p:nvPr/>
        </p:nvSpPr>
        <p:spPr>
          <a:xfrm>
            <a:off x="271135" y="5058310"/>
            <a:ext cx="388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–музей        Й. В.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1512B3A-A408-4F7C-B0EF-8587EB6B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71" y="3129400"/>
            <a:ext cx="1905000" cy="29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21B6E8-1492-4DDC-95E0-4734CECBF2C0}"/>
              </a:ext>
            </a:extLst>
          </p:cNvPr>
          <p:cNvSpPr/>
          <p:nvPr/>
        </p:nvSpPr>
        <p:spPr>
          <a:xfrm>
            <a:off x="4939052" y="4177024"/>
            <a:ext cx="2015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Вольфгангу фон Гете в 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ерлі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Берліні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4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6675" y="2780928"/>
            <a:ext cx="3400082" cy="1572388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 </a:t>
            </a: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на вашу думку секрет популярності балади «Вільшаний король»</a:t>
            </a:r>
            <a:br>
              <a:rPr lang="uk-UA" sz="36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Й.В.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safarifm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4048" y="627512"/>
            <a:ext cx="1079500" cy="10795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402491"/>
            <a:ext cx="45433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Продовжте речення: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дізнався про…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просвітників  Німеччини  – це…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В.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запам’яталися представники німецького просвітництва…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4E10CF-40C3-4DAF-A4C7-3C7D8DC73069}"/>
              </a:ext>
            </a:extLst>
          </p:cNvPr>
          <p:cNvSpPr/>
          <p:nvPr/>
        </p:nvSpPr>
        <p:spPr>
          <a:xfrm>
            <a:off x="6321127" y="79793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“</a:t>
            </a:r>
            <a:r>
              <a:rPr lang="uk-UA" sz="3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Мікрофон”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6203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                   завдання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635" y="1554898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 особливості Просвітництва Німеччини.</a:t>
            </a:r>
          </a:p>
          <a:p>
            <a:r>
              <a:rPr lang="ru-RU" dirty="0"/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5602" name="AutoShape 2" descr="Картинки по запросу моль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Картинки по запросу моль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Картинки по запросу моль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Картинки по запросу завитки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599" y="5805263"/>
            <a:ext cx="3501706" cy="635721"/>
          </a:xfrm>
          <a:prstGeom prst="rect">
            <a:avLst/>
          </a:prstGeom>
          <a:noFill/>
        </p:spPr>
      </p:pic>
      <p:pic>
        <p:nvPicPr>
          <p:cNvPr id="8" name="Picture 10" descr="Картинки по запросу завитки пнг">
            <a:extLst>
              <a:ext uri="{FF2B5EF4-FFF2-40B4-BE49-F238E27FC236}">
                <a16:creationId xmlns:a16="http://schemas.microsoft.com/office/drawing/2014/main" id="{5CB630FB-8E48-4A43-8795-6F6EBEC9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900260"/>
            <a:ext cx="3501706" cy="635721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B97310-4715-4E08-AE09-CD6AE1C2727C}"/>
              </a:ext>
            </a:extLst>
          </p:cNvPr>
          <p:cNvSpPr/>
          <p:nvPr/>
        </p:nvSpPr>
        <p:spPr>
          <a:xfrm>
            <a:off x="4788024" y="404457"/>
            <a:ext cx="40635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Прометея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популяризатором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8C3E1-64A1-44D9-B726-9FE2D916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C87C1-945B-482C-81EB-9D0B6BF00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4896544" cy="485740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70-их роках Х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ст.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драматурги,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обєдналися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натиску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очолили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Гердер і Гете.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5800" y="1268760"/>
            <a:ext cx="4191000" cy="485740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тизацію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і усну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877271"/>
            <a:ext cx="2808312" cy="821061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77271"/>
            <a:ext cx="3466728" cy="697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76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417097" y="-210989"/>
            <a:ext cx="3394720" cy="5512197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8E2FD-B284-499E-9796-D4E94FBAE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76" y="273050"/>
            <a:ext cx="4506124" cy="569266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справили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культуру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меценатству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відродилося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Тридцятилітньої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невдовзі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відзначаючись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новаторством»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Б.Шалагінов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009" y="5645889"/>
            <a:ext cx="2232248" cy="776118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1074" y="6077937"/>
            <a:ext cx="2448272" cy="472002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2819DC1-C110-491D-8362-1A2A00E8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050"/>
            <a:ext cx="3682752" cy="38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1D5ADF-FA96-42ED-9ED1-30F4CAB72919}"/>
              </a:ext>
            </a:extLst>
          </p:cNvPr>
          <p:cNvSpPr/>
          <p:nvPr/>
        </p:nvSpPr>
        <p:spPr>
          <a:xfrm>
            <a:off x="4897783" y="4153375"/>
            <a:ext cx="4159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Веймарське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придворне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28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Праворуч</a:t>
            </a:r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8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колоною</a:t>
            </a:r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endParaRPr lang="ru-RU" sz="2800" b="1" dirty="0">
              <a:solidFill>
                <a:srgbClr val="292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(1860р.)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652742"/>
            <a:ext cx="4038600" cy="522453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044" y="5137215"/>
            <a:ext cx="1351534" cy="1192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2448272" cy="47200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1891B1-B289-4540-9162-69D0CE216F1D}"/>
              </a:ext>
            </a:extLst>
          </p:cNvPr>
          <p:cNvSpPr/>
          <p:nvPr/>
        </p:nvSpPr>
        <p:spPr>
          <a:xfrm>
            <a:off x="273190" y="404664"/>
            <a:ext cx="4427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просвітники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збагатили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просвітницький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сентименталізм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просвітницький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рококо.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C3B5D0-4A69-4416-B41E-2849EEC68D09}"/>
              </a:ext>
            </a:extLst>
          </p:cNvPr>
          <p:cNvSpPr/>
          <p:nvPr/>
        </p:nvSpPr>
        <p:spPr>
          <a:xfrm>
            <a:off x="4572000" y="508353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Вершиною не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пейського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Просвітниц-тва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вважаютьтворчість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Йоганна</a:t>
            </a:r>
            <a:r>
              <a:rPr lang="ru-RU" sz="3200" b="1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Вольфганга </a:t>
            </a:r>
            <a:r>
              <a:rPr lang="ru-RU" sz="3200" b="1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endParaRPr lang="ru-RU" sz="3200" dirty="0"/>
          </a:p>
        </p:txBody>
      </p:sp>
      <p:pic>
        <p:nvPicPr>
          <p:cNvPr id="19458" name="Picture 2" descr="Работа И.В. Гёте «Учение о цвете»">
            <a:extLst>
              <a:ext uri="{FF2B5EF4-FFF2-40B4-BE49-F238E27FC236}">
                <a16:creationId xmlns:a16="http://schemas.microsoft.com/office/drawing/2014/main" id="{2C2F96A5-9E5A-46A2-BD5F-ECFC4945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74" y="3429000"/>
            <a:ext cx="1982411" cy="26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5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DF29A-22DE-45FF-BE3B-4CEF9342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6" y="273050"/>
            <a:ext cx="3894586" cy="116205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Йоганн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Вольфганг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(1749-1832)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B9792-BFA5-47BA-896C-4F9CCBF5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610744" cy="4425355"/>
          </a:xfrm>
        </p:spPr>
        <p:txBody>
          <a:bodyPr/>
          <a:lstStyle/>
          <a:p>
            <a:pPr algn="ctr"/>
            <a:r>
              <a:rPr lang="uk-UA" sz="3200" b="1" dirty="0"/>
              <a:t>                                  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дав кожному    народові пророка, що говорить на його власній мові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В.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4" y="5523120"/>
            <a:ext cx="2232248" cy="760034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195" y="5825566"/>
            <a:ext cx="2448272" cy="614578"/>
          </a:xfrm>
          <a:prstGeom prst="rect">
            <a:avLst/>
          </a:prstGeom>
          <a:noFill/>
        </p:spPr>
      </p:pic>
      <p:pic>
        <p:nvPicPr>
          <p:cNvPr id="2050" name="Picture 2" descr="Йоганн Вольфганг Гете (1749-1832) «БОГ ДАВ КОЖНОМУ НАРОДОВІ ПРОРОКА, ЩО ГОВОРИТЬ НА ЙОГО ВЛАСНІЙ МОВІ» Йоганн Вольфганг фон Гете.">
            <a:extLst>
              <a:ext uri="{FF2B5EF4-FFF2-40B4-BE49-F238E27FC236}">
                <a16:creationId xmlns:a16="http://schemas.microsoft.com/office/drawing/2014/main" id="{2908AE21-0392-412D-8B58-ED21BF7F2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9461" r="53150" b="9462"/>
          <a:stretch/>
        </p:blipFill>
        <p:spPr bwMode="auto">
          <a:xfrm>
            <a:off x="4932039" y="195070"/>
            <a:ext cx="3894585" cy="55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948" y="5857295"/>
            <a:ext cx="2232248" cy="47200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93296"/>
            <a:ext cx="2448272" cy="472002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F2F40C-E14A-4FFE-9CD1-0371B3157254}"/>
              </a:ext>
            </a:extLst>
          </p:cNvPr>
          <p:cNvSpPr/>
          <p:nvPr/>
        </p:nvSpPr>
        <p:spPr>
          <a:xfrm>
            <a:off x="-18256" y="274875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Й. В.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Й. В.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король».</a:t>
            </a:r>
            <a:endParaRPr lang="ru-RU" sz="2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96347C-ED51-479B-AB46-74C29491A0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5"/>
          <a:stretch/>
        </p:blipFill>
        <p:spPr>
          <a:xfrm>
            <a:off x="55706" y="278325"/>
            <a:ext cx="4427984" cy="21674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C14B16-8561-4B29-AD19-DC3391A7FE7F}"/>
              </a:ext>
            </a:extLst>
          </p:cNvPr>
          <p:cNvSpPr/>
          <p:nvPr/>
        </p:nvSpPr>
        <p:spPr>
          <a:xfrm>
            <a:off x="4783806" y="2445728"/>
            <a:ext cx="4571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літератури.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природознавчих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:“Про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метаморфози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(1790), “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(1795).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опитичні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заломлення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хроматична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аберацція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основою для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“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(1810).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FA51E4C-D1F3-4607-83A6-1C3CFE14A060}"/>
              </a:ext>
            </a:extLst>
          </p:cNvPr>
          <p:cNvSpPr/>
          <p:nvPr/>
        </p:nvSpPr>
        <p:spPr>
          <a:xfrm>
            <a:off x="4816247" y="278325"/>
            <a:ext cx="427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поет,драматург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мислитель,мемуарист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кладач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критик, художник,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мистецтвознавець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учений.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4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9C95-08F3-4C34-89B1-6191AA374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7" y="2629370"/>
            <a:ext cx="4032449" cy="1752599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Франкфурт- на -Майні. Рідне місто Й.В.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-540568" y="2911944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6" name="Picture 4" descr="Картинки по запросу старинная книга перо чернильниц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720" y="5369344"/>
            <a:ext cx="2232248" cy="1192082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разделите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167678"/>
            <a:ext cx="2448272" cy="47200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401D50-BFE5-4414-8A8A-BFCACF1FF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7942" r="53150" b="56308"/>
          <a:stretch/>
        </p:blipFill>
        <p:spPr bwMode="auto">
          <a:xfrm>
            <a:off x="503547" y="225156"/>
            <a:ext cx="33843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3F9F785-A4F0-4B2E-B6F0-81FBF65AA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54205" r="53150" b="9462"/>
          <a:stretch/>
        </p:blipFill>
        <p:spPr bwMode="auto">
          <a:xfrm>
            <a:off x="580757" y="4176981"/>
            <a:ext cx="3312369" cy="24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E788B96-D215-460C-A617-59DE138CC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28836" r="11414" b="20559"/>
          <a:stretch/>
        </p:blipFill>
        <p:spPr bwMode="auto">
          <a:xfrm>
            <a:off x="5436095" y="350706"/>
            <a:ext cx="2952328" cy="2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80C29E-A049-4765-8AA7-A61F85FE602B}"/>
              </a:ext>
            </a:extLst>
          </p:cNvPr>
          <p:cNvSpPr/>
          <p:nvPr/>
        </p:nvSpPr>
        <p:spPr>
          <a:xfrm>
            <a:off x="5004534" y="3959850"/>
            <a:ext cx="3815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Будинок, у якому народився  Й.В.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Ґете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067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1961</Words>
  <Application>Microsoft Office PowerPoint</Application>
  <PresentationFormat>Экран (4:3)</PresentationFormat>
  <Paragraphs>178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Згадайте!</vt:lpstr>
      <vt:lpstr>Просвітництво            в Німеччині</vt:lpstr>
      <vt:lpstr>Німецьке           Просвітництво</vt:lpstr>
      <vt:lpstr>Презентация PowerPoint</vt:lpstr>
      <vt:lpstr>Презентация PowerPoint</vt:lpstr>
      <vt:lpstr>Йоганн Вольфганг Ґете   (1749-1832)</vt:lpstr>
      <vt:lpstr>Презентация PowerPoint</vt:lpstr>
      <vt:lpstr>Франкфурт- на -Майні. Рідне місто Й.В. Ґете </vt:lpstr>
      <vt:lpstr>Мати-Катерина Елізабет Ґете-приклад сердечної теплоти та мудрості.</vt:lpstr>
      <vt:lpstr>Презентация PowerPoint</vt:lpstr>
      <vt:lpstr>Презентация PowerPoint</vt:lpstr>
      <vt:lpstr>«Штюрмерська»  поезія Й.В. Ґете </vt:lpstr>
      <vt:lpstr>Презентация PowerPoint</vt:lpstr>
      <vt:lpstr>Презентация PowerPoint</vt:lpstr>
      <vt:lpstr>Презентация PowerPoint</vt:lpstr>
      <vt:lpstr>Згадаймо!</vt:lpstr>
      <vt:lpstr>Презентация PowerPoint</vt:lpstr>
      <vt:lpstr>Презентация PowerPoint</vt:lpstr>
      <vt:lpstr>Презентация PowerPoint</vt:lpstr>
      <vt:lpstr>Чим же була природа для Й.В. Ґете ?</vt:lpstr>
      <vt:lpstr>Пригадаймо!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Образи-символи:</vt:lpstr>
      <vt:lpstr>Проблемні запитання</vt:lpstr>
      <vt:lpstr>Презентация PowerPoint</vt:lpstr>
      <vt:lpstr>Ілюстрації до твору «Лісовий цар»</vt:lpstr>
      <vt:lpstr>Презентация PowerPoint</vt:lpstr>
      <vt:lpstr>Презентация PowerPoint</vt:lpstr>
      <vt:lpstr> У чому на вашу думку секрет популярності балади «Вільшаний король» Й.В. Ґете?   </vt:lpstr>
      <vt:lpstr>Домашнє                   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125</cp:revision>
  <dcterms:created xsi:type="dcterms:W3CDTF">2018-03-18T11:05:47Z</dcterms:created>
  <dcterms:modified xsi:type="dcterms:W3CDTF">2021-09-27T21:32:51Z</dcterms:modified>
</cp:coreProperties>
</file>