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16"/>
  </p:notesMasterIdLst>
  <p:sldIdLst>
    <p:sldId id="292" r:id="rId5"/>
    <p:sldId id="288" r:id="rId6"/>
    <p:sldId id="293" r:id="rId7"/>
    <p:sldId id="289" r:id="rId8"/>
    <p:sldId id="294" r:id="rId9"/>
    <p:sldId id="285" r:id="rId10"/>
    <p:sldId id="283" r:id="rId11"/>
    <p:sldId id="290" r:id="rId12"/>
    <p:sldId id="284" r:id="rId13"/>
    <p:sldId id="295" r:id="rId14"/>
    <p:sldId id="291" r:id="rId1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6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CF5D7D-D812-4D98-B1BB-DFBAA9DEED93}" type="datetimeFigureOut">
              <a:rPr lang="uk-UA" smtClean="0"/>
              <a:pPr/>
              <a:t>26.09.2021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868CD-80AC-4BA2-A13D-2ECBBCE4E8A7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818698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68CD-80AC-4BA2-A13D-2ECBBCE4E8A7}" type="slidenum">
              <a:rPr lang="uk-UA" smtClean="0"/>
              <a:pPr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60995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868CD-80AC-4BA2-A13D-2ECBBCE4E8A7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87691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0712-EBCC-4307-88EC-7BDDA98B79A8}" type="datetimeFigureOut">
              <a:rPr lang="uk-UA" smtClean="0"/>
              <a:pPr/>
              <a:t>26.09.2021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AB38-1F63-4891-B7BF-24E351E4EE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0712-EBCC-4307-88EC-7BDDA98B79A8}" type="datetimeFigureOut">
              <a:rPr lang="uk-UA" smtClean="0"/>
              <a:pPr/>
              <a:t>26.09.2021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AB38-1F63-4891-B7BF-24E351E4EE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0712-EBCC-4307-88EC-7BDDA98B79A8}" type="datetimeFigureOut">
              <a:rPr lang="uk-UA" smtClean="0"/>
              <a:pPr/>
              <a:t>26.09.2021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AB38-1F63-4891-B7BF-24E351E4EE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0712-EBCC-4307-88EC-7BDDA98B79A8}" type="datetimeFigureOut">
              <a:rPr lang="uk-UA" smtClean="0"/>
              <a:pPr/>
              <a:t>26.09.2021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AB38-1F63-4891-B7BF-24E351E4EE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0712-EBCC-4307-88EC-7BDDA98B79A8}" type="datetimeFigureOut">
              <a:rPr lang="uk-UA" smtClean="0"/>
              <a:pPr/>
              <a:t>26.09.2021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AB38-1F63-4891-B7BF-24E351E4EE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0712-EBCC-4307-88EC-7BDDA98B79A8}" type="datetimeFigureOut">
              <a:rPr lang="uk-UA" smtClean="0"/>
              <a:pPr/>
              <a:t>26.09.2021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AB38-1F63-4891-B7BF-24E351E4EE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0712-EBCC-4307-88EC-7BDDA98B79A8}" type="datetimeFigureOut">
              <a:rPr lang="uk-UA" smtClean="0"/>
              <a:pPr/>
              <a:t>26.09.2021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AB38-1F63-4891-B7BF-24E351E4EE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0712-EBCC-4307-88EC-7BDDA98B79A8}" type="datetimeFigureOut">
              <a:rPr lang="uk-UA" smtClean="0"/>
              <a:pPr/>
              <a:t>26.09.2021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AB38-1F63-4891-B7BF-24E351E4EE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0712-EBCC-4307-88EC-7BDDA98B79A8}" type="datetimeFigureOut">
              <a:rPr lang="uk-UA" smtClean="0"/>
              <a:pPr/>
              <a:t>26.09.2021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AB38-1F63-4891-B7BF-24E351E4EE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0712-EBCC-4307-88EC-7BDDA98B79A8}" type="datetimeFigureOut">
              <a:rPr lang="uk-UA" smtClean="0"/>
              <a:pPr/>
              <a:t>26.09.2021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AB38-1F63-4891-B7BF-24E351E4EE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40712-EBCC-4307-88EC-7BDDA98B79A8}" type="datetimeFigureOut">
              <a:rPr lang="uk-UA" smtClean="0"/>
              <a:pPr/>
              <a:t>26.09.2021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1AB38-1F63-4891-B7BF-24E351E4EE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40712-EBCC-4307-88EC-7BDDA98B79A8}" type="datetimeFigureOut">
              <a:rPr lang="uk-UA" smtClean="0"/>
              <a:pPr/>
              <a:t>26.09.2021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1AB38-1F63-4891-B7BF-24E351E4EEB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A22D2-CC0F-434A-BE4E-AF2DD661528B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26.09.2021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A9F8B-D3C4-479E-BC75-897486470131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1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uk-UA" sz="4800" dirty="0" smtClean="0"/>
              <a:t>Китайська народна казка </a:t>
            </a:r>
            <a:r>
              <a:rPr lang="uk-UA" sz="4800" dirty="0" err="1" smtClean="0"/>
              <a:t>“Пензлик</a:t>
            </a:r>
            <a:r>
              <a:rPr lang="uk-UA" sz="4800" dirty="0" smtClean="0"/>
              <a:t> </a:t>
            </a:r>
            <a:r>
              <a:rPr lang="uk-UA" sz="4800" dirty="0" err="1" smtClean="0"/>
              <a:t>Маляна”</a:t>
            </a: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000" b="1" dirty="0" smtClean="0"/>
              <a:t>Китайський фольклор надзвичайно багатий та різноманітний. Особливою цінністю в ньому є казки. Ми доторкнемося лише до однієї перлинки із  скарбниці китайської усної народної творчості – казки «Пензлик </a:t>
            </a:r>
            <a:r>
              <a:rPr lang="uk-UA" sz="2000" b="1" dirty="0" err="1" smtClean="0"/>
              <a:t>Маляна</a:t>
            </a:r>
            <a:r>
              <a:rPr lang="uk-UA" sz="2000" b="1" dirty="0" smtClean="0"/>
              <a:t>».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000" b="1" dirty="0" smtClean="0"/>
              <a:t>Туш – </a:t>
            </a:r>
            <a:r>
              <a:rPr lang="uk-UA" sz="2000" i="1" dirty="0" smtClean="0"/>
              <a:t>чорнило, рідина для малювання та креслення,    </a:t>
            </a:r>
          </a:p>
          <a:p>
            <a:r>
              <a:rPr lang="uk-UA" sz="2000" i="1" dirty="0" smtClean="0"/>
              <a:t>               у Китаї  в основному малюють тушшю.</a:t>
            </a:r>
          </a:p>
          <a:p>
            <a:r>
              <a:rPr lang="uk-UA" sz="2000" b="1" dirty="0" smtClean="0"/>
              <a:t>Баский – </a:t>
            </a:r>
            <a:r>
              <a:rPr lang="uk-UA" sz="2000" i="1" dirty="0" smtClean="0"/>
              <a:t>граційний, швидкий.</a:t>
            </a:r>
          </a:p>
          <a:p>
            <a:r>
              <a:rPr lang="uk-UA" sz="2000" b="1" dirty="0" smtClean="0"/>
              <a:t>Фенікс – </a:t>
            </a:r>
            <a:r>
              <a:rPr lang="uk-UA" sz="2000" i="1" dirty="0" smtClean="0"/>
              <a:t>у китайській міфології </a:t>
            </a:r>
            <a:r>
              <a:rPr lang="uk-UA" sz="2000" i="1" dirty="0" err="1" smtClean="0"/>
              <a:t>Фенхуан</a:t>
            </a:r>
            <a:r>
              <a:rPr lang="uk-UA" sz="2000" i="1" dirty="0" smtClean="0"/>
              <a:t> – міфічний птах,    </a:t>
            </a:r>
          </a:p>
          <a:p>
            <a:r>
              <a:rPr lang="uk-UA" sz="2000" i="1" dirty="0" smtClean="0"/>
              <a:t>               повелитель вітрів. У Китаї птах Фенікс  є     </a:t>
            </a:r>
          </a:p>
          <a:p>
            <a:r>
              <a:rPr lang="uk-UA" sz="2000" i="1" dirty="0" smtClean="0"/>
              <a:t>               символом імператриці.</a:t>
            </a:r>
            <a:endParaRPr lang="uk-UA" sz="2000" dirty="0" smtClean="0"/>
          </a:p>
          <a:p>
            <a:r>
              <a:rPr lang="uk-UA" sz="2000" b="1" dirty="0" smtClean="0"/>
              <a:t>Дракон – </a:t>
            </a:r>
            <a:r>
              <a:rPr lang="uk-UA" sz="2000" i="1" dirty="0" smtClean="0"/>
              <a:t>у китайських давніх уявленнях про світ –    </a:t>
            </a:r>
          </a:p>
          <a:p>
            <a:r>
              <a:rPr lang="uk-UA" sz="2000" i="1" dirty="0" smtClean="0"/>
              <a:t>                повелитель грози, водної стихії. У Китаї він </a:t>
            </a:r>
          </a:p>
          <a:p>
            <a:r>
              <a:rPr lang="uk-UA" sz="2000" i="1" dirty="0" smtClean="0"/>
              <a:t>                є символом імператора.</a:t>
            </a:r>
            <a:endParaRPr lang="uk-UA" sz="2000" b="1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Прочитай </a:t>
            </a:r>
            <a:r>
              <a:rPr lang="ru-RU" sz="2800" dirty="0" err="1" smtClean="0"/>
              <a:t>казку</a:t>
            </a:r>
            <a:r>
              <a:rPr lang="ru-RU" sz="2800" dirty="0" smtClean="0"/>
              <a:t>, дай </a:t>
            </a:r>
            <a:r>
              <a:rPr lang="ru-RU" sz="2800" dirty="0" err="1" smtClean="0"/>
              <a:t>відпов</a:t>
            </a:r>
            <a:r>
              <a:rPr lang="uk-UA" sz="2800" dirty="0" err="1" smtClean="0"/>
              <a:t>іді</a:t>
            </a:r>
            <a:r>
              <a:rPr lang="uk-UA" sz="2800" dirty="0" smtClean="0"/>
              <a:t> на запитання (усно)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uk-UA" sz="1800" dirty="0" smtClean="0"/>
              <a:t>Як звали головного героя? Що ми дізнаємося про головного героя вже на початку казки? </a:t>
            </a:r>
            <a:endParaRPr lang="ru-RU" sz="1800" dirty="0" smtClean="0"/>
          </a:p>
          <a:p>
            <a:pPr lvl="0"/>
            <a:r>
              <a:rPr lang="uk-UA" sz="1800" dirty="0" smtClean="0"/>
              <a:t>Про що він мріяв? Що заважало здійсненню його мети?</a:t>
            </a:r>
            <a:endParaRPr lang="ru-RU" sz="1800" dirty="0" smtClean="0"/>
          </a:p>
          <a:p>
            <a:pPr lvl="0"/>
            <a:r>
              <a:rPr lang="uk-UA" sz="1800" dirty="0" smtClean="0"/>
              <a:t>Що вразило вас в епізоді зі школою і вчителем? Передайте від першої особи відчуття </a:t>
            </a:r>
            <a:r>
              <a:rPr lang="uk-UA" sz="1800" dirty="0" err="1" smtClean="0"/>
              <a:t>Маляна</a:t>
            </a:r>
            <a:r>
              <a:rPr lang="uk-UA" sz="1800" dirty="0" smtClean="0"/>
              <a:t>.</a:t>
            </a:r>
            <a:endParaRPr lang="ru-RU" sz="1800" dirty="0" smtClean="0"/>
          </a:p>
          <a:p>
            <a:pPr lvl="0"/>
            <a:r>
              <a:rPr lang="uk-UA" sz="1800" dirty="0" smtClean="0"/>
              <a:t>Чи відмовився </a:t>
            </a:r>
            <a:r>
              <a:rPr lang="uk-UA" sz="1800" dirty="0" err="1" smtClean="0"/>
              <a:t>Малян</a:t>
            </a:r>
            <a:r>
              <a:rPr lang="uk-UA" sz="1800" dirty="0" smtClean="0"/>
              <a:t> від своєї мрії? Як це характеризує хлопця?Доведіть рядками з тексту казки, що </a:t>
            </a:r>
            <a:r>
              <a:rPr lang="uk-UA" sz="1800" dirty="0" err="1" smtClean="0"/>
              <a:t>Малян</a:t>
            </a:r>
            <a:r>
              <a:rPr lang="uk-UA" sz="1800" dirty="0" smtClean="0"/>
              <a:t> цілеспрямований і талановитий хлопець.</a:t>
            </a:r>
            <a:endParaRPr lang="ru-RU" sz="1800" dirty="0" smtClean="0"/>
          </a:p>
          <a:p>
            <a:pPr lvl="0"/>
            <a:r>
              <a:rPr lang="uk-UA" sz="1800" dirty="0" smtClean="0"/>
              <a:t>Яким чином він отримав у подарунок жаданого пензлика? </a:t>
            </a:r>
            <a:endParaRPr lang="ru-RU" sz="1800" dirty="0" smtClean="0"/>
          </a:p>
          <a:p>
            <a:pPr lvl="0"/>
            <a:r>
              <a:rPr lang="uk-UA" sz="1800" dirty="0" smtClean="0"/>
              <a:t>Чому це відбулося уві сні й пензлик був чарівним? Як ви думаєте, ким був сивобородий дідусь з його сну?</a:t>
            </a:r>
            <a:endParaRPr lang="ru-RU" sz="1800" dirty="0" smtClean="0"/>
          </a:p>
          <a:p>
            <a:pPr lvl="0"/>
            <a:r>
              <a:rPr lang="uk-UA" sz="1800" dirty="0" smtClean="0"/>
              <a:t>Як ви розумієте сенс дідусевої перестороги «Це чарівний пензлик, … тож будь обережний з ним, бо може статися лихо»?</a:t>
            </a:r>
            <a:endParaRPr lang="ru-RU" sz="1800" dirty="0" smtClean="0"/>
          </a:p>
          <a:p>
            <a:pPr lvl="0"/>
            <a:r>
              <a:rPr lang="uk-UA" sz="1800" dirty="0" smtClean="0"/>
              <a:t>Що і чому саме це малював юний художник чарівним пензликом? Про яку рису вдачі героя це свідчить?</a:t>
            </a:r>
            <a:endParaRPr lang="ru-RU" sz="1800" dirty="0" smtClean="0"/>
          </a:p>
          <a:p>
            <a:r>
              <a:rPr lang="uk-UA" sz="1800" dirty="0" smtClean="0"/>
              <a:t> Чому </a:t>
            </a:r>
            <a:r>
              <a:rPr lang="uk-UA" sz="1800" dirty="0" err="1" smtClean="0"/>
              <a:t>Малян</a:t>
            </a:r>
            <a:r>
              <a:rPr lang="uk-UA" sz="1800" dirty="0" smtClean="0"/>
              <a:t> переміг поміщика та імператора?</a:t>
            </a:r>
          </a:p>
          <a:p>
            <a:r>
              <a:rPr lang="uk-UA" sz="2200" dirty="0" smtClean="0">
                <a:solidFill>
                  <a:srgbClr val="FF0000"/>
                </a:solidFill>
              </a:rPr>
              <a:t>Запиши до зошита риси характеру </a:t>
            </a:r>
            <a:r>
              <a:rPr lang="uk-UA" sz="2200" dirty="0" err="1" smtClean="0">
                <a:solidFill>
                  <a:srgbClr val="FF0000"/>
                </a:solidFill>
              </a:rPr>
              <a:t>Маляна</a:t>
            </a:r>
            <a:endParaRPr lang="uk-UA" sz="2200" dirty="0" smtClean="0">
              <a:solidFill>
                <a:srgbClr val="FF0000"/>
              </a:solidFill>
            </a:endParaRPr>
          </a:p>
          <a:p>
            <a:r>
              <a:rPr lang="uk-UA" sz="2200" dirty="0" smtClean="0">
                <a:solidFill>
                  <a:srgbClr val="FF0000"/>
                </a:solidFill>
              </a:rPr>
              <a:t>Склади план до характеристики </a:t>
            </a:r>
            <a:r>
              <a:rPr lang="uk-UA" sz="2200" dirty="0" err="1" smtClean="0">
                <a:solidFill>
                  <a:srgbClr val="FF0000"/>
                </a:solidFill>
              </a:rPr>
              <a:t>Маляна</a:t>
            </a:r>
            <a:endParaRPr lang="ru-RU" sz="2200" dirty="0" smtClean="0">
              <a:solidFill>
                <a:srgbClr val="FF0000"/>
              </a:solidFill>
            </a:endParaRPr>
          </a:p>
          <a:p>
            <a:endParaRPr lang="ru-RU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 smtClean="0"/>
              <a:t>Наша подорож казками народів світу триває. Сьогодні ми помандруємо до далекої країни, яку часто називають Піднебесною, поринемо у дивовижний світ Давнього Китаю. Саме тут, у глибині століть, була створена казка про бідного хлопчика </a:t>
            </a:r>
            <a:r>
              <a:rPr lang="uk-UA" sz="2800" dirty="0" err="1" smtClean="0"/>
              <a:t>Маляна</a:t>
            </a:r>
            <a:r>
              <a:rPr lang="uk-UA" sz="2800" dirty="0" smtClean="0"/>
              <a:t> та його чудовий пензлик, який творив справжні дива. Що це були за дива? Хто такий </a:t>
            </a:r>
            <a:r>
              <a:rPr lang="uk-UA" sz="2800" dirty="0" err="1" smtClean="0"/>
              <a:t>Малян</a:t>
            </a:r>
            <a:r>
              <a:rPr lang="uk-UA" sz="2800" dirty="0" smtClean="0"/>
              <a:t>? Що таке справжнє мистецтво? Відповіді на ці запитання ми будемо шукати на сьогоднішньому уроці.</a:t>
            </a:r>
            <a:endParaRPr lang="ru-RU" sz="2800" dirty="0" smtClean="0"/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0"/>
            <a:ext cx="4572000" cy="685800"/>
          </a:xfrm>
        </p:spPr>
        <p:txBody>
          <a:bodyPr>
            <a:normAutofit fontScale="90000"/>
          </a:bodyPr>
          <a:lstStyle/>
          <a:p>
            <a:r>
              <a:rPr lang="uk-UA" u="sng" dirty="0" smtClean="0">
                <a:ln w="500">
                  <a:solidFill>
                    <a:srgbClr val="AB270D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Робота з картою </a:t>
            </a:r>
            <a:endParaRPr lang="uk-UA" dirty="0">
              <a:ln w="500">
                <a:solidFill>
                  <a:srgbClr val="AB270D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122" name="AutoShape 2" descr="data:image/jpeg;base64,/9j/4AAQSkZJRgABAQAAAQABAAD/2wCEAAkGBhQSERQUExQWFRUWGBYaFxcVFxUVFxgaFxgVGBcXFRUXHCYfFxokGRgUHy8gIycpLCwsGR4xNTAqNSYrLCkBCQoKDgwOGg8PGiwkHCQsLCksLCwpLCwpLCwsLCkpLCwsLCwsKSwsLCwpKSwpLCwsLCwsLCkpLCwsKSwpLCksLP/AABEIAMIBAwMBIgACEQEDEQH/xAAcAAABBQEBAQAAAAAAAAAAAAAEAAIDBQYBBwj/xAA/EAABAwIEAwYDBgUDAwUAAAABAAIRAyEEEjFBBVFhBhMicYGRMqGxByNCUtHwFGLB4fEzcoIkkrIXNGNzov/EABkBAAMBAQEAAAAAAAAAAAAAAAECAwAEBf/EACcRAAICAgIBAwQDAQAAAAAAAAABAhESMQMhQSIyUQQTYYFxkfBC/9oADAMBAAIRAxEAPwDzug26IpsumUm3U7UEYmwzVOVDh3ImFRGJsO1JzU+guErGIKLLoxDUtUWshTkoZwung3SGqJgnCMRTKd0zCBTh10fACF4uh8ZVgKTF1IVVjKxhLN9Dx2E4KsZVi4Sq3h7cwVkHwFzcdxfY0nYzE4ORZQ1GkMuURUqOIsgcZUOVWTd9k2UWKfddaUzEUSbqSnSskk7AF0oARWAxTWnxKtaYSzJFoVyd0XprU3OQOPaAbKqrVLqVpla/BqJnV7JmIEtQ9UxCJzeFVUuinHsqazLrbRFBnkFjK/xeq2jv9Jg6K/GblAmUoM81NUqBrjAvACcaWhCiqU8xJVmQQNSfJOyPwDoJ3VexgCN4W3xOhBjRYPXILj5lJV9bGPzGANSklGAqITmFKgE2lqVyooFYQIpRYQWUpCojBlJsBRkSpWDwptNFmIsM25RRKhYLqUhaIBkJrNVM9sBRUwhfZkHYUqYC6hw6laUzFoCxhVRxCpAVtjFQcRqpJ6KRQdwrF2Vf2vxtRgp5SQ05pI5iIB9L/wCE7h6J7RUC7BPcGyGuZfkZ+RgFSiFmc4V2pq0SPFmbu11x77LWYnirK9IVGeo3B5LzlW/A8aWuybOt67FPQlFuKxKIplVtPFQUXh6srnZnHySVyuUTKVRs2TWWSiyRHXN0XSpkhC1KclF0nkBUSEcgesDKbiakBHtA1KixdMOTJirlSZV95ceYW4e4GmwdAsYafiHmPqtZUeZAGgAXTxOxnPJBNJghVrnEveRojm2BKBEy6NLBXYqITKteBPnMN0DTZYzuj+D0ocfJZmQA/Ctk+a6rd9C6SmVMbSFlHR1KnpaKOgLlcw5YYUWUu6joaKQKiMF7JlFqe3RMoOus2GjkwVIHKBz7p8oJmofiH2UNJybiHLlJLfZkizw5VAe2OXEupPaMmbLmGoMxJ5hX2HFl5hxZ016h/nd9SmbAei4l+qseyP2bVMee8qONKhPxR4qnPuwdtsxt5q0+zLshQr4NlfEPdUIJ+7mGkQMrX2zc7T8l6Qyo6bQGgABoEAAaABK1ew2B8O+zvAUQA2i15G9Ql/W4Nvkudpuxv8TQNIZGtiA0CAPICwV9g6gKNL0GkBM+aq32RYmnVIqNDWi4dqHRsIt81cVPsuc2mKtNhe5zbtbq03kgbgx+5Xvb6YcIIBB2KhpYdtPTTbp0SNOymSqqPlCvgsrjbdF0KJC9u7b/AGcsrE18Owd5cvYLB/Vuwf0tPnr5fVwojS49I6JGmtnPOdFW+nuoKtNWQCgqMkrUQ+5YDSYQU+pVU5w5UYpSmFcrOsqyITCCiKdOE4dVsRegSg7xtB5haiqyHWVDSwkvaRzC0VUAOuunhKQqiLEOMBCVsWGN6uMqfEVN1UcaOZrcurbLoYwbUMgeSP4PIdc7KswUlgnWFZ8KqQ4BZ6CtltZJKpUubJKRYw1IWTaLdURRcCIy5eodPuD/AEXBQLZ+q5wKafRPR0T2OXAIamUBdPZWg9vwplHdce+GqFla1krZtEQf40WVX6GZHlP6WUxxKU1jsS5Kk+y5QIc6CrPFcIDW5meyWw06sY2tAXnvGMKe/cDqXE+hMyt+xwLeqEpYRrqrJaCS5rdL+IgJshLSPTuw/D+44dhmGxLM5833GvJuUe60uFxANpQnFKga6Bo2w8hYKHC14KbINF7h3xbkpamIsq9uIuCFS9vu1H8Bhu8jMSRDZiZIGvQkJNsLVGvw+J6qXvZmdF4fwr7chmitRLQZuwz8ivQ+zHbajjKZdSOmrTqPMIsCRsaYixMrCfaL2OztdiaLfEL1Wj8Q/OP5hvzHlfZ0qudgLSJ/dkHw3jgqV6uHPx04JsdDcTaJ0Wq0LKN9M8JNBcbhIK3HbXsccPUNWkD3LzoNKbj+Ho07e3KcsMKUujicJJ0V7qd0x+FVkcAZ0XK2HI2Woy9JU1qJCbRw5Ktm0Z2UwwsBZjYqrA8Lh4I8wiMV8d+SnotuFBiRNQjkunhRoaBcRoq00yVaYhqjwtDxGeSuxxtGnDTzRvCx4xKGr2cn8JxWasWxGXdZhRc1q9ykuV6fiK4oWdFGRBtp6pU3kDVRh+6aKllAZRSQfmsuU3BB1MUAEwYmwnU39OfqtYzDnVQbSAOZQ+L4k1gy0/E7nqG9ervokcLNyTHIfqpKWEBsYEGYS42ccuSM576QFSBOqJARX8KB+IfP+iErUzMIS6OyGLVoCxNe9la4Djr8uV11X1MLe6Nw+EEKbFlOuiem4uNtEfgMMe8a6fhc0jzBBUNDCkCyNwxS5EWj0ziX+odYlZXtb2oZgmseZJcYDRqef76q9bxMPAcdwDeOX6grxf7T+PCviRTaPDSBE7kmJ+gV49l5fJ7J2V7U08TSztJyknzERqrXj/ZulxPCuouJAsWuABLXDQgH9leafZZh3UKLZEOeS8g8jAb8gD6r1Th/F2UnkOc0DXWNdVRIRs8M7VfYvjsIC9gGIpCfFSnMB/NTN/8AtLlbfY/w+vS757mOaw5QMwIkiZgHoQvfMLjmVR4HB2xgzfWDysQgeL4ZgaTYfJLNdDQasqeEcSgEH2WZZxTLx+nExUpQcoMSTfNa2g1lEDGhrXuBka+ccj+i884x25p0sc7EUiXODQ2dJykuEj1LZsbSk4rqinLVn0PXcxwLHlpnVpi46g6rE8d7ICn95R8VPUt1LeoO7fmOq8C4r2urYnEPrF7mlziQA4w2dh6q64B9pGMw5GWs5zR+FxzDyvsruCkjnN/XoAXUToOy6ztBQxrO8pRTqCO8pbEkfHT/AJZmRshC6FyzTiychYhwBhCV3k6LpqEu6KR0Ql7ZFsgoNMhR1vjPVSUat4TzTlxXb9Po0NAVYQFFRqXI6BT4hlkPRs53QBdI5FjqsWUnB3TVB0lQ4ypJUnBmnvRyQYyLrFE5z6fQJJYp3iPp9AuqDKmSbhrDMQ2dJIE9bnSUBWkTvciRpbVTd0XAgm4sJLSfIEbRoNkzAUsxI1nVs69RycP3uuVSFXI6yI8MzM8ZpIF4AmdABG9yLb6boqswBxeQS8mfFZrQNobf2mOYN1wDuYs4vM6SCGgxHqRfoBzK7QxxOunW/wAyi7TByNt3ENo44/EajWz+FrdugMn3uuMowSSZ6E6+5XKwGWYvoSNv1lCUwCYcS3qRI9ANErcn5OaLa70Fux0O69Ij0iy43EyZIJ6CJ87n5JtHCCQZBHMfpqp6ZY13izHoIH679PRZytUdj5LXpGVCHkZdToCC0+k2PoVN3Bbq4TyuT68kTX4hnaGuzBoHhygwOoib+aFpsDz4Hh53/N6gqUZNvs5ly2/UWFLFQ2F3CsJPRVnfQbo/D48AJsToyT2aVlUNwxcXhoYTJOwIGp2vK8p4/wAbo1cRnFEOAN3ZnNzxzj6oztX2mc8dw0+CZfG52HkPr5LKOK6YxpWMn1R6dwntiH0y+iyajWf6IN7aQT8VuSy3Fe2lfEOg/dybwXe1rrOYXFOpva9hhzTIK19HtQ3EFjBSGcmSXPDQHCSMjiJBmDdHQdm2+zHiZwjC15PePc0vkzEAxPW502DV6FxHjjatMGQMoOYTudAZ3gSvOOF4GoW/fVO7aLFxBDXRN2tBbA0EHWOqE7Z9o2spCnQH3VM/8nu0zkzcfvkheXQ1Jdgv2ldpXMAo0zGac0G8crHr815gSi+JcRdWeXO1O6DhFKgN2PYUXSegwpWOhUQjLLC44scC0kEcl6NwTiQxFEE/ELO8xv6iCvL2NlaDsxxA0nkTZw+bdPlKXkjkhJq0brKALoWtU2CEq8TkIZlckrmUWQZZYan4giXt8SAweIOaEeRBldfCqsaOgauyEFSbLn7afRF4hyhwwBLvPRdISOtTAEqThDgHt813GG2llDwp01B0KDCi0xzjnPp9AkouIViKjh5fQJLnZcyjqLspOgI0Eza+pPKbKClQc4y21/imI6zzRNV+Q5XCRFrncWPuUsO0EAxcyANYiBblY7ciuTvyRnyYp4ljR41VJ/1XCCW5PiFiRPimD1C7iB3l3Rm2dDRJ5OcIBnST0ugqOCAz3vrMC37gp7XEaiedrR1/eyEpT+TjUqapkFBxBiSOot9E804O3n+qbi6OTQyHAEf1H76KBlYjf9+qy77RZxcn2WVJk3No5X9v3ulVo9fQ/qq3v3C5+E7aacvdSvnLIMjcHVvXyQ8gjalsMZi8tlBXxF5gT1gn31QrXaT77/3COfwx5bmbFQb5DmI82/EPZPjY7q+yJ+Mz6tAPMEj3BmfknNFlPS4TDcz3NaPyz4vYaKSpUzAD4WA2MGOpgC5CZcYuaXSMRxfDltRxuQTr13QRWh41iA9oDWwy8bkgauJKz1Zha6Cq6OnjlkjhC4E5cWHDMNxeo03cSJuCZ56Su4/izqjp8rdYiUDCRC2gnJTk0BPhZAESnNdaEwJSmMT06qOwWKhwPIqthSU3JhTbUjIUjZCA4XiJpsPIR7H/AAja+LEKD6I6JuH1D3gV1VrKg4fXmq31Vs91108WgJ2NxLuSg4Y3xPKdiXLmF+J3oqMIXihIQ3CrVFNWfayEwz8rwUWEdxXiLe9dfl9AkqrjNMCu/wAx8wCkoFrQ9xDiBlJgaE5oGtrCyFpvBENJEEgEyNSI13j+qKxNZ1KpqWA/C8AOa5u06ke2u6b/AA8ltT8LiW5m3BIGYBsG5vpO40XG0/J58LS7O8OqhxLJvB/SCNkqEgwTbr8J9k9ri1wMeH5+vPzUn8MC5+U/iMjaZOnVFvoS12S4nxUGlgBDTlewiYBktNriDmAIQdHh4Az1JifhHWSAT6H2Vhw1vduOcHI6WuMWgwZ9DB91FicOQ8tdeDsZnqI1slbXgMpuqWgStRzxAbA0ibDzPqnVGPiCJ5E6jydy6IrCUxJA0gHXqRorNtMaAgaXOxPTXn7I72OpeWZxuCMgAa6AX9BuVdYPgTqbg+o80o0a3/UPT+X1v0RbsbToEMogvqG2YDM4+uw6D1QuLquFRoeZdeQDFwPhHPW5kAdd3ujOVixxL3SCSYsHGQBzfeSfP56Kl4lScAc7jf4iZkgbdG9AjMVxQU6eYsygTAFi90i86x+io8rnhrjMvGYxpEkR6DL79CmbdGSe/A7CAPcSR4Qx+Uc4gempPmFQYlmYTu36H9D9VZ4LEE4lrfwgFvTxAz81Ayh94WkSCHjQmIBEwOVj6IsvBuL/AEVS4E6o2DCanOkSS6uFYwk4lNSJWRhJLhK6ETDk9i40KVpsB+9kwC+4HVlpHI/X/CsRTlVXZ2iS5wF/DPoCP1V7Wo5W63PLZTlHs5eXkxdDOFEZ5IVrVxF1U4atlqMYN5lGtqguLTtoq8ehFO6CjBhPY0AOPM/QISiZdBOyfRNj5qllU+jjcQoQPEp6LBCj3TWEouL1prP9PoF1QcaMV3+Y+gSUiyLnCum4N9tgTyk2E21GvLUD0zn8TWua4kEhoJBLfzNB/QjmuViAGlsAucWRNubXHk0NIk9Cu8JruDG3cA+2e8Oy+Fo6CW+u65Eq2ccZOielWynK4ljjsfE2fy3Et/2ug9SoTW8Wa4LZkibyCCHAX316KTF4gVGmAHANAk/CJGs621te2yhwNUgtYagc0AQag6k2cy7RM2MwhJpisLNdj7B3K5jXp0U7aOggnkeUaiNuahrMYC4ObkqWgPLQxxJ2eLPt5G/RDYzEQROYflIBLZGoJ28uqRp9WidUx9HEhztCx35XWmJk/MK0p0jUaB1g6yNNgJ/tPNVuEqNfMtEiS2b3gaHnbTy5rQcHxgpszAeOwzE2aDpfaLeyy/AHsOwvCm4Wk6o+A7Kco/KI1dyJkddtSqfi+EEU3g5qjbva2CGB0nxOH4rtttBXOL8SfVBBcHTUaA1rvG6zjMHzGgIHPRRV8eRS7qkAXAHO4HwMAmXOqRl/MZJ6orfY+LejN8exQfUaTBayBlixy6g8/wCvqiGcV7rvHQCCzLe8AAzHMmHHqgKj2udTYAXOe6ARaYIkwObuv4U3HcOcKVZ2paWti55F0eQj0JVFZ0YKlFldSIFR7hJaWlwjqQD7En2UuLqupuZUFnSSfUeL0uVX8PqQ8TuCPcW+cK57UUvHSbpLB6Xi/sU6KySySKrHtbILRAPqhVNVqeHLyNj0Q4KI8U0qY5JclJaxhLkpEpBYwoTmi6QCLw/DHuItE7mw/evsUUjA/kisJhi5wAV5g+yD3BpDXQeljqdfIH1hbrgHZNjXNaWiYFhJMiJkxYWcPZPoGyy+z77N/u3VHyHOY9vq9hA6WJ+QWZqRdovzsvfOE0stMWHovF+1GC7rHYgRDQ9xGwh8PHyckbtnJ9VFUmZ0M8ToEOaCbckPXqwwP/FMKcVIa4t1ccsnXqh6uA8IaCbycx3PJC2jji+yNuJ5yDCnbi4m9+Siq4BzWydJF/0T6+BaBma8kENiRed/RFSOi62dHEgBEy79zKnwmOYLkqqrcIy1A2SZvI5FFUMM5gJiQ6w36Ixk0aXb6K/iRzVXOFwT/QJKephGyZJCSXL8lMpg+IqFpLXfAQQHAX8J0v1g+ykfXe2mKdwI8OwuTm8VusDqdVFTq94T3gBJsI8I3JJ5fUpzZcGNLvCD52H6CVCXTCE5iWtkAQCRIgyYyh5EaRHqisNhe8H3ZvyNttJKVSkH2EEQI8wN/ndNdNIy14cNREhwmxaRsfkfMEJGiLuXdB2CqCo7LUOUWBkSJ0gzodfVDY2o5peaZDmNc8ZXjMNYmRBaYAMgp9UtcQWNeHakuIiRpbWdEVica003l4BqvdmJayDoGltrZYE6alFCL5AOJ8XosLZ8LoBc273AloOZjh4CwmSLSJiIF3YHtAHPgUzUAiMziCQY8Qymwne3osNxA/eP/wBx62m3yhans7Ua3DkuECTJJ1jX0H1V6OqcVCN1ZZ8SxlNjZp0qbXOcAZfVNoJd4nPk6Dp4gg6uIcc7SQRmDQ1xb4iDLWtg3vlkRctGsKHD4N2IxQpVQBRcA8OFwGCBnaRrOhGsmImyCxeZ1QESAAII/OW202bE/wCUldjQjWwk4d720+7s8uMOMQxjAMznO2BeHkm2p5ovH4ptKh92Q7I5p7wmz3QcwAHxTa+yHw+I7ym+mSY8MSJtIEHmBtyJlC46XWPiAAAkmwaIaB0AmBsgpfIUvuSSZF/DMxZ+7lte5LY+KJJ06Xn36F8Rp944OMyGBpHIgeLqLlyRe5mU025anSAbXsTr7on76qDVflDovaCTtmA3Aj6bJ7TRb7WMkUGM4WQ2QCqt7CNRCuqvGXtMHQWvEdZj1VpgMZQrmH02zz/sjZSjHynBehf+ndKoJpvIn2Hou0vshcXCaoDfLM702WsFM88aJWs4B9nOKxEOLTTadC8QT5Ar0zgX2e4bDAEMDqlvE/xGeYGy19JkACfbUpXKhlCzFcH+x+jTALzndImdP8fVX1LsdTE38wBHoY+i0NOpbkPKB87lR1HQQT9Yi3VL9xlFxooqfBqTSBDpvDuXIRsrbBCmy7QYnWx0i0eaiqVbyYiNeo2nT0UmDgEbTz9NtClybNikaTCY0Wj1tC88+0LB/wDWOMfE1h9coH9FvqFKBIMjovPe2GIL8Y/cDI0f8Wif/wBFyrfRwfU+0yjOE3JE2/ryTP4UNkm9rDltZWVZ58TvkOX9lWtoO7yAZmXelpU834PNlH8E/wDDtLbkGYI+SD4hw0BrSCSNI+asq1OchmMpvAuRlcQT0soqdXvHWgRczpzst9zwUxaWX6KgUZtu0WVhRoF2VkGSBHQc/NSOqAuPhAym+XpzU7arhUzgjYCdOoRvsEZy8A54IwbA9SbpJ1Uuk+B3sUk+SNnIxjeIupOkNEQNQDNgCees+6kw3Gy+rTDoMOmIA1BEHnqhKWLhmR4lsWnQGTM7i03H+JjQpsEtIabWfrNjY9LapcmjraXkMbWLqhHw5SRADQDFpJJn0ARmL7pogEFxgiBcGTEv5WiFV8TquBc9o8LrwALTrJ5SDdVB4m8zdkNj/lfadf7IL1aSoy429F1iXZIuTtaCDNyLGymxfdikBlfnEyZ8BsYjpos0OLOE9dfr6+qlocQD3EVHljSCAQMwB/mby10TLjH+267IOIURmkWBibWB5dTZNrYvwNYDIGu0k8/JF4PgpqS41GimNahmPQGCSrLDcWw2FE0GGrWGj3izYI8UbmYsIHUptFLWl2T9j8U6mXZ5ax7SGWM5odkyXBILiGzpfon1qDQxpz5jTIBs5pDiWl28PBtoZtpua7hAeaj61R9tQ7YvcJaR5CT0IAspcYLUhMZ3veZO20noI9lPttiSfqpF1hq9NmHpjeXZjHwzFgOSlxfCJGYGw030387bKle7IwgyQDYxtqDG4kwfTyWq4diBWpgUvvHuhrW2kmwgfv2U+RNHV9Mk28ikY1oBDhPJ2Y25SI6IKrjHk922SDqdJ8gNB62UfEeKuZULKtPJe+UzpbXfT5KXAVmmXTO/75IxjJOmdDcWrWyPjPC292HN1ETdZl9jZaDjPGAYDDb9enuqEu3V4ojOi14Z2nrUdHSORv8A3Wm4f9qD2CCyQN5WDFccl3vv2EcULk0et4f7X2wM1M/ImysMD9sOGc4B7HM/miR7arxHPO6QqELYxNmz6f4bxyhiG56VRrhoYMx5gXCIxJ10IHL/ACvmvg3aWrhnh1MxGo1B8xuvYuz3aduKpB7YDgPE3UjQEgcp26hQnGtFoTvZoqptFx6Qddtk+m43g6z+v7lAjGF1nXj52mR1R+EuPCZH9dddx/dSRVl/w6qIvpqR5QvNKuJL6jyHQ57iSTpcz56kla3H8UNOhVdp4HAebhl26n5LzWjjqvwm99LT6HcRKrKVJI8n6qSUtWWFQNNUMBAHNxibTr/TqhsQfvTDvhAggEDW4G4uu021S/M4G8hukktEmDyAPzAUr6fdjxuLTycRmObNpy0vrqEzpHnxTYC+vcgkTGsyRzBHlZcwWKAGYTPkNtvp7JroaSSwEcm67Geo1+ae7iJDYDg5uhENEAzEf2U77/IVHqvAZQfmc4sGUuIJG0GdP03TqbwXW9Qd7xYRqFXd89jAASWmJBblI8p2k6+aKwOLcDDgHk+OCbkGInzu6PLZEMU7LPCAlgJeAeUExfSZSSbw9hu5xDt7u19Ek2Uvg6Ps/wAf2ef16Q8BAO8jSSBa/LXTmoq2Eu5sze0jmTB/7QD6+13V7N1sjXSwNyOgHNOWzr+GxgE5pgk5SRICscJwCsbBlB5cXCXFxENc4HKMoN4tzBGyZjJ4qqMOwve2oHfCWw0EHKMjXu1/MDl159FXjDxR08TzI/2g5R7uJ/7Vu8XwJ1MnvsjDl0ouMAS5olpsTckRzHMSFU7OVHwGjN8LWudDTILIBOt7GJNyeaGaWyy5PBjcPgy4GASYdEAn4YJ+UplCmA4ZwfLSV6FguyEPJHg7vIdSYDQ0Pd/ycDqRafJNdwd0xma5oIH3kPiQHQM5N4i/pykrkTNLkrowuNxjqhDdALBgsB6Kbg3Dy6oCfgE5ztBBHryt8lp6vBWEiQBBMEEwbxpc+k2R7sL90Ya2A68S0AQNQLZZi+0nmhLkXgR80UqiBUuFCGh7gxga45TfxEtmYFyCWzaJ0gEAAY2h98GmHUwADE2g3guiDfXr5rTU6LXtb8WdskQRBHUEXFiYBv8AJQ1sHmddzhNhEjkbTEan5bzC50RjyerJkNbgBqNa/QEeEN+GNokTEWvy2QDqdXCmr3YBDqRa7cQ5nxCNHC5BHrutHh8a1tnF9mgATaLGSAb+GR6xzTq7aT7FzcuVwMTeARGm+nlKlcrPThPjcTy7H1aZP3YeB/8AIQ4mwk2AiTNtuZ1QzXkaGJWixHZoBwBdHxElozeGMw1I2D/ZQ0uBQXAQ8HKAXAty5oMxMExA1IueS61JURc4lG0SYRGAIFQB3wulpPIOEZvSZ9FY4vhk3a0tyxEQS4fmABmefoiKPBxXaH/CbAmAM02DsvP1g8wVrQM1VmeNA5i2LgxG8jZFPwmRzQTY2LtROhg7xb9wtTheFsDj3oIDwZc1v3gMC4LdswMkyDNpVbRwzmF/glsgPZUlwMEQfDF8s+JtxdDI2ZQPouDi0i97eWqa2kTMCYuVrMVw0ul1EEggNg5S5hAiDu5uRo8UA6+vGcCeyg4BkucZeAdAzRuaYaLl9z+XzWyAuRGXbR8JduCJHQzf3t6hbP7OeLGnXa0Mu6YItmP5SNLkDlohcJ2ea7OJygtiHA2J0yuEgiQJE2I1V12d4J3FVrjLSMkkmRmIBOT+WSW6k79EHJUB80UblpDKmUmRALTz0PKxF1b4OqBBaNSN9ZOvnqsviKhLiWm9yNAYvceVxHJS8O4zGou0k3j/AGxz3K59Msvqk1TDOP8AEi5wptEjccyQSLDlqqV+DEkucA0ZcsyPggOa2d5JMefJNGKJmZcHOuHaXj4T+G5NvLqiqLBeRI0GYwGxExYxYm8GJ05i7PP5PW7YLTc5laJmCAYMnYQ0DXUC3um1CZgt8IGYiLgODZaY0t5XRNKXEwZs4u8so8I5GWgR1HIpYuoKgsZkkgROW5LWD325DQoO9i49A+GwdNpOXNlBBLm/ELWEWmYNh1OgKWVs+KiDOU6c2gjUSRJMx0VhVqsLYGZuUO0GxES4bkgQT5baDsgEGZkXIGhDQIuJi0ekqcuSnp/opGHW0AOwQLvEXuNwGk5RO0g3Ave+9lM5opw8NJI+JxGk2lzZ10IOgv5IutRs2oJDi67jeQJnxdLagaDZC42n92cti4couCSTMXtHuZQfPfh7CuNr40PPFzJioAORa4+dwOa6q6vhSXEkZZvEN38zIJ1jqkmyf+YMpEDBNOmTcuJk7nxDU7qv4YfE4bZxbb42jTykeS6krsblLZtMSLDxZM1tZ1nmiuGD7yl/9rfmL/QeySSk9DQ2QYiqS9wJMF5kSY+I/wB0qelQbZmW22XElvAnJv8AsrcX8ZG0n6uRjbVqYFhmYIFrEXCSSZ+xnPH3hnHmBuKc1oAAbTAAsAMgsANBc+6QHg/4t+qSSVbG+S/xeGb/AAxOVs5TeBKyeI+Ien/gD9bpJIon8lXz8nfUD6E+5TnG56kT1u3VJJOvBaXuC6VMB5sP9QbfzuH0sjy0OBJEnPUF72a92UeQgR5LiSrLQf8Akh4QwGswkAkZom8eFpt6klQY6i37qw0Gw5MSSU2O/YhrB4neX9HI/EMADoA+Gk71LSCfOCRPUpJKS0csfcS8NoNy1TlEiIMCRIcTB2urCs45f+X0iPqUkk0/BWPtA6uoG2Y29FNwv/WeNpNttTskkpmj7kT4kf8AWsG3ei23xnZXXGGDvKdh8Tv/ACP6BJJNDTLeH/JW4H/2w88R9KZ+t1DghBtbx/Q049kklReBHv8ARDijGIgWAOgt+E/qVFWGVkN8IjQW1punRJJKCO2FuqHuGXOjd/5APopuE3fWGwDrbWLAPkSPUpJJX4LeP0isxR8R9PmBK4kkn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482" name="Picture 2" descr="Карта Китая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0" y="609600"/>
            <a:ext cx="81534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2400" dirty="0" smtClean="0"/>
              <a:t> Китай – держава в Центральній та Східній Азії, на сході омивається водами Жовтого, </a:t>
            </a:r>
            <a:r>
              <a:rPr lang="uk-UA" sz="2400" dirty="0" err="1" smtClean="0"/>
              <a:t>Східно</a:t>
            </a:r>
            <a:r>
              <a:rPr lang="uk-UA" sz="2400" dirty="0" smtClean="0"/>
              <a:t> – Китайського і </a:t>
            </a:r>
            <a:r>
              <a:rPr lang="uk-UA" sz="2400" dirty="0" err="1" smtClean="0"/>
              <a:t>Південно</a:t>
            </a:r>
            <a:r>
              <a:rPr lang="uk-UA" sz="2400" dirty="0" smtClean="0"/>
              <a:t> – Китайського морів Тихого океану. ЇЇ площа – 9,6 мільйона квадратних кілометрів. Населення – близько 1,5 мільярда чоловік. Столиця – Пекін. Китай має 22провінції і 5 автономних районів. У Китаї багата рослинність, у тому числі й рідкісна; є чимало природних копалин. Тут розташовані найвищі у світі гірські системи – Гімалаї, </a:t>
            </a:r>
            <a:r>
              <a:rPr lang="uk-UA" sz="2400" dirty="0" err="1" smtClean="0"/>
              <a:t>Сино</a:t>
            </a:r>
            <a:r>
              <a:rPr lang="uk-UA" sz="2400" dirty="0" smtClean="0"/>
              <a:t> – Тибетські гори та інші, знаменита гора Джомолунгма висотою близько 9 тисяч метрів над рівнем моря. Найбільші річки – Янцзи, Хуанхе.</a:t>
            </a:r>
            <a:endParaRPr lang="ru-RU" sz="2400" dirty="0" smtClean="0"/>
          </a:p>
          <a:p>
            <a:r>
              <a:rPr lang="uk-UA" sz="2400" dirty="0" smtClean="0"/>
              <a:t>  Тут вирощують рис, чай, кавове дерево, кокосові пальми, банани, бавовник.</a:t>
            </a:r>
            <a:endParaRPr lang="ru-RU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0338"/>
            <a:ext cx="8229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>
                <a:solidFill>
                  <a:srgbClr val="00B0F0"/>
                </a:solidFill>
              </a:rPr>
              <a:t>китайські символи</a:t>
            </a:r>
            <a:br>
              <a:rPr lang="uk-UA" i="1" dirty="0" smtClean="0">
                <a:solidFill>
                  <a:srgbClr val="00B0F0"/>
                </a:solidFill>
              </a:rPr>
            </a:br>
            <a:r>
              <a:rPr lang="uk-UA" i="1" dirty="0" smtClean="0">
                <a:solidFill>
                  <a:srgbClr val="00B0F0"/>
                </a:solidFill>
              </a:rPr>
              <a:t> (фенікс, дракон)</a:t>
            </a:r>
            <a:endParaRPr lang="uk-UA" i="1" dirty="0">
              <a:solidFill>
                <a:srgbClr val="00B0F0"/>
              </a:solidFill>
            </a:endParaRPr>
          </a:p>
        </p:txBody>
      </p:sp>
      <p:pic>
        <p:nvPicPr>
          <p:cNvPr id="6146" name="Picture 2" descr="http://ts4.mm.bing.net/th?id=H.4680969987294251&amp;pid=15.1"/>
          <p:cNvPicPr>
            <a:picLocks noChangeAspect="1" noChangeArrowheads="1"/>
          </p:cNvPicPr>
          <p:nvPr/>
        </p:nvPicPr>
        <p:blipFill rotWithShape="1">
          <a:blip r:embed="rId2" cstate="print">
            <a:lum bright="-10000" contrast="30000"/>
          </a:blip>
          <a:srcRect l="13333" t="9744" r="12000"/>
          <a:stretch/>
        </p:blipFill>
        <p:spPr bwMode="auto">
          <a:xfrm flipH="1">
            <a:off x="307973" y="4972531"/>
            <a:ext cx="1978025" cy="2063271"/>
          </a:xfrm>
          <a:prstGeom prst="rect">
            <a:avLst/>
          </a:prstGeom>
          <a:noFill/>
        </p:spPr>
      </p:pic>
      <p:pic>
        <p:nvPicPr>
          <p:cNvPr id="6148" name="Picture 4" descr="http://t2.gstatic.com/images?q=tbn:ANd9GcSGG5IAu-b2qCtLvHFjFnAD5Hghu892dp5k6rgcnhBXXhW-sN4K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 r="1333"/>
          <a:stretch>
            <a:fillRect/>
          </a:stretch>
        </p:blipFill>
        <p:spPr bwMode="auto">
          <a:xfrm>
            <a:off x="3276600" y="5654295"/>
            <a:ext cx="2133600" cy="1210962"/>
          </a:xfrm>
          <a:prstGeom prst="rect">
            <a:avLst/>
          </a:prstGeom>
          <a:noFill/>
        </p:spPr>
      </p:pic>
      <p:pic>
        <p:nvPicPr>
          <p:cNvPr id="6150" name="Picture 6" descr="http://t3.gstatic.com/images?q=tbn:ANd9GcSP2-wBHbAeJR7_FacIsoIp3YxqqsiHh6_hB54zL38xrR5Hb-lGF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219200"/>
            <a:ext cx="3048000" cy="2440829"/>
          </a:xfrm>
          <a:prstGeom prst="rect">
            <a:avLst/>
          </a:prstGeom>
          <a:noFill/>
        </p:spPr>
      </p:pic>
      <p:pic>
        <p:nvPicPr>
          <p:cNvPr id="6152" name="Picture 8" descr="http://t2.gstatic.com/images?q=tbn:ANd9GcQJLniMl06y_adukN0LuOVHjE0aAEE2fMDUhIi0FqMP4gODjBU2vi5u54L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33400"/>
            <a:ext cx="2664346" cy="2133600"/>
          </a:xfrm>
          <a:prstGeom prst="rect">
            <a:avLst/>
          </a:prstGeom>
          <a:noFill/>
        </p:spPr>
      </p:pic>
      <p:pic>
        <p:nvPicPr>
          <p:cNvPr id="6154" name="Picture 10" descr="http://t0.gstatic.com/images?q=tbn:ANd9GcR9RwOVOINTvkSrQb3Ygl5RdUkkVsgYx6uM309mXeBCTW3DXzTcfP3xvcd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743200"/>
            <a:ext cx="2743200" cy="2229331"/>
          </a:xfrm>
          <a:prstGeom prst="rect">
            <a:avLst/>
          </a:prstGeom>
          <a:noFill/>
        </p:spPr>
      </p:pic>
      <p:sp>
        <p:nvSpPr>
          <p:cNvPr id="6156" name="AutoShape 12" descr="data:image/jpeg;base64,/9j/4AAQSkZJRgABAQAAAQABAAD/2wCEAAkGBhQSERQUExQWFRUWGBYaFxcVFxUVFxgaFxgVGBcXFRUXHCYfFxokGRgUHy8gIycpLCwsGR4xNTAqNSYrLCkBCQoKDgwOGg8PGiwkHCQsLCksLCwpLCwpLCwsLCkpLCwsLCwsKSwsLCwpKSwpLCwsLCwsLCkpLCwsKSwpLCksLP/AABEIAMIBAwMBIgACEQEDEQH/xAAcAAABBQEBAQAAAAAAAAAAAAAEAAIDBQYBBwj/xAA/EAABAwIEAwYDBgUDAwUAAAABAAIRAyEEEjFBBVFhBhMicYGRMqGxByNCUtHwFGLB4fEzcoIkkrIXNGNzov/EABkBAAMBAQEAAAAAAAAAAAAAAAECAwAEBf/EACcRAAICAgIBAwQDAQAAAAAAAAABAhESMQMhQSIyUQQTYYFxkfBC/9oADAMBAAIRAxEAPwDzug26IpsumUm3U7UEYmwzVOVDh3ImFRGJsO1JzU+guErGIKLLoxDUtUWshTkoZwung3SGqJgnCMRTKd0zCBTh10fACF4uh8ZVgKTF1IVVjKxhLN9Dx2E4KsZVi4Sq3h7cwVkHwFzcdxfY0nYzE4ORZQ1GkMuURUqOIsgcZUOVWTd9k2UWKfddaUzEUSbqSnSskk7AF0oARWAxTWnxKtaYSzJFoVyd0XprU3OQOPaAbKqrVLqVpla/BqJnV7JmIEtQ9UxCJzeFVUuinHsqazLrbRFBnkFjK/xeq2jv9Jg6K/GblAmUoM81NUqBrjAvACcaWhCiqU8xJVmQQNSfJOyPwDoJ3VexgCN4W3xOhBjRYPXILj5lJV9bGPzGANSklGAqITmFKgE2lqVyooFYQIpRYQWUpCojBlJsBRkSpWDwptNFmIsM25RRKhYLqUhaIBkJrNVM9sBRUwhfZkHYUqYC6hw6laUzFoCxhVRxCpAVtjFQcRqpJ6KRQdwrF2Vf2vxtRgp5SQ05pI5iIB9L/wCE7h6J7RUC7BPcGyGuZfkZ+RgFSiFmc4V2pq0SPFmbu11x77LWYnirK9IVGeo3B5LzlW/A8aWuybOt67FPQlFuKxKIplVtPFQUXh6srnZnHySVyuUTKVRs2TWWSiyRHXN0XSpkhC1KclF0nkBUSEcgesDKbiakBHtA1KixdMOTJirlSZV95ceYW4e4GmwdAsYafiHmPqtZUeZAGgAXTxOxnPJBNJghVrnEveRojm2BKBEy6NLBXYqITKteBPnMN0DTZYzuj+D0ocfJZmQA/Ctk+a6rd9C6SmVMbSFlHR1KnpaKOgLlcw5YYUWUu6joaKQKiMF7JlFqe3RMoOus2GjkwVIHKBz7p8oJmofiH2UNJybiHLlJLfZkizw5VAe2OXEupPaMmbLmGoMxJ5hX2HFl5hxZ016h/nd9SmbAei4l+qseyP2bVMee8qONKhPxR4qnPuwdtsxt5q0+zLshQr4NlfEPdUIJ+7mGkQMrX2zc7T8l6Qyo6bQGgABoEAAaABK1ew2B8O+zvAUQA2i15G9Ql/W4Nvkudpuxv8TQNIZGtiA0CAPICwV9g6gKNL0GkBM+aq32RYmnVIqNDWi4dqHRsIt81cVPsuc2mKtNhe5zbtbq03kgbgx+5Xvb6YcIIBB2KhpYdtPTTbp0SNOymSqqPlCvgsrjbdF0KJC9u7b/AGcsrE18Owd5cvYLB/Vuwf0tPnr5fVwojS49I6JGmtnPOdFW+nuoKtNWQCgqMkrUQ+5YDSYQU+pVU5w5UYpSmFcrOsqyITCCiKdOE4dVsRegSg7xtB5haiqyHWVDSwkvaRzC0VUAOuunhKQqiLEOMBCVsWGN6uMqfEVN1UcaOZrcurbLoYwbUMgeSP4PIdc7KswUlgnWFZ8KqQ4BZ6CtltZJKpUubJKRYw1IWTaLdURRcCIy5eodPuD/AEXBQLZ+q5wKafRPR0T2OXAIamUBdPZWg9vwplHdce+GqFla1krZtEQf40WVX6GZHlP6WUxxKU1jsS5Kk+y5QIc6CrPFcIDW5meyWw06sY2tAXnvGMKe/cDqXE+hMyt+xwLeqEpYRrqrJaCS5rdL+IgJshLSPTuw/D+44dhmGxLM5833GvJuUe60uFxANpQnFKga6Bo2w8hYKHC14KbINF7h3xbkpamIsq9uIuCFS9vu1H8Bhu8jMSRDZiZIGvQkJNsLVGvw+J6qXvZmdF4fwr7chmitRLQZuwz8ivQ+zHbajjKZdSOmrTqPMIsCRsaYixMrCfaL2OztdiaLfEL1Wj8Q/OP5hvzHlfZ0qudgLSJ/dkHw3jgqV6uHPx04JsdDcTaJ0Wq0LKN9M8JNBcbhIK3HbXsccPUNWkD3LzoNKbj+Ho07e3KcsMKUujicJJ0V7qd0x+FVkcAZ0XK2HI2Woy9JU1qJCbRw5Ktm0Z2UwwsBZjYqrA8Lh4I8wiMV8d+SnotuFBiRNQjkunhRoaBcRoq00yVaYhqjwtDxGeSuxxtGnDTzRvCx4xKGr2cn8JxWasWxGXdZhRc1q9ykuV6fiK4oWdFGRBtp6pU3kDVRh+6aKllAZRSQfmsuU3BB1MUAEwYmwnU39OfqtYzDnVQbSAOZQ+L4k1gy0/E7nqG9ervokcLNyTHIfqpKWEBsYEGYS42ccuSM576QFSBOqJARX8KB+IfP+iErUzMIS6OyGLVoCxNe9la4Djr8uV11X1MLe6Nw+EEKbFlOuiem4uNtEfgMMe8a6fhc0jzBBUNDCkCyNwxS5EWj0ziX+odYlZXtb2oZgmseZJcYDRqef76q9bxMPAcdwDeOX6grxf7T+PCviRTaPDSBE7kmJ+gV49l5fJ7J2V7U08TSztJyknzERqrXj/ZulxPCuouJAsWuABLXDQgH9leafZZh3UKLZEOeS8g8jAb8gD6r1Th/F2UnkOc0DXWNdVRIRs8M7VfYvjsIC9gGIpCfFSnMB/NTN/8AtLlbfY/w+vS757mOaw5QMwIkiZgHoQvfMLjmVR4HB2xgzfWDysQgeL4ZgaTYfJLNdDQasqeEcSgEH2WZZxTLx+nExUpQcoMSTfNa2g1lEDGhrXuBka+ccj+i884x25p0sc7EUiXODQ2dJykuEj1LZsbSk4rqinLVn0PXcxwLHlpnVpi46g6rE8d7ICn95R8VPUt1LeoO7fmOq8C4r2urYnEPrF7mlziQA4w2dh6q64B9pGMw5GWs5zR+FxzDyvsruCkjnN/XoAXUToOy6ztBQxrO8pRTqCO8pbEkfHT/AJZmRshC6FyzTiychYhwBhCV3k6LpqEu6KR0Ql7ZFsgoNMhR1vjPVSUat4TzTlxXb9Po0NAVYQFFRqXI6BT4hlkPRs53QBdI5FjqsWUnB3TVB0lQ4ypJUnBmnvRyQYyLrFE5z6fQJJYp3iPp9AuqDKmSbhrDMQ2dJIE9bnSUBWkTvciRpbVTd0XAgm4sJLSfIEbRoNkzAUsxI1nVs69RycP3uuVSFXI6yI8MzM8ZpIF4AmdABG9yLb6boqswBxeQS8mfFZrQNobf2mOYN1wDuYs4vM6SCGgxHqRfoBzK7QxxOunW/wAyi7TByNt3ENo44/EajWz+FrdugMn3uuMowSSZ6E6+5XKwGWYvoSNv1lCUwCYcS3qRI9ANErcn5OaLa70Fux0O69Ij0iy43EyZIJ6CJ87n5JtHCCQZBHMfpqp6ZY13izHoIH679PRZytUdj5LXpGVCHkZdToCC0+k2PoVN3Bbq4TyuT68kTX4hnaGuzBoHhygwOoib+aFpsDz4Hh53/N6gqUZNvs5ly2/UWFLFQ2F3CsJPRVnfQbo/D48AJsToyT2aVlUNwxcXhoYTJOwIGp2vK8p4/wAbo1cRnFEOAN3ZnNzxzj6oztX2mc8dw0+CZfG52HkPr5LKOK6YxpWMn1R6dwntiH0y+iyajWf6IN7aQT8VuSy3Fe2lfEOg/dybwXe1rrOYXFOpva9hhzTIK19HtQ3EFjBSGcmSXPDQHCSMjiJBmDdHQdm2+zHiZwjC15PePc0vkzEAxPW502DV6FxHjjatMGQMoOYTudAZ3gSvOOF4GoW/fVO7aLFxBDXRN2tBbA0EHWOqE7Z9o2spCnQH3VM/8nu0zkzcfvkheXQ1Jdgv2ldpXMAo0zGac0G8crHr815gSi+JcRdWeXO1O6DhFKgN2PYUXSegwpWOhUQjLLC44scC0kEcl6NwTiQxFEE/ELO8xv6iCvL2NlaDsxxA0nkTZw+bdPlKXkjkhJq0brKALoWtU2CEq8TkIZlckrmUWQZZYan4giXt8SAweIOaEeRBldfCqsaOgauyEFSbLn7afRF4hyhwwBLvPRdISOtTAEqThDgHt813GG2llDwp01B0KDCi0xzjnPp9AkouIViKjh5fQJLnZcyjqLspOgI0Eza+pPKbKClQc4y21/imI6zzRNV+Q5XCRFrncWPuUsO0EAxcyANYiBblY7ciuTvyRnyYp4ljR41VJ/1XCCW5PiFiRPimD1C7iB3l3Rm2dDRJ5OcIBnST0ugqOCAz3vrMC37gp7XEaiedrR1/eyEpT+TjUqapkFBxBiSOot9E804O3n+qbi6OTQyHAEf1H76KBlYjf9+qy77RZxcn2WVJk3No5X9v3ulVo9fQ/qq3v3C5+E7aacvdSvnLIMjcHVvXyQ8gjalsMZi8tlBXxF5gT1gn31QrXaT77/3COfwx5bmbFQb5DmI82/EPZPjY7q+yJ+Mz6tAPMEj3BmfknNFlPS4TDcz3NaPyz4vYaKSpUzAD4WA2MGOpgC5CZcYuaXSMRxfDltRxuQTr13QRWh41iA9oDWwy8bkgauJKz1Zha6Cq6OnjlkjhC4E5cWHDMNxeo03cSJuCZ56Su4/izqjp8rdYiUDCRC2gnJTk0BPhZAESnNdaEwJSmMT06qOwWKhwPIqthSU3JhTbUjIUjZCA4XiJpsPIR7H/AAja+LEKD6I6JuH1D3gV1VrKg4fXmq31Vs91108WgJ2NxLuSg4Y3xPKdiXLmF+J3oqMIXihIQ3CrVFNWfayEwz8rwUWEdxXiLe9dfl9AkqrjNMCu/wAx8wCkoFrQ9xDiBlJgaE5oGtrCyFpvBENJEEgEyNSI13j+qKxNZ1KpqWA/C8AOa5u06ke2u6b/AA8ltT8LiW5m3BIGYBsG5vpO40XG0/J58LS7O8OqhxLJvB/SCNkqEgwTbr8J9k9ri1wMeH5+vPzUn8MC5+U/iMjaZOnVFvoS12S4nxUGlgBDTlewiYBktNriDmAIQdHh4Az1JifhHWSAT6H2Vhw1vduOcHI6WuMWgwZ9DB91FicOQ8tdeDsZnqI1slbXgMpuqWgStRzxAbA0ibDzPqnVGPiCJ5E6jydy6IrCUxJA0gHXqRorNtMaAgaXOxPTXn7I72OpeWZxuCMgAa6AX9BuVdYPgTqbg+o80o0a3/UPT+X1v0RbsbToEMogvqG2YDM4+uw6D1QuLquFRoeZdeQDFwPhHPW5kAdd3ujOVixxL3SCSYsHGQBzfeSfP56Kl4lScAc7jf4iZkgbdG9AjMVxQU6eYsygTAFi90i86x+io8rnhrjMvGYxpEkR6DL79CmbdGSe/A7CAPcSR4Qx+Uc4gempPmFQYlmYTu36H9D9VZ4LEE4lrfwgFvTxAz81Ayh94WkSCHjQmIBEwOVj6IsvBuL/AEVS4E6o2DCanOkSS6uFYwk4lNSJWRhJLhK6ETDk9i40KVpsB+9kwC+4HVlpHI/X/CsRTlVXZ2iS5wF/DPoCP1V7Wo5W63PLZTlHs5eXkxdDOFEZ5IVrVxF1U4atlqMYN5lGtqguLTtoq8ehFO6CjBhPY0AOPM/QISiZdBOyfRNj5qllU+jjcQoQPEp6LBCj3TWEouL1prP9PoF1QcaMV3+Y+gSUiyLnCum4N9tgTyk2E21GvLUD0zn8TWua4kEhoJBLfzNB/QjmuViAGlsAucWRNubXHk0NIk9Cu8JruDG3cA+2e8Oy+Fo6CW+u65Eq2ccZOielWynK4ljjsfE2fy3Et/2ug9SoTW8Wa4LZkibyCCHAX316KTF4gVGmAHANAk/CJGs621te2yhwNUgtYagc0AQag6k2cy7RM2MwhJpisLNdj7B3K5jXp0U7aOggnkeUaiNuahrMYC4ObkqWgPLQxxJ2eLPt5G/RDYzEQROYflIBLZGoJ28uqRp9WidUx9HEhztCx35XWmJk/MK0p0jUaB1g6yNNgJ/tPNVuEqNfMtEiS2b3gaHnbTy5rQcHxgpszAeOwzE2aDpfaLeyy/AHsOwvCm4Wk6o+A7Kco/KI1dyJkddtSqfi+EEU3g5qjbva2CGB0nxOH4rtttBXOL8SfVBBcHTUaA1rvG6zjMHzGgIHPRRV8eRS7qkAXAHO4HwMAmXOqRl/MZJ6orfY+LejN8exQfUaTBayBlixy6g8/wCvqiGcV7rvHQCCzLe8AAzHMmHHqgKj2udTYAXOe6ARaYIkwObuv4U3HcOcKVZ2paWti55F0eQj0JVFZ0YKlFldSIFR7hJaWlwjqQD7En2UuLqupuZUFnSSfUeL0uVX8PqQ8TuCPcW+cK57UUvHSbpLB6Xi/sU6KySySKrHtbILRAPqhVNVqeHLyNj0Q4KI8U0qY5JclJaxhLkpEpBYwoTmi6QCLw/DHuItE7mw/evsUUjA/kisJhi5wAV5g+yD3BpDXQeljqdfIH1hbrgHZNjXNaWiYFhJMiJkxYWcPZPoGyy+z77N/u3VHyHOY9vq9hA6WJ+QWZqRdovzsvfOE0stMWHovF+1GC7rHYgRDQ9xGwh8PHyckbtnJ9VFUmZ0M8ToEOaCbckPXqwwP/FMKcVIa4t1ccsnXqh6uA8IaCbycx3PJC2jji+yNuJ5yDCnbi4m9+Siq4BzWydJF/0T6+BaBma8kENiRed/RFSOi62dHEgBEy79zKnwmOYLkqqrcIy1A2SZvI5FFUMM5gJiQ6w36Ixk0aXb6K/iRzVXOFwT/QJKephGyZJCSXL8lMpg+IqFpLXfAQQHAX8J0v1g+ykfXe2mKdwI8OwuTm8VusDqdVFTq94T3gBJsI8I3JJ5fUpzZcGNLvCD52H6CVCXTCE5iWtkAQCRIgyYyh5EaRHqisNhe8H3ZvyNttJKVSkH2EEQI8wN/ndNdNIy14cNREhwmxaRsfkfMEJGiLuXdB2CqCo7LUOUWBkSJ0gzodfVDY2o5peaZDmNc8ZXjMNYmRBaYAMgp9UtcQWNeHakuIiRpbWdEVica003l4BqvdmJayDoGltrZYE6alFCL5AOJ8XosLZ8LoBc273AloOZjh4CwmSLSJiIF3YHtAHPgUzUAiMziCQY8Qymwne3osNxA/eP/wBx62m3yhans7Ua3DkuECTJJ1jX0H1V6OqcVCN1ZZ8SxlNjZp0qbXOcAZfVNoJd4nPk6Dp4gg6uIcc7SQRmDQ1xb4iDLWtg3vlkRctGsKHD4N2IxQpVQBRcA8OFwGCBnaRrOhGsmImyCxeZ1QESAAII/OW202bE/wCUldjQjWwk4d720+7s8uMOMQxjAMznO2BeHkm2p5ovH4ptKh92Q7I5p7wmz3QcwAHxTa+yHw+I7ym+mSY8MSJtIEHmBtyJlC46XWPiAAAkmwaIaB0AmBsgpfIUvuSSZF/DMxZ+7lte5LY+KJJ06Xn36F8Rp944OMyGBpHIgeLqLlyRe5mU025anSAbXsTr7on76qDVflDovaCTtmA3Aj6bJ7TRb7WMkUGM4WQ2QCqt7CNRCuqvGXtMHQWvEdZj1VpgMZQrmH02zz/sjZSjHynBehf+ndKoJpvIn2Hou0vshcXCaoDfLM702WsFM88aJWs4B9nOKxEOLTTadC8QT5Ar0zgX2e4bDAEMDqlvE/xGeYGy19JkACfbUpXKhlCzFcH+x+jTALzndImdP8fVX1LsdTE38wBHoY+i0NOpbkPKB87lR1HQQT9Yi3VL9xlFxooqfBqTSBDpvDuXIRsrbBCmy7QYnWx0i0eaiqVbyYiNeo2nT0UmDgEbTz9NtClybNikaTCY0Wj1tC88+0LB/wDWOMfE1h9coH9FvqFKBIMjovPe2GIL8Y/cDI0f8Wif/wBFyrfRwfU+0yjOE3JE2/ryTP4UNkm9rDltZWVZ58TvkOX9lWtoO7yAZmXelpU834PNlH8E/wDDtLbkGYI+SD4hw0BrSCSNI+asq1OchmMpvAuRlcQT0soqdXvHWgRczpzst9zwUxaWX6KgUZtu0WVhRoF2VkGSBHQc/NSOqAuPhAym+XpzU7arhUzgjYCdOoRvsEZy8A54IwbA9SbpJ1Uuk+B3sUk+SNnIxjeIupOkNEQNQDNgCees+6kw3Gy+rTDoMOmIA1BEHnqhKWLhmR4lsWnQGTM7i03H+JjQpsEtIabWfrNjY9LapcmjraXkMbWLqhHw5SRADQDFpJJn0ARmL7pogEFxgiBcGTEv5WiFV8TquBc9o8LrwALTrJ5SDdVB4m8zdkNj/lfadf7IL1aSoy429F1iXZIuTtaCDNyLGymxfdikBlfnEyZ8BsYjpos0OLOE9dfr6+qlocQD3EVHljSCAQMwB/mby10TLjH+267IOIURmkWBibWB5dTZNrYvwNYDIGu0k8/JF4PgpqS41GimNahmPQGCSrLDcWw2FE0GGrWGj3izYI8UbmYsIHUptFLWl2T9j8U6mXZ5ax7SGWM5odkyXBILiGzpfon1qDQxpz5jTIBs5pDiWl28PBtoZtpua7hAeaj61R9tQ7YvcJaR5CT0IAspcYLUhMZ3veZO20noI9lPttiSfqpF1hq9NmHpjeXZjHwzFgOSlxfCJGYGw030387bKle7IwgyQDYxtqDG4kwfTyWq4diBWpgUvvHuhrW2kmwgfv2U+RNHV9Mk28ikY1oBDhPJ2Y25SI6IKrjHk922SDqdJ8gNB62UfEeKuZULKtPJe+UzpbXfT5KXAVmmXTO/75IxjJOmdDcWrWyPjPC292HN1ETdZl9jZaDjPGAYDDb9enuqEu3V4ojOi14Z2nrUdHSORv8A3Wm4f9qD2CCyQN5WDFccl3vv2EcULk0et4f7X2wM1M/ImysMD9sOGc4B7HM/miR7arxHPO6QqELYxNmz6f4bxyhiG56VRrhoYMx5gXCIxJ10IHL/ACvmvg3aWrhnh1MxGo1B8xuvYuz3aduKpB7YDgPE3UjQEgcp26hQnGtFoTvZoqptFx6Qddtk+m43g6z+v7lAjGF1nXj52mR1R+EuPCZH9dddx/dSRVl/w6qIvpqR5QvNKuJL6jyHQ57iSTpcz56kla3H8UNOhVdp4HAebhl26n5LzWjjqvwm99LT6HcRKrKVJI8n6qSUtWWFQNNUMBAHNxibTr/TqhsQfvTDvhAggEDW4G4uu021S/M4G8hukktEmDyAPzAUr6fdjxuLTycRmObNpy0vrqEzpHnxTYC+vcgkTGsyRzBHlZcwWKAGYTPkNtvp7JroaSSwEcm67Geo1+ae7iJDYDg5uhENEAzEf2U77/IVHqvAZQfmc4sGUuIJG0GdP03TqbwXW9Qd7xYRqFXd89jAASWmJBblI8p2k6+aKwOLcDDgHk+OCbkGInzu6PLZEMU7LPCAlgJeAeUExfSZSSbw9hu5xDt7u19Ek2Uvg6Ps/wAf2ef16Q8BAO8jSSBa/LXTmoq2Eu5sze0jmTB/7QD6+13V7N1sjXSwNyOgHNOWzr+GxgE5pgk5SRICscJwCsbBlB5cXCXFxENc4HKMoN4tzBGyZjJ4qqMOwve2oHfCWw0EHKMjXu1/MDl159FXjDxR08TzI/2g5R7uJ/7Vu8XwJ1MnvsjDl0ouMAS5olpsTckRzHMSFU7OVHwGjN8LWudDTILIBOt7GJNyeaGaWyy5PBjcPgy4GASYdEAn4YJ+UplCmA4ZwfLSV6FguyEPJHg7vIdSYDQ0Pd/ycDqRafJNdwd0xma5oIH3kPiQHQM5N4i/pykrkTNLkrowuNxjqhDdALBgsB6Kbg3Dy6oCfgE5ztBBHryt8lp6vBWEiQBBMEEwbxpc+k2R7sL90Ya2A68S0AQNQLZZi+0nmhLkXgR80UqiBUuFCGh7gxga45TfxEtmYFyCWzaJ0gEAAY2h98GmHUwADE2g3guiDfXr5rTU6LXtb8WdskQRBHUEXFiYBv8AJQ1sHmddzhNhEjkbTEan5bzC50RjyerJkNbgBqNa/QEeEN+GNokTEWvy2QDqdXCmr3YBDqRa7cQ5nxCNHC5BHrutHh8a1tnF9mgATaLGSAb+GR6xzTq7aT7FzcuVwMTeARGm+nlKlcrPThPjcTy7H1aZP3YeB/8AIQ4mwk2AiTNtuZ1QzXkaGJWixHZoBwBdHxElozeGMw1I2D/ZQ0uBQXAQ8HKAXAty5oMxMExA1IueS61JURc4lG0SYRGAIFQB3wulpPIOEZvSZ9FY4vhk3a0tyxEQS4fmABmefoiKPBxXaH/CbAmAM02DsvP1g8wVrQM1VmeNA5i2LgxG8jZFPwmRzQTY2LtROhg7xb9wtTheFsDj3oIDwZc1v3gMC4LdswMkyDNpVbRwzmF/glsgPZUlwMEQfDF8s+JtxdDI2ZQPouDi0i97eWqa2kTMCYuVrMVw0ul1EEggNg5S5hAiDu5uRo8UA6+vGcCeyg4BkucZeAdAzRuaYaLl9z+XzWyAuRGXbR8JduCJHQzf3t6hbP7OeLGnXa0Mu6YItmP5SNLkDlohcJ2ea7OJygtiHA2J0yuEgiQJE2I1V12d4J3FVrjLSMkkmRmIBOT+WSW6k79EHJUB80UblpDKmUmRALTz0PKxF1b4OqBBaNSN9ZOvnqsviKhLiWm9yNAYvceVxHJS8O4zGou0k3j/AGxz3K59Msvqk1TDOP8AEi5wptEjccyQSLDlqqV+DEkucA0ZcsyPggOa2d5JMefJNGKJmZcHOuHaXj4T+G5NvLqiqLBeRI0GYwGxExYxYm8GJ05i7PP5PW7YLTc5laJmCAYMnYQ0DXUC3um1CZgt8IGYiLgODZaY0t5XRNKXEwZs4u8so8I5GWgR1HIpYuoKgsZkkgROW5LWD325DQoO9i49A+GwdNpOXNlBBLm/ELWEWmYNh1OgKWVs+KiDOU6c2gjUSRJMx0VhVqsLYGZuUO0GxES4bkgQT5baDsgEGZkXIGhDQIuJi0ekqcuSnp/opGHW0AOwQLvEXuNwGk5RO0g3Ave+9lM5opw8NJI+JxGk2lzZ10IOgv5IutRs2oJDi67jeQJnxdLagaDZC42n92cti4couCSTMXtHuZQfPfh7CuNr40PPFzJioAORa4+dwOa6q6vhSXEkZZvEN38zIJ1jqkmyf+YMpEDBNOmTcuJk7nxDU7qv4YfE4bZxbb42jTykeS6krsblLZtMSLDxZM1tZ1nmiuGD7yl/9rfmL/QeySSk9DQ2QYiqS9wJMF5kSY+I/wB0qelQbZmW22XElvAnJv8AsrcX8ZG0n6uRjbVqYFhmYIFrEXCSSZ+xnPH3hnHmBuKc1oAAbTAAsAMgsANBc+6QHg/4t+qSSVbG+S/xeGb/AAxOVs5TeBKyeI+Ien/gD9bpJIon8lXz8nfUD6E+5TnG56kT1u3VJJOvBaXuC6VMB5sP9QbfzuH0sjy0OBJEnPUF72a92UeQgR5LiSrLQf8Akh4QwGswkAkZom8eFpt6klQY6i37qw0Gw5MSSU2O/YhrB4neX9HI/EMADoA+Gk71LSCfOCRPUpJKS0csfcS8NoNy1TlEiIMCRIcTB2urCs45f+X0iPqUkk0/BWPtA6uoG2Y29FNwv/WeNpNttTskkpmj7kT4kf8AWsG3ei23xnZXXGGDvKdh8Tv/ACP6BJJNDTLeH/JW4H/2w88R9KZ+t1DghBtbx/Q049kklReBHv8ARDijGIgWAOgt+E/qVFWGVkN8IjQW1punRJJKCO2FuqHuGXOjd/5APopuE3fWGwDrbWLAPkSPUpJJX4LeP0isxR8R9PmBK4kkn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58" name="AutoShape 14" descr="data:image/jpeg;base64,/9j/4AAQSkZJRgABAQAAAQABAAD/2wCEAAkGBhQSERQUExQWFRUWGBYaFxcVFxUVFxgaFxgVGBcXFRUXHCYfFxokGRgUHy8gIycpLCwsGR4xNTAqNSYrLCkBCQoKDgwOGg8PGiwkHCQsLCksLCwpLCwpLCwsLCkpLCwsLCwsKSwsLCwpKSwpLCwsLCwsLCkpLCwsKSwpLCksLP/AABEIAMIBAwMBIgACEQEDEQH/xAAcAAABBQEBAQAAAAAAAAAAAAAEAAIDBQYBBwj/xAA/EAABAwIEAwYDBgUDAwUAAAABAAIRAyEEEjFBBVFhBhMicYGRMqGxByNCUtHwFGLB4fEzcoIkkrIXNGNzov/EABkBAAMBAQEAAAAAAAAAAAAAAAECAwAEBf/EACcRAAICAgIBAwQDAQAAAAAAAAABAhESMQMhQSIyUQQTYYFxkfBC/9oADAMBAAIRAxEAPwDzug26IpsumUm3U7UEYmwzVOVDh3ImFRGJsO1JzU+guErGIKLLoxDUtUWshTkoZwung3SGqJgnCMRTKd0zCBTh10fACF4uh8ZVgKTF1IVVjKxhLN9Dx2E4KsZVi4Sq3h7cwVkHwFzcdxfY0nYzE4ORZQ1GkMuURUqOIsgcZUOVWTd9k2UWKfddaUzEUSbqSnSskk7AF0oARWAxTWnxKtaYSzJFoVyd0XprU3OQOPaAbKqrVLqVpla/BqJnV7JmIEtQ9UxCJzeFVUuinHsqazLrbRFBnkFjK/xeq2jv9Jg6K/GblAmUoM81NUqBrjAvACcaWhCiqU8xJVmQQNSfJOyPwDoJ3VexgCN4W3xOhBjRYPXILj5lJV9bGPzGANSklGAqITmFKgE2lqVyooFYQIpRYQWUpCojBlJsBRkSpWDwptNFmIsM25RRKhYLqUhaIBkJrNVM9sBRUwhfZkHYUqYC6hw6laUzFoCxhVRxCpAVtjFQcRqpJ6KRQdwrF2Vf2vxtRgp5SQ05pI5iIB9L/wCE7h6J7RUC7BPcGyGuZfkZ+RgFSiFmc4V2pq0SPFmbu11x77LWYnirK9IVGeo3B5LzlW/A8aWuybOt67FPQlFuKxKIplVtPFQUXh6srnZnHySVyuUTKVRs2TWWSiyRHXN0XSpkhC1KclF0nkBUSEcgesDKbiakBHtA1KixdMOTJirlSZV95ceYW4e4GmwdAsYafiHmPqtZUeZAGgAXTxOxnPJBNJghVrnEveRojm2BKBEy6NLBXYqITKteBPnMN0DTZYzuj+D0ocfJZmQA/Ctk+a6rd9C6SmVMbSFlHR1KnpaKOgLlcw5YYUWUu6joaKQKiMF7JlFqe3RMoOus2GjkwVIHKBz7p8oJmofiH2UNJybiHLlJLfZkizw5VAe2OXEupPaMmbLmGoMxJ5hX2HFl5hxZ016h/nd9SmbAei4l+qseyP2bVMee8qONKhPxR4qnPuwdtsxt5q0+zLshQr4NlfEPdUIJ+7mGkQMrX2zc7T8l6Qyo6bQGgABoEAAaABK1ew2B8O+zvAUQA2i15G9Ql/W4Nvkudpuxv8TQNIZGtiA0CAPICwV9g6gKNL0GkBM+aq32RYmnVIqNDWi4dqHRsIt81cVPsuc2mKtNhe5zbtbq03kgbgx+5Xvb6YcIIBB2KhpYdtPTTbp0SNOymSqqPlCvgsrjbdF0KJC9u7b/AGcsrE18Owd5cvYLB/Vuwf0tPnr5fVwojS49I6JGmtnPOdFW+nuoKtNWQCgqMkrUQ+5YDSYQU+pVU5w5UYpSmFcrOsqyITCCiKdOE4dVsRegSg7xtB5haiqyHWVDSwkvaRzC0VUAOuunhKQqiLEOMBCVsWGN6uMqfEVN1UcaOZrcurbLoYwbUMgeSP4PIdc7KswUlgnWFZ8KqQ4BZ6CtltZJKpUubJKRYw1IWTaLdURRcCIy5eodPuD/AEXBQLZ+q5wKafRPR0T2OXAIamUBdPZWg9vwplHdce+GqFla1krZtEQf40WVX6GZHlP6WUxxKU1jsS5Kk+y5QIc6CrPFcIDW5meyWw06sY2tAXnvGMKe/cDqXE+hMyt+xwLeqEpYRrqrJaCS5rdL+IgJshLSPTuw/D+44dhmGxLM5833GvJuUe60uFxANpQnFKga6Bo2w8hYKHC14KbINF7h3xbkpamIsq9uIuCFS9vu1H8Bhu8jMSRDZiZIGvQkJNsLVGvw+J6qXvZmdF4fwr7chmitRLQZuwz8ivQ+zHbajjKZdSOmrTqPMIsCRsaYixMrCfaL2OztdiaLfEL1Wj8Q/OP5hvzHlfZ0qudgLSJ/dkHw3jgqV6uHPx04JsdDcTaJ0Wq0LKN9M8JNBcbhIK3HbXsccPUNWkD3LzoNKbj+Ho07e3KcsMKUujicJJ0V7qd0x+FVkcAZ0XK2HI2Woy9JU1qJCbRw5Ktm0Z2UwwsBZjYqrA8Lh4I8wiMV8d+SnotuFBiRNQjkunhRoaBcRoq00yVaYhqjwtDxGeSuxxtGnDTzRvCx4xKGr2cn8JxWasWxGXdZhRc1q9ykuV6fiK4oWdFGRBtp6pU3kDVRh+6aKllAZRSQfmsuU3BB1MUAEwYmwnU39OfqtYzDnVQbSAOZQ+L4k1gy0/E7nqG9ervokcLNyTHIfqpKWEBsYEGYS42ccuSM576QFSBOqJARX8KB+IfP+iErUzMIS6OyGLVoCxNe9la4Djr8uV11X1MLe6Nw+EEKbFlOuiem4uNtEfgMMe8a6fhc0jzBBUNDCkCyNwxS5EWj0ziX+odYlZXtb2oZgmseZJcYDRqef76q9bxMPAcdwDeOX6grxf7T+PCviRTaPDSBE7kmJ+gV49l5fJ7J2V7U08TSztJyknzERqrXj/ZulxPCuouJAsWuABLXDQgH9leafZZh3UKLZEOeS8g8jAb8gD6r1Th/F2UnkOc0DXWNdVRIRs8M7VfYvjsIC9gGIpCfFSnMB/NTN/8AtLlbfY/w+vS757mOaw5QMwIkiZgHoQvfMLjmVR4HB2xgzfWDysQgeL4ZgaTYfJLNdDQasqeEcSgEH2WZZxTLx+nExUpQcoMSTfNa2g1lEDGhrXuBka+ccj+i884x25p0sc7EUiXODQ2dJykuEj1LZsbSk4rqinLVn0PXcxwLHlpnVpi46g6rE8d7ICn95R8VPUt1LeoO7fmOq8C4r2urYnEPrF7mlziQA4w2dh6q64B9pGMw5GWs5zR+FxzDyvsruCkjnN/XoAXUToOy6ztBQxrO8pRTqCO8pbEkfHT/AJZmRshC6FyzTiychYhwBhCV3k6LpqEu6KR0Ql7ZFsgoNMhR1vjPVSUat4TzTlxXb9Po0NAVYQFFRqXI6BT4hlkPRs53QBdI5FjqsWUnB3TVB0lQ4ypJUnBmnvRyQYyLrFE5z6fQJJYp3iPp9AuqDKmSbhrDMQ2dJIE9bnSUBWkTvciRpbVTd0XAgm4sJLSfIEbRoNkzAUsxI1nVs69RycP3uuVSFXI6yI8MzM8ZpIF4AmdABG9yLb6boqswBxeQS8mfFZrQNobf2mOYN1wDuYs4vM6SCGgxHqRfoBzK7QxxOunW/wAyi7TByNt3ENo44/EajWz+FrdugMn3uuMowSSZ6E6+5XKwGWYvoSNv1lCUwCYcS3qRI9ANErcn5OaLa70Fux0O69Ij0iy43EyZIJ6CJ87n5JtHCCQZBHMfpqp6ZY13izHoIH679PRZytUdj5LXpGVCHkZdToCC0+k2PoVN3Bbq4TyuT68kTX4hnaGuzBoHhygwOoib+aFpsDz4Hh53/N6gqUZNvs5ly2/UWFLFQ2F3CsJPRVnfQbo/D48AJsToyT2aVlUNwxcXhoYTJOwIGp2vK8p4/wAbo1cRnFEOAN3ZnNzxzj6oztX2mc8dw0+CZfG52HkPr5LKOK6YxpWMn1R6dwntiH0y+iyajWf6IN7aQT8VuSy3Fe2lfEOg/dybwXe1rrOYXFOpva9hhzTIK19HtQ3EFjBSGcmSXPDQHCSMjiJBmDdHQdm2+zHiZwjC15PePc0vkzEAxPW502DV6FxHjjatMGQMoOYTudAZ3gSvOOF4GoW/fVO7aLFxBDXRN2tBbA0EHWOqE7Z9o2spCnQH3VM/8nu0zkzcfvkheXQ1Jdgv2ldpXMAo0zGac0G8crHr815gSi+JcRdWeXO1O6DhFKgN2PYUXSegwpWOhUQjLLC44scC0kEcl6NwTiQxFEE/ELO8xv6iCvL2NlaDsxxA0nkTZw+bdPlKXkjkhJq0brKALoWtU2CEq8TkIZlckrmUWQZZYan4giXt8SAweIOaEeRBldfCqsaOgauyEFSbLn7afRF4hyhwwBLvPRdISOtTAEqThDgHt813GG2llDwp01B0KDCi0xzjnPp9AkouIViKjh5fQJLnZcyjqLspOgI0Eza+pPKbKClQc4y21/imI6zzRNV+Q5XCRFrncWPuUsO0EAxcyANYiBblY7ciuTvyRnyYp4ljR41VJ/1XCCW5PiFiRPimD1C7iB3l3Rm2dDRJ5OcIBnST0ugqOCAz3vrMC37gp7XEaiedrR1/eyEpT+TjUqapkFBxBiSOot9E804O3n+qbi6OTQyHAEf1H76KBlYjf9+qy77RZxcn2WVJk3No5X9v3ulVo9fQ/qq3v3C5+E7aacvdSvnLIMjcHVvXyQ8gjalsMZi8tlBXxF5gT1gn31QrXaT77/3COfwx5bmbFQb5DmI82/EPZPjY7q+yJ+Mz6tAPMEj3BmfknNFlPS4TDcz3NaPyz4vYaKSpUzAD4WA2MGOpgC5CZcYuaXSMRxfDltRxuQTr13QRWh41iA9oDWwy8bkgauJKz1Zha6Cq6OnjlkjhC4E5cWHDMNxeo03cSJuCZ56Su4/izqjp8rdYiUDCRC2gnJTk0BPhZAESnNdaEwJSmMT06qOwWKhwPIqthSU3JhTbUjIUjZCA4XiJpsPIR7H/AAja+LEKD6I6JuH1D3gV1VrKg4fXmq31Vs91108WgJ2NxLuSg4Y3xPKdiXLmF+J3oqMIXihIQ3CrVFNWfayEwz8rwUWEdxXiLe9dfl9AkqrjNMCu/wAx8wCkoFrQ9xDiBlJgaE5oGtrCyFpvBENJEEgEyNSI13j+qKxNZ1KpqWA/C8AOa5u06ke2u6b/AA8ltT8LiW5m3BIGYBsG5vpO40XG0/J58LS7O8OqhxLJvB/SCNkqEgwTbr8J9k9ri1wMeH5+vPzUn8MC5+U/iMjaZOnVFvoS12S4nxUGlgBDTlewiYBktNriDmAIQdHh4Az1JifhHWSAT6H2Vhw1vduOcHI6WuMWgwZ9DB91FicOQ8tdeDsZnqI1slbXgMpuqWgStRzxAbA0ibDzPqnVGPiCJ5E6jydy6IrCUxJA0gHXqRorNtMaAgaXOxPTXn7I72OpeWZxuCMgAa6AX9BuVdYPgTqbg+o80o0a3/UPT+X1v0RbsbToEMogvqG2YDM4+uw6D1QuLquFRoeZdeQDFwPhHPW5kAdd3ujOVixxL3SCSYsHGQBzfeSfP56Kl4lScAc7jf4iZkgbdG9AjMVxQU6eYsygTAFi90i86x+io8rnhrjMvGYxpEkR6DL79CmbdGSe/A7CAPcSR4Qx+Uc4gempPmFQYlmYTu36H9D9VZ4LEE4lrfwgFvTxAz81Ayh94WkSCHjQmIBEwOVj6IsvBuL/AEVS4E6o2DCanOkSS6uFYwk4lNSJWRhJLhK6ETDk9i40KVpsB+9kwC+4HVlpHI/X/CsRTlVXZ2iS5wF/DPoCP1V7Wo5W63PLZTlHs5eXkxdDOFEZ5IVrVxF1U4atlqMYN5lGtqguLTtoq8ehFO6CjBhPY0AOPM/QISiZdBOyfRNj5qllU+jjcQoQPEp6LBCj3TWEouL1prP9PoF1QcaMV3+Y+gSUiyLnCum4N9tgTyk2E21GvLUD0zn8TWua4kEhoJBLfzNB/QjmuViAGlsAucWRNubXHk0NIk9Cu8JruDG3cA+2e8Oy+Fo6CW+u65Eq2ccZOielWynK4ljjsfE2fy3Et/2ug9SoTW8Wa4LZkibyCCHAX316KTF4gVGmAHANAk/CJGs621te2yhwNUgtYagc0AQag6k2cy7RM2MwhJpisLNdj7B3K5jXp0U7aOggnkeUaiNuahrMYC4ObkqWgPLQxxJ2eLPt5G/RDYzEQROYflIBLZGoJ28uqRp9WidUx9HEhztCx35XWmJk/MK0p0jUaB1g6yNNgJ/tPNVuEqNfMtEiS2b3gaHnbTy5rQcHxgpszAeOwzE2aDpfaLeyy/AHsOwvCm4Wk6o+A7Kco/KI1dyJkddtSqfi+EEU3g5qjbva2CGB0nxOH4rtttBXOL8SfVBBcHTUaA1rvG6zjMHzGgIHPRRV8eRS7qkAXAHO4HwMAmXOqRl/MZJ6orfY+LejN8exQfUaTBayBlixy6g8/wCvqiGcV7rvHQCCzLe8AAzHMmHHqgKj2udTYAXOe6ARaYIkwObuv4U3HcOcKVZ2paWti55F0eQj0JVFZ0YKlFldSIFR7hJaWlwjqQD7En2UuLqupuZUFnSSfUeL0uVX8PqQ8TuCPcW+cK57UUvHSbpLB6Xi/sU6KySySKrHtbILRAPqhVNVqeHLyNj0Q4KI8U0qY5JclJaxhLkpEpBYwoTmi6QCLw/DHuItE7mw/evsUUjA/kisJhi5wAV5g+yD3BpDXQeljqdfIH1hbrgHZNjXNaWiYFhJMiJkxYWcPZPoGyy+z77N/u3VHyHOY9vq9hA6WJ+QWZqRdovzsvfOE0stMWHovF+1GC7rHYgRDQ9xGwh8PHyckbtnJ9VFUmZ0M8ToEOaCbckPXqwwP/FMKcVIa4t1ccsnXqh6uA8IaCbycx3PJC2jji+yNuJ5yDCnbi4m9+Siq4BzWydJF/0T6+BaBma8kENiRed/RFSOi62dHEgBEy79zKnwmOYLkqqrcIy1A2SZvI5FFUMM5gJiQ6w36Ixk0aXb6K/iRzVXOFwT/QJKephGyZJCSXL8lMpg+IqFpLXfAQQHAX8J0v1g+ykfXe2mKdwI8OwuTm8VusDqdVFTq94T3gBJsI8I3JJ5fUpzZcGNLvCD52H6CVCXTCE5iWtkAQCRIgyYyh5EaRHqisNhe8H3ZvyNttJKVSkH2EEQI8wN/ndNdNIy14cNREhwmxaRsfkfMEJGiLuXdB2CqCo7LUOUWBkSJ0gzodfVDY2o5peaZDmNc8ZXjMNYmRBaYAMgp9UtcQWNeHakuIiRpbWdEVica003l4BqvdmJayDoGltrZYE6alFCL5AOJ8XosLZ8LoBc273AloOZjh4CwmSLSJiIF3YHtAHPgUzUAiMziCQY8Qymwne3osNxA/eP/wBx62m3yhans7Ua3DkuECTJJ1jX0H1V6OqcVCN1ZZ8SxlNjZp0qbXOcAZfVNoJd4nPk6Dp4gg6uIcc7SQRmDQ1xb4iDLWtg3vlkRctGsKHD4N2IxQpVQBRcA8OFwGCBnaRrOhGsmImyCxeZ1QESAAII/OW202bE/wCUldjQjWwk4d720+7s8uMOMQxjAMznO2BeHkm2p5ovH4ptKh92Q7I5p7wmz3QcwAHxTa+yHw+I7ym+mSY8MSJtIEHmBtyJlC46XWPiAAAkmwaIaB0AmBsgpfIUvuSSZF/DMxZ+7lte5LY+KJJ06Xn36F8Rp944OMyGBpHIgeLqLlyRe5mU025anSAbXsTr7on76qDVflDovaCTtmA3Aj6bJ7TRb7WMkUGM4WQ2QCqt7CNRCuqvGXtMHQWvEdZj1VpgMZQrmH02zz/sjZSjHynBehf+ndKoJpvIn2Hou0vshcXCaoDfLM702WsFM88aJWs4B9nOKxEOLTTadC8QT5Ar0zgX2e4bDAEMDqlvE/xGeYGy19JkACfbUpXKhlCzFcH+x+jTALzndImdP8fVX1LsdTE38wBHoY+i0NOpbkPKB87lR1HQQT9Yi3VL9xlFxooqfBqTSBDpvDuXIRsrbBCmy7QYnWx0i0eaiqVbyYiNeo2nT0UmDgEbTz9NtClybNikaTCY0Wj1tC88+0LB/wDWOMfE1h9coH9FvqFKBIMjovPe2GIL8Y/cDI0f8Wif/wBFyrfRwfU+0yjOE3JE2/ryTP4UNkm9rDltZWVZ58TvkOX9lWtoO7yAZmXelpU834PNlH8E/wDDtLbkGYI+SD4hw0BrSCSNI+asq1OchmMpvAuRlcQT0soqdXvHWgRczpzst9zwUxaWX6KgUZtu0WVhRoF2VkGSBHQc/NSOqAuPhAym+XpzU7arhUzgjYCdOoRvsEZy8A54IwbA9SbpJ1Uuk+B3sUk+SNnIxjeIupOkNEQNQDNgCees+6kw3Gy+rTDoMOmIA1BEHnqhKWLhmR4lsWnQGTM7i03H+JjQpsEtIabWfrNjY9LapcmjraXkMbWLqhHw5SRADQDFpJJn0ARmL7pogEFxgiBcGTEv5WiFV8TquBc9o8LrwALTrJ5SDdVB4m8zdkNj/lfadf7IL1aSoy429F1iXZIuTtaCDNyLGymxfdikBlfnEyZ8BsYjpos0OLOE9dfr6+qlocQD3EVHljSCAQMwB/mby10TLjH+267IOIURmkWBibWB5dTZNrYvwNYDIGu0k8/JF4PgpqS41GimNahmPQGCSrLDcWw2FE0GGrWGj3izYI8UbmYsIHUptFLWl2T9j8U6mXZ5ax7SGWM5odkyXBILiGzpfon1qDQxpz5jTIBs5pDiWl28PBtoZtpua7hAeaj61R9tQ7YvcJaR5CT0IAspcYLUhMZ3veZO20noI9lPttiSfqpF1hq9NmHpjeXZjHwzFgOSlxfCJGYGw030387bKle7IwgyQDYxtqDG4kwfTyWq4diBWpgUvvHuhrW2kmwgfv2U+RNHV9Mk28ikY1oBDhPJ2Y25SI6IKrjHk922SDqdJ8gNB62UfEeKuZULKtPJe+UzpbXfT5KXAVmmXTO/75IxjJOmdDcWrWyPjPC292HN1ETdZl9jZaDjPGAYDDb9enuqEu3V4ojOi14Z2nrUdHSORv8A3Wm4f9qD2CCyQN5WDFccl3vv2EcULk0et4f7X2wM1M/ImysMD9sOGc4B7HM/miR7arxHPO6QqELYxNmz6f4bxyhiG56VRrhoYMx5gXCIxJ10IHL/ACvmvg3aWrhnh1MxGo1B8xuvYuz3aduKpB7YDgPE3UjQEgcp26hQnGtFoTvZoqptFx6Qddtk+m43g6z+v7lAjGF1nXj52mR1R+EuPCZH9dddx/dSRVl/w6qIvpqR5QvNKuJL6jyHQ57iSTpcz56kla3H8UNOhVdp4HAebhl26n5LzWjjqvwm99LT6HcRKrKVJI8n6qSUtWWFQNNUMBAHNxibTr/TqhsQfvTDvhAggEDW4G4uu021S/M4G8hukktEmDyAPzAUr6fdjxuLTycRmObNpy0vrqEzpHnxTYC+vcgkTGsyRzBHlZcwWKAGYTPkNtvp7JroaSSwEcm67Geo1+ae7iJDYDg5uhENEAzEf2U77/IVHqvAZQfmc4sGUuIJG0GdP03TqbwXW9Qd7xYRqFXd89jAASWmJBblI8p2k6+aKwOLcDDgHk+OCbkGInzu6PLZEMU7LPCAlgJeAeUExfSZSSbw9hu5xDt7u19Ek2Uvg6Ps/wAf2ef16Q8BAO8jSSBa/LXTmoq2Eu5sze0jmTB/7QD6+13V7N1sjXSwNyOgHNOWzr+GxgE5pgk5SRICscJwCsbBlB5cXCXFxENc4HKMoN4tzBGyZjJ4qqMOwve2oHfCWw0EHKMjXu1/MDl159FXjDxR08TzI/2g5R7uJ/7Vu8XwJ1MnvsjDl0ouMAS5olpsTckRzHMSFU7OVHwGjN8LWudDTILIBOt7GJNyeaGaWyy5PBjcPgy4GASYdEAn4YJ+UplCmA4ZwfLSV6FguyEPJHg7vIdSYDQ0Pd/ycDqRafJNdwd0xma5oIH3kPiQHQM5N4i/pykrkTNLkrowuNxjqhDdALBgsB6Kbg3Dy6oCfgE5ztBBHryt8lp6vBWEiQBBMEEwbxpc+k2R7sL90Ya2A68S0AQNQLZZi+0nmhLkXgR80UqiBUuFCGh7gxga45TfxEtmYFyCWzaJ0gEAAY2h98GmHUwADE2g3guiDfXr5rTU6LXtb8WdskQRBHUEXFiYBv8AJQ1sHmddzhNhEjkbTEan5bzC50RjyerJkNbgBqNa/QEeEN+GNokTEWvy2QDqdXCmr3YBDqRa7cQ5nxCNHC5BHrutHh8a1tnF9mgATaLGSAb+GR6xzTq7aT7FzcuVwMTeARGm+nlKlcrPThPjcTy7H1aZP3YeB/8AIQ4mwk2AiTNtuZ1QzXkaGJWixHZoBwBdHxElozeGMw1I2D/ZQ0uBQXAQ8HKAXAty5oMxMExA1IueS61JURc4lG0SYRGAIFQB3wulpPIOEZvSZ9FY4vhk3a0tyxEQS4fmABmefoiKPBxXaH/CbAmAM02DsvP1g8wVrQM1VmeNA5i2LgxG8jZFPwmRzQTY2LtROhg7xb9wtTheFsDj3oIDwZc1v3gMC4LdswMkyDNpVbRwzmF/glsgPZUlwMEQfDF8s+JtxdDI2ZQPouDi0i97eWqa2kTMCYuVrMVw0ul1EEggNg5S5hAiDu5uRo8UA6+vGcCeyg4BkucZeAdAzRuaYaLl9z+XzWyAuRGXbR8JduCJHQzf3t6hbP7OeLGnXa0Mu6YItmP5SNLkDlohcJ2ea7OJygtiHA2J0yuEgiQJE2I1V12d4J3FVrjLSMkkmRmIBOT+WSW6k79EHJUB80UblpDKmUmRALTz0PKxF1b4OqBBaNSN9ZOvnqsviKhLiWm9yNAYvceVxHJS8O4zGou0k3j/AGxz3K59Msvqk1TDOP8AEi5wptEjccyQSLDlqqV+DEkucA0ZcsyPggOa2d5JMefJNGKJmZcHOuHaXj4T+G5NvLqiqLBeRI0GYwGxExYxYm8GJ05i7PP5PW7YLTc5laJmCAYMnYQ0DXUC3um1CZgt8IGYiLgODZaY0t5XRNKXEwZs4u8so8I5GWgR1HIpYuoKgsZkkgROW5LWD325DQoO9i49A+GwdNpOXNlBBLm/ELWEWmYNh1OgKWVs+KiDOU6c2gjUSRJMx0VhVqsLYGZuUO0GxES4bkgQT5baDsgEGZkXIGhDQIuJi0ekqcuSnp/opGHW0AOwQLvEXuNwGk5RO0g3Ave+9lM5opw8NJI+JxGk2lzZ10IOgv5IutRs2oJDi67jeQJnxdLagaDZC42n92cti4couCSTMXtHuZQfPfh7CuNr40PPFzJioAORa4+dwOa6q6vhSXEkZZvEN38zIJ1jqkmyf+YMpEDBNOmTcuJk7nxDU7qv4YfE4bZxbb42jTykeS6krsblLZtMSLDxZM1tZ1nmiuGD7yl/9rfmL/QeySSk9DQ2QYiqS9wJMF5kSY+I/wB0qelQbZmW22XElvAnJv8AsrcX8ZG0n6uRjbVqYFhmYIFrEXCSSZ+xnPH3hnHmBuKc1oAAbTAAsAMgsANBc+6QHg/4t+qSSVbG+S/xeGb/AAxOVs5TeBKyeI+Ien/gD9bpJIon8lXz8nfUD6E+5TnG56kT1u3VJJOvBaXuC6VMB5sP9QbfzuH0sjy0OBJEnPUF72a92UeQgR5LiSrLQf8Akh4QwGswkAkZom8eFpt6klQY6i37qw0Gw5MSSU2O/YhrB4neX9HI/EMADoA+Gk71LSCfOCRPUpJKS0csfcS8NoNy1TlEiIMCRIcTB2urCs45f+X0iPqUkk0/BWPtA6uoG2Y29FNwv/WeNpNttTskkpmj7kT4kf8AWsG3ei23xnZXXGGDvKdh8Tv/ACP6BJJNDTLeH/JW4H/2w88R9KZ+t1DghBtbx/Q049kklReBHv8ARDijGIgWAOgt+E/qVFWGVkN8IjQW1punRJJKCO2FuqHuGXOjd/5APopuE3fWGwDrbWLAPkSPUpJJX4LeP0isxR8R9PmBK4kkn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60" name="AutoShape 16" descr="data:image/jpeg;base64,/9j/4AAQSkZJRgABAQAAAQABAAD/2wCEAAkGBhQSERQUExQWFRUWGBYaFxcVFxUVFxgaFxgVGBcXFRUXHCYfFxokGRgUHy8gIycpLCwsGR4xNTAqNSYrLCkBCQoKDgwOGg8PGiwkHCQsLCksLCwpLCwpLCwsLCkpLCwsLCwsKSwsLCwpKSwpLCwsLCwsLCkpLCwsKSwpLCksLP/AABEIAMIBAwMBIgACEQEDEQH/xAAcAAABBQEBAQAAAAAAAAAAAAAEAAIDBQYBBwj/xAA/EAABAwIEAwYDBgUDAwUAAAABAAIRAyEEEjFBBVFhBhMicYGRMqGxByNCUtHwFGLB4fEzcoIkkrIXNGNzov/EABkBAAMBAQEAAAAAAAAAAAAAAAECAwAEBf/EACcRAAICAgIBAwQDAQAAAAAAAAABAhESMQMhQSIyUQQTYYFxkfBC/9oADAMBAAIRAxEAPwDzug26IpsumUm3U7UEYmwzVOVDh3ImFRGJsO1JzU+guErGIKLLoxDUtUWshTkoZwung3SGqJgnCMRTKd0zCBTh10fACF4uh8ZVgKTF1IVVjKxhLN9Dx2E4KsZVi4Sq3h7cwVkHwFzcdxfY0nYzE4ORZQ1GkMuURUqOIsgcZUOVWTd9k2UWKfddaUzEUSbqSnSskk7AF0oARWAxTWnxKtaYSzJFoVyd0XprU3OQOPaAbKqrVLqVpla/BqJnV7JmIEtQ9UxCJzeFVUuinHsqazLrbRFBnkFjK/xeq2jv9Jg6K/GblAmUoM81NUqBrjAvACcaWhCiqU8xJVmQQNSfJOyPwDoJ3VexgCN4W3xOhBjRYPXILj5lJV9bGPzGANSklGAqITmFKgE2lqVyooFYQIpRYQWUpCojBlJsBRkSpWDwptNFmIsM25RRKhYLqUhaIBkJrNVM9sBRUwhfZkHYUqYC6hw6laUzFoCxhVRxCpAVtjFQcRqpJ6KRQdwrF2Vf2vxtRgp5SQ05pI5iIB9L/wCE7h6J7RUC7BPcGyGuZfkZ+RgFSiFmc4V2pq0SPFmbu11x77LWYnirK9IVGeo3B5LzlW/A8aWuybOt67FPQlFuKxKIplVtPFQUXh6srnZnHySVyuUTKVRs2TWWSiyRHXN0XSpkhC1KclF0nkBUSEcgesDKbiakBHtA1KixdMOTJirlSZV95ceYW4e4GmwdAsYafiHmPqtZUeZAGgAXTxOxnPJBNJghVrnEveRojm2BKBEy6NLBXYqITKteBPnMN0DTZYzuj+D0ocfJZmQA/Ctk+a6rd9C6SmVMbSFlHR1KnpaKOgLlcw5YYUWUu6joaKQKiMF7JlFqe3RMoOus2GjkwVIHKBz7p8oJmofiH2UNJybiHLlJLfZkizw5VAe2OXEupPaMmbLmGoMxJ5hX2HFl5hxZ016h/nd9SmbAei4l+qseyP2bVMee8qONKhPxR4qnPuwdtsxt5q0+zLshQr4NlfEPdUIJ+7mGkQMrX2zc7T8l6Qyo6bQGgABoEAAaABK1ew2B8O+zvAUQA2i15G9Ql/W4Nvkudpuxv8TQNIZGtiA0CAPICwV9g6gKNL0GkBM+aq32RYmnVIqNDWi4dqHRsIt81cVPsuc2mKtNhe5zbtbq03kgbgx+5Xvb6YcIIBB2KhpYdtPTTbp0SNOymSqqPlCvgsrjbdF0KJC9u7b/AGcsrE18Owd5cvYLB/Vuwf0tPnr5fVwojS49I6JGmtnPOdFW+nuoKtNWQCgqMkrUQ+5YDSYQU+pVU5w5UYpSmFcrOsqyITCCiKdOE4dVsRegSg7xtB5haiqyHWVDSwkvaRzC0VUAOuunhKQqiLEOMBCVsWGN6uMqfEVN1UcaOZrcurbLoYwbUMgeSP4PIdc7KswUlgnWFZ8KqQ4BZ6CtltZJKpUubJKRYw1IWTaLdURRcCIy5eodPuD/AEXBQLZ+q5wKafRPR0T2OXAIamUBdPZWg9vwplHdce+GqFla1krZtEQf40WVX6GZHlP6WUxxKU1jsS5Kk+y5QIc6CrPFcIDW5meyWw06sY2tAXnvGMKe/cDqXE+hMyt+xwLeqEpYRrqrJaCS5rdL+IgJshLSPTuw/D+44dhmGxLM5833GvJuUe60uFxANpQnFKga6Bo2w8hYKHC14KbINF7h3xbkpamIsq9uIuCFS9vu1H8Bhu8jMSRDZiZIGvQkJNsLVGvw+J6qXvZmdF4fwr7chmitRLQZuwz8ivQ+zHbajjKZdSOmrTqPMIsCRsaYixMrCfaL2OztdiaLfEL1Wj8Q/OP5hvzHlfZ0qudgLSJ/dkHw3jgqV6uHPx04JsdDcTaJ0Wq0LKN9M8JNBcbhIK3HbXsccPUNWkD3LzoNKbj+Ho07e3KcsMKUujicJJ0V7qd0x+FVkcAZ0XK2HI2Woy9JU1qJCbRw5Ktm0Z2UwwsBZjYqrA8Lh4I8wiMV8d+SnotuFBiRNQjkunhRoaBcRoq00yVaYhqjwtDxGeSuxxtGnDTzRvCx4xKGr2cn8JxWasWxGXdZhRc1q9ykuV6fiK4oWdFGRBtp6pU3kDVRh+6aKllAZRSQfmsuU3BB1MUAEwYmwnU39OfqtYzDnVQbSAOZQ+L4k1gy0/E7nqG9ervokcLNyTHIfqpKWEBsYEGYS42ccuSM576QFSBOqJARX8KB+IfP+iErUzMIS6OyGLVoCxNe9la4Djr8uV11X1MLe6Nw+EEKbFlOuiem4uNtEfgMMe8a6fhc0jzBBUNDCkCyNwxS5EWj0ziX+odYlZXtb2oZgmseZJcYDRqef76q9bxMPAcdwDeOX6grxf7T+PCviRTaPDSBE7kmJ+gV49l5fJ7J2V7U08TSztJyknzERqrXj/ZulxPCuouJAsWuABLXDQgH9leafZZh3UKLZEOeS8g8jAb8gD6r1Th/F2UnkOc0DXWNdVRIRs8M7VfYvjsIC9gGIpCfFSnMB/NTN/8AtLlbfY/w+vS757mOaw5QMwIkiZgHoQvfMLjmVR4HB2xgzfWDysQgeL4ZgaTYfJLNdDQasqeEcSgEH2WZZxTLx+nExUpQcoMSTfNa2g1lEDGhrXuBka+ccj+i884x25p0sc7EUiXODQ2dJykuEj1LZsbSk4rqinLVn0PXcxwLHlpnVpi46g6rE8d7ICn95R8VPUt1LeoO7fmOq8C4r2urYnEPrF7mlziQA4w2dh6q64B9pGMw5GWs5zR+FxzDyvsruCkjnN/XoAXUToOy6ztBQxrO8pRTqCO8pbEkfHT/AJZmRshC6FyzTiychYhwBhCV3k6LpqEu6KR0Ql7ZFsgoNMhR1vjPVSUat4TzTlxXb9Po0NAVYQFFRqXI6BT4hlkPRs53QBdI5FjqsWUnB3TVB0lQ4ypJUnBmnvRyQYyLrFE5z6fQJJYp3iPp9AuqDKmSbhrDMQ2dJIE9bnSUBWkTvciRpbVTd0XAgm4sJLSfIEbRoNkzAUsxI1nVs69RycP3uuVSFXI6yI8MzM8ZpIF4AmdABG9yLb6boqswBxeQS8mfFZrQNobf2mOYN1wDuYs4vM6SCGgxHqRfoBzK7QxxOunW/wAyi7TByNt3ENo44/EajWz+FrdugMn3uuMowSSZ6E6+5XKwGWYvoSNv1lCUwCYcS3qRI9ANErcn5OaLa70Fux0O69Ij0iy43EyZIJ6CJ87n5JtHCCQZBHMfpqp6ZY13izHoIH679PRZytUdj5LXpGVCHkZdToCC0+k2PoVN3Bbq4TyuT68kTX4hnaGuzBoHhygwOoib+aFpsDz4Hh53/N6gqUZNvs5ly2/UWFLFQ2F3CsJPRVnfQbo/D48AJsToyT2aVlUNwxcXhoYTJOwIGp2vK8p4/wAbo1cRnFEOAN3ZnNzxzj6oztX2mc8dw0+CZfG52HkPr5LKOK6YxpWMn1R6dwntiH0y+iyajWf6IN7aQT8VuSy3Fe2lfEOg/dybwXe1rrOYXFOpva9hhzTIK19HtQ3EFjBSGcmSXPDQHCSMjiJBmDdHQdm2+zHiZwjC15PePc0vkzEAxPW502DV6FxHjjatMGQMoOYTudAZ3gSvOOF4GoW/fVO7aLFxBDXRN2tBbA0EHWOqE7Z9o2spCnQH3VM/8nu0zkzcfvkheXQ1Jdgv2ldpXMAo0zGac0G8crHr815gSi+JcRdWeXO1O6DhFKgN2PYUXSegwpWOhUQjLLC44scC0kEcl6NwTiQxFEE/ELO8xv6iCvL2NlaDsxxA0nkTZw+bdPlKXkjkhJq0brKALoWtU2CEq8TkIZlckrmUWQZZYan4giXt8SAweIOaEeRBldfCqsaOgauyEFSbLn7afRF4hyhwwBLvPRdISOtTAEqThDgHt813GG2llDwp01B0KDCi0xzjnPp9AkouIViKjh5fQJLnZcyjqLspOgI0Eza+pPKbKClQc4y21/imI6zzRNV+Q5XCRFrncWPuUsO0EAxcyANYiBblY7ciuTvyRnyYp4ljR41VJ/1XCCW5PiFiRPimD1C7iB3l3Rm2dDRJ5OcIBnST0ugqOCAz3vrMC37gp7XEaiedrR1/eyEpT+TjUqapkFBxBiSOot9E804O3n+qbi6OTQyHAEf1H76KBlYjf9+qy77RZxcn2WVJk3No5X9v3ulVo9fQ/qq3v3C5+E7aacvdSvnLIMjcHVvXyQ8gjalsMZi8tlBXxF5gT1gn31QrXaT77/3COfwx5bmbFQb5DmI82/EPZPjY7q+yJ+Mz6tAPMEj3BmfknNFlPS4TDcz3NaPyz4vYaKSpUzAD4WA2MGOpgC5CZcYuaXSMRxfDltRxuQTr13QRWh41iA9oDWwy8bkgauJKz1Zha6Cq6OnjlkjhC4E5cWHDMNxeo03cSJuCZ56Su4/izqjp8rdYiUDCRC2gnJTk0BPhZAESnNdaEwJSmMT06qOwWKhwPIqthSU3JhTbUjIUjZCA4XiJpsPIR7H/AAja+LEKD6I6JuH1D3gV1VrKg4fXmq31Vs91108WgJ2NxLuSg4Y3xPKdiXLmF+J3oqMIXihIQ3CrVFNWfayEwz8rwUWEdxXiLe9dfl9AkqrjNMCu/wAx8wCkoFrQ9xDiBlJgaE5oGtrCyFpvBENJEEgEyNSI13j+qKxNZ1KpqWA/C8AOa5u06ke2u6b/AA8ltT8LiW5m3BIGYBsG5vpO40XG0/J58LS7O8OqhxLJvB/SCNkqEgwTbr8J9k9ri1wMeH5+vPzUn8MC5+U/iMjaZOnVFvoS12S4nxUGlgBDTlewiYBktNriDmAIQdHh4Az1JifhHWSAT6H2Vhw1vduOcHI6WuMWgwZ9DB91FicOQ8tdeDsZnqI1slbXgMpuqWgStRzxAbA0ibDzPqnVGPiCJ5E6jydy6IrCUxJA0gHXqRorNtMaAgaXOxPTXn7I72OpeWZxuCMgAa6AX9BuVdYPgTqbg+o80o0a3/UPT+X1v0RbsbToEMogvqG2YDM4+uw6D1QuLquFRoeZdeQDFwPhHPW5kAdd3ujOVixxL3SCSYsHGQBzfeSfP56Kl4lScAc7jf4iZkgbdG9AjMVxQU6eYsygTAFi90i86x+io8rnhrjMvGYxpEkR6DL79CmbdGSe/A7CAPcSR4Qx+Uc4gempPmFQYlmYTu36H9D9VZ4LEE4lrfwgFvTxAz81Ayh94WkSCHjQmIBEwOVj6IsvBuL/AEVS4E6o2DCanOkSS6uFYwk4lNSJWRhJLhK6ETDk9i40KVpsB+9kwC+4HVlpHI/X/CsRTlVXZ2iS5wF/DPoCP1V7Wo5W63PLZTlHs5eXkxdDOFEZ5IVrVxF1U4atlqMYN5lGtqguLTtoq8ehFO6CjBhPY0AOPM/QISiZdBOyfRNj5qllU+jjcQoQPEp6LBCj3TWEouL1prP9PoF1QcaMV3+Y+gSUiyLnCum4N9tgTyk2E21GvLUD0zn8TWua4kEhoJBLfzNB/QjmuViAGlsAucWRNubXHk0NIk9Cu8JruDG3cA+2e8Oy+Fo6CW+u65Eq2ccZOielWynK4ljjsfE2fy3Et/2ug9SoTW8Wa4LZkibyCCHAX316KTF4gVGmAHANAk/CJGs621te2yhwNUgtYagc0AQag6k2cy7RM2MwhJpisLNdj7B3K5jXp0U7aOggnkeUaiNuahrMYC4ObkqWgPLQxxJ2eLPt5G/RDYzEQROYflIBLZGoJ28uqRp9WidUx9HEhztCx35XWmJk/MK0p0jUaB1g6yNNgJ/tPNVuEqNfMtEiS2b3gaHnbTy5rQcHxgpszAeOwzE2aDpfaLeyy/AHsOwvCm4Wk6o+A7Kco/KI1dyJkddtSqfi+EEU3g5qjbva2CGB0nxOH4rtttBXOL8SfVBBcHTUaA1rvG6zjMHzGgIHPRRV8eRS7qkAXAHO4HwMAmXOqRl/MZJ6orfY+LejN8exQfUaTBayBlixy6g8/wCvqiGcV7rvHQCCzLe8AAzHMmHHqgKj2udTYAXOe6ARaYIkwObuv4U3HcOcKVZ2paWti55F0eQj0JVFZ0YKlFldSIFR7hJaWlwjqQD7En2UuLqupuZUFnSSfUeL0uVX8PqQ8TuCPcW+cK57UUvHSbpLB6Xi/sU6KySySKrHtbILRAPqhVNVqeHLyNj0Q4KI8U0qY5JclJaxhLkpEpBYwoTmi6QCLw/DHuItE7mw/evsUUjA/kisJhi5wAV5g+yD3BpDXQeljqdfIH1hbrgHZNjXNaWiYFhJMiJkxYWcPZPoGyy+z77N/u3VHyHOY9vq9hA6WJ+QWZqRdovzsvfOE0stMWHovF+1GC7rHYgRDQ9xGwh8PHyckbtnJ9VFUmZ0M8ToEOaCbckPXqwwP/FMKcVIa4t1ccsnXqh6uA8IaCbycx3PJC2jji+yNuJ5yDCnbi4m9+Siq4BzWydJF/0T6+BaBma8kENiRed/RFSOi62dHEgBEy79zKnwmOYLkqqrcIy1A2SZvI5FFUMM5gJiQ6w36Ixk0aXb6K/iRzVXOFwT/QJKephGyZJCSXL8lMpg+IqFpLXfAQQHAX8J0v1g+ykfXe2mKdwI8OwuTm8VusDqdVFTq94T3gBJsI8I3JJ5fUpzZcGNLvCD52H6CVCXTCE5iWtkAQCRIgyYyh5EaRHqisNhe8H3ZvyNttJKVSkH2EEQI8wN/ndNdNIy14cNREhwmxaRsfkfMEJGiLuXdB2CqCo7LUOUWBkSJ0gzodfVDY2o5peaZDmNc8ZXjMNYmRBaYAMgp9UtcQWNeHakuIiRpbWdEVica003l4BqvdmJayDoGltrZYE6alFCL5AOJ8XosLZ8LoBc273AloOZjh4CwmSLSJiIF3YHtAHPgUzUAiMziCQY8Qymwne3osNxA/eP/wBx62m3yhans7Ua3DkuECTJJ1jX0H1V6OqcVCN1ZZ8SxlNjZp0qbXOcAZfVNoJd4nPk6Dp4gg6uIcc7SQRmDQ1xb4iDLWtg3vlkRctGsKHD4N2IxQpVQBRcA8OFwGCBnaRrOhGsmImyCxeZ1QESAAII/OW202bE/wCUldjQjWwk4d720+7s8uMOMQxjAMznO2BeHkm2p5ovH4ptKh92Q7I5p7wmz3QcwAHxTa+yHw+I7ym+mSY8MSJtIEHmBtyJlC46XWPiAAAkmwaIaB0AmBsgpfIUvuSSZF/DMxZ+7lte5LY+KJJ06Xn36F8Rp944OMyGBpHIgeLqLlyRe5mU025anSAbXsTr7on76qDVflDovaCTtmA3Aj6bJ7TRb7WMkUGM4WQ2QCqt7CNRCuqvGXtMHQWvEdZj1VpgMZQrmH02zz/sjZSjHynBehf+ndKoJpvIn2Hou0vshcXCaoDfLM702WsFM88aJWs4B9nOKxEOLTTadC8QT5Ar0zgX2e4bDAEMDqlvE/xGeYGy19JkACfbUpXKhlCzFcH+x+jTALzndImdP8fVX1LsdTE38wBHoY+i0NOpbkPKB87lR1HQQT9Yi3VL9xlFxooqfBqTSBDpvDuXIRsrbBCmy7QYnWx0i0eaiqVbyYiNeo2nT0UmDgEbTz9NtClybNikaTCY0Wj1tC88+0LB/wDWOMfE1h9coH9FvqFKBIMjovPe2GIL8Y/cDI0f8Wif/wBFyrfRwfU+0yjOE3JE2/ryTP4UNkm9rDltZWVZ58TvkOX9lWtoO7yAZmXelpU834PNlH8E/wDDtLbkGYI+SD4hw0BrSCSNI+asq1OchmMpvAuRlcQT0soqdXvHWgRczpzst9zwUxaWX6KgUZtu0WVhRoF2VkGSBHQc/NSOqAuPhAym+XpzU7arhUzgjYCdOoRvsEZy8A54IwbA9SbpJ1Uuk+B3sUk+SNnIxjeIupOkNEQNQDNgCees+6kw3Gy+rTDoMOmIA1BEHnqhKWLhmR4lsWnQGTM7i03H+JjQpsEtIabWfrNjY9LapcmjraXkMbWLqhHw5SRADQDFpJJn0ARmL7pogEFxgiBcGTEv5WiFV8TquBc9o8LrwALTrJ5SDdVB4m8zdkNj/lfadf7IL1aSoy429F1iXZIuTtaCDNyLGymxfdikBlfnEyZ8BsYjpos0OLOE9dfr6+qlocQD3EVHljSCAQMwB/mby10TLjH+267IOIURmkWBibWB5dTZNrYvwNYDIGu0k8/JF4PgpqS41GimNahmPQGCSrLDcWw2FE0GGrWGj3izYI8UbmYsIHUptFLWl2T9j8U6mXZ5ax7SGWM5odkyXBILiGzpfon1qDQxpz5jTIBs5pDiWl28PBtoZtpua7hAeaj61R9tQ7YvcJaR5CT0IAspcYLUhMZ3veZO20noI9lPttiSfqpF1hq9NmHpjeXZjHwzFgOSlxfCJGYGw030387bKle7IwgyQDYxtqDG4kwfTyWq4diBWpgUvvHuhrW2kmwgfv2U+RNHV9Mk28ikY1oBDhPJ2Y25SI6IKrjHk922SDqdJ8gNB62UfEeKuZULKtPJe+UzpbXfT5KXAVmmXTO/75IxjJOmdDcWrWyPjPC292HN1ETdZl9jZaDjPGAYDDb9enuqEu3V4ojOi14Z2nrUdHSORv8A3Wm4f9qD2CCyQN5WDFccl3vv2EcULk0et4f7X2wM1M/ImysMD9sOGc4B7HM/miR7arxHPO6QqELYxNmz6f4bxyhiG56VRrhoYMx5gXCIxJ10IHL/ACvmvg3aWrhnh1MxGo1B8xuvYuz3aduKpB7YDgPE3UjQEgcp26hQnGtFoTvZoqptFx6Qddtk+m43g6z+v7lAjGF1nXj52mR1R+EuPCZH9dddx/dSRVl/w6qIvpqR5QvNKuJL6jyHQ57iSTpcz56kla3H8UNOhVdp4HAebhl26n5LzWjjqvwm99LT6HcRKrKVJI8n6qSUtWWFQNNUMBAHNxibTr/TqhsQfvTDvhAggEDW4G4uu021S/M4G8hukktEmDyAPzAUr6fdjxuLTycRmObNpy0vrqEzpHnxTYC+vcgkTGsyRzBHlZcwWKAGYTPkNtvp7JroaSSwEcm67Geo1+ae7iJDYDg5uhENEAzEf2U77/IVHqvAZQfmc4sGUuIJG0GdP03TqbwXW9Qd7xYRqFXd89jAASWmJBblI8p2k6+aKwOLcDDgHk+OCbkGInzu6PLZEMU7LPCAlgJeAeUExfSZSSbw9hu5xDt7u19Ek2Uvg6Ps/wAf2ef16Q8BAO8jSSBa/LXTmoq2Eu5sze0jmTB/7QD6+13V7N1sjXSwNyOgHNOWzr+GxgE5pgk5SRICscJwCsbBlB5cXCXFxENc4HKMoN4tzBGyZjJ4qqMOwve2oHfCWw0EHKMjXu1/MDl159FXjDxR08TzI/2g5R7uJ/7Vu8XwJ1MnvsjDl0ouMAS5olpsTckRzHMSFU7OVHwGjN8LWudDTILIBOt7GJNyeaGaWyy5PBjcPgy4GASYdEAn4YJ+UplCmA4ZwfLSV6FguyEPJHg7vIdSYDQ0Pd/ycDqRafJNdwd0xma5oIH3kPiQHQM5N4i/pykrkTNLkrowuNxjqhDdALBgsB6Kbg3Dy6oCfgE5ztBBHryt8lp6vBWEiQBBMEEwbxpc+k2R7sL90Ya2A68S0AQNQLZZi+0nmhLkXgR80UqiBUuFCGh7gxga45TfxEtmYFyCWzaJ0gEAAY2h98GmHUwADE2g3guiDfXr5rTU6LXtb8WdskQRBHUEXFiYBv8AJQ1sHmddzhNhEjkbTEan5bzC50RjyerJkNbgBqNa/QEeEN+GNokTEWvy2QDqdXCmr3YBDqRa7cQ5nxCNHC5BHrutHh8a1tnF9mgATaLGSAb+GR6xzTq7aT7FzcuVwMTeARGm+nlKlcrPThPjcTy7H1aZP3YeB/8AIQ4mwk2AiTNtuZ1QzXkaGJWixHZoBwBdHxElozeGMw1I2D/ZQ0uBQXAQ8HKAXAty5oMxMExA1IueS61JURc4lG0SYRGAIFQB3wulpPIOEZvSZ9FY4vhk3a0tyxEQS4fmABmefoiKPBxXaH/CbAmAM02DsvP1g8wVrQM1VmeNA5i2LgxG8jZFPwmRzQTY2LtROhg7xb9wtTheFsDj3oIDwZc1v3gMC4LdswMkyDNpVbRwzmF/glsgPZUlwMEQfDF8s+JtxdDI2ZQPouDi0i97eWqa2kTMCYuVrMVw0ul1EEggNg5S5hAiDu5uRo8UA6+vGcCeyg4BkucZeAdAzRuaYaLl9z+XzWyAuRGXbR8JduCJHQzf3t6hbP7OeLGnXa0Mu6YItmP5SNLkDlohcJ2ea7OJygtiHA2J0yuEgiQJE2I1V12d4J3FVrjLSMkkmRmIBOT+WSW6k79EHJUB80UblpDKmUmRALTz0PKxF1b4OqBBaNSN9ZOvnqsviKhLiWm9yNAYvceVxHJS8O4zGou0k3j/AGxz3K59Msvqk1TDOP8AEi5wptEjccyQSLDlqqV+DEkucA0ZcsyPggOa2d5JMefJNGKJmZcHOuHaXj4T+G5NvLqiqLBeRI0GYwGxExYxYm8GJ05i7PP5PW7YLTc5laJmCAYMnYQ0DXUC3um1CZgt8IGYiLgODZaY0t5XRNKXEwZs4u8so8I5GWgR1HIpYuoKgsZkkgROW5LWD325DQoO9i49A+GwdNpOXNlBBLm/ELWEWmYNh1OgKWVs+KiDOU6c2gjUSRJMx0VhVqsLYGZuUO0GxES4bkgQT5baDsgEGZkXIGhDQIuJi0ekqcuSnp/opGHW0AOwQLvEXuNwGk5RO0g3Ave+9lM5opw8NJI+JxGk2lzZ10IOgv5IutRs2oJDi67jeQJnxdLagaDZC42n92cti4couCSTMXtHuZQfPfh7CuNr40PPFzJioAORa4+dwOa6q6vhSXEkZZvEN38zIJ1jqkmyf+YMpEDBNOmTcuJk7nxDU7qv4YfE4bZxbb42jTykeS6krsblLZtMSLDxZM1tZ1nmiuGD7yl/9rfmL/QeySSk9DQ2QYiqS9wJMF5kSY+I/wB0qelQbZmW22XElvAnJv8AsrcX8ZG0n6uRjbVqYFhmYIFrEXCSSZ+xnPH3hnHmBuKc1oAAbTAAsAMgsANBc+6QHg/4t+qSSVbG+S/xeGb/AAxOVs5TeBKyeI+Ien/gD9bpJIon8lXz8nfUD6E+5TnG56kT1u3VJJOvBaXuC6VMB5sP9QbfzuH0sjy0OBJEnPUF72a92UeQgR5LiSrLQf8Akh4QwGswkAkZom8eFpt6klQY6i37qw0Gw5MSSU2O/YhrB4neX9HI/EMADoA+Gk71LSCfOCRPUpJKS0csfcS8NoNy1TlEiIMCRIcTB2urCs45f+X0iPqUkk0/BWPtA6uoG2Y29FNwv/WeNpNttTskkpmj7kT4kf8AWsG3ei23xnZXXGGDvKdh8Tv/ACP6BJJNDTLeH/JW4H/2w88R9KZ+t1DghBtbx/Q049kklReBHv8ARDijGIgWAOgt+E/qVFWGVkN8IjQW1punRJJKCO2FuqHuGXOjd/5APopuE3fWGwDrbWLAPkSPUpJJX4LeP0isxR8R9PmBK4kkn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162" name="AutoShape 18" descr="data:image/jpeg;base64,/9j/4AAQSkZJRgABAQAAAQABAAD/2wCEAAkGBhQSERQUExQWFRUWGBYaFxcVFxUVFxgaFxgVGBcXFRUXHCYfFxokGRgUHy8gIycpLCwsGR4xNTAqNSYrLCkBCQoKDgwOGg8PGiwkHCQsLCksLCwpLCwpLCwsLCkpLCwsLCwsKSwsLCwpKSwpLCwsLCwsLCkpLCwsKSwpLCksLP/AABEIAMIBAwMBIgACEQEDEQH/xAAcAAABBQEBAQAAAAAAAAAAAAAEAAIDBQYBBwj/xAA/EAABAwIEAwYDBgUDAwUAAAABAAIRAyEEEjFBBVFhBhMicYGRMqGxByNCUtHwFGLB4fEzcoIkkrIXNGNzov/EABkBAAMBAQEAAAAAAAAAAAAAAAECAwAEBf/EACcRAAICAgIBAwQDAQAAAAAAAAABAhESMQMhQSIyUQQTYYFxkfBC/9oADAMBAAIRAxEAPwDzug26IpsumUm3U7UEYmwzVOVDh3ImFRGJsO1JzU+guErGIKLLoxDUtUWshTkoZwung3SGqJgnCMRTKd0zCBTh10fACF4uh8ZVgKTF1IVVjKxhLN9Dx2E4KsZVi4Sq3h7cwVkHwFzcdxfY0nYzE4ORZQ1GkMuURUqOIsgcZUOVWTd9k2UWKfddaUzEUSbqSnSskk7AF0oARWAxTWnxKtaYSzJFoVyd0XprU3OQOPaAbKqrVLqVpla/BqJnV7JmIEtQ9UxCJzeFVUuinHsqazLrbRFBnkFjK/xeq2jv9Jg6K/GblAmUoM81NUqBrjAvACcaWhCiqU8xJVmQQNSfJOyPwDoJ3VexgCN4W3xOhBjRYPXILj5lJV9bGPzGANSklGAqITmFKgE2lqVyooFYQIpRYQWUpCojBlJsBRkSpWDwptNFmIsM25RRKhYLqUhaIBkJrNVM9sBRUwhfZkHYUqYC6hw6laUzFoCxhVRxCpAVtjFQcRqpJ6KRQdwrF2Vf2vxtRgp5SQ05pI5iIB9L/wCE7h6J7RUC7BPcGyGuZfkZ+RgFSiFmc4V2pq0SPFmbu11x77LWYnirK9IVGeo3B5LzlW/A8aWuybOt67FPQlFuKxKIplVtPFQUXh6srnZnHySVyuUTKVRs2TWWSiyRHXN0XSpkhC1KclF0nkBUSEcgesDKbiakBHtA1KixdMOTJirlSZV95ceYW4e4GmwdAsYafiHmPqtZUeZAGgAXTxOxnPJBNJghVrnEveRojm2BKBEy6NLBXYqITKteBPnMN0DTZYzuj+D0ocfJZmQA/Ctk+a6rd9C6SmVMbSFlHR1KnpaKOgLlcw5YYUWUu6joaKQKiMF7JlFqe3RMoOus2GjkwVIHKBz7p8oJmofiH2UNJybiHLlJLfZkizw5VAe2OXEupPaMmbLmGoMxJ5hX2HFl5hxZ016h/nd9SmbAei4l+qseyP2bVMee8qONKhPxR4qnPuwdtsxt5q0+zLshQr4NlfEPdUIJ+7mGkQMrX2zc7T8l6Qyo6bQGgABoEAAaABK1ew2B8O+zvAUQA2i15G9Ql/W4Nvkudpuxv8TQNIZGtiA0CAPICwV9g6gKNL0GkBM+aq32RYmnVIqNDWi4dqHRsIt81cVPsuc2mKtNhe5zbtbq03kgbgx+5Xvb6YcIIBB2KhpYdtPTTbp0SNOymSqqPlCvgsrjbdF0KJC9u7b/AGcsrE18Owd5cvYLB/Vuwf0tPnr5fVwojS49I6JGmtnPOdFW+nuoKtNWQCgqMkrUQ+5YDSYQU+pVU5w5UYpSmFcrOsqyITCCiKdOE4dVsRegSg7xtB5haiqyHWVDSwkvaRzC0VUAOuunhKQqiLEOMBCVsWGN6uMqfEVN1UcaOZrcurbLoYwbUMgeSP4PIdc7KswUlgnWFZ8KqQ4BZ6CtltZJKpUubJKRYw1IWTaLdURRcCIy5eodPuD/AEXBQLZ+q5wKafRPR0T2OXAIamUBdPZWg9vwplHdce+GqFla1krZtEQf40WVX6GZHlP6WUxxKU1jsS5Kk+y5QIc6CrPFcIDW5meyWw06sY2tAXnvGMKe/cDqXE+hMyt+xwLeqEpYRrqrJaCS5rdL+IgJshLSPTuw/D+44dhmGxLM5833GvJuUe60uFxANpQnFKga6Bo2w8hYKHC14KbINF7h3xbkpamIsq9uIuCFS9vu1H8Bhu8jMSRDZiZIGvQkJNsLVGvw+J6qXvZmdF4fwr7chmitRLQZuwz8ivQ+zHbajjKZdSOmrTqPMIsCRsaYixMrCfaL2OztdiaLfEL1Wj8Q/OP5hvzHlfZ0qudgLSJ/dkHw3jgqV6uHPx04JsdDcTaJ0Wq0LKN9M8JNBcbhIK3HbXsccPUNWkD3LzoNKbj+Ho07e3KcsMKUujicJJ0V7qd0x+FVkcAZ0XK2HI2Woy9JU1qJCbRw5Ktm0Z2UwwsBZjYqrA8Lh4I8wiMV8d+SnotuFBiRNQjkunhRoaBcRoq00yVaYhqjwtDxGeSuxxtGnDTzRvCx4xKGr2cn8JxWasWxGXdZhRc1q9ykuV6fiK4oWdFGRBtp6pU3kDVRh+6aKllAZRSQfmsuU3BB1MUAEwYmwnU39OfqtYzDnVQbSAOZQ+L4k1gy0/E7nqG9ervokcLNyTHIfqpKWEBsYEGYS42ccuSM576QFSBOqJARX8KB+IfP+iErUzMIS6OyGLVoCxNe9la4Djr8uV11X1MLe6Nw+EEKbFlOuiem4uNtEfgMMe8a6fhc0jzBBUNDCkCyNwxS5EWj0ziX+odYlZXtb2oZgmseZJcYDRqef76q9bxMPAcdwDeOX6grxf7T+PCviRTaPDSBE7kmJ+gV49l5fJ7J2V7U08TSztJyknzERqrXj/ZulxPCuouJAsWuABLXDQgH9leafZZh3UKLZEOeS8g8jAb8gD6r1Th/F2UnkOc0DXWNdVRIRs8M7VfYvjsIC9gGIpCfFSnMB/NTN/8AtLlbfY/w+vS757mOaw5QMwIkiZgHoQvfMLjmVR4HB2xgzfWDysQgeL4ZgaTYfJLNdDQasqeEcSgEH2WZZxTLx+nExUpQcoMSTfNa2g1lEDGhrXuBka+ccj+i884x25p0sc7EUiXODQ2dJykuEj1LZsbSk4rqinLVn0PXcxwLHlpnVpi46g6rE8d7ICn95R8VPUt1LeoO7fmOq8C4r2urYnEPrF7mlziQA4w2dh6q64B9pGMw5GWs5zR+FxzDyvsruCkjnN/XoAXUToOy6ztBQxrO8pRTqCO8pbEkfHT/AJZmRshC6FyzTiychYhwBhCV3k6LpqEu6KR0Ql7ZFsgoNMhR1vjPVSUat4TzTlxXb9Po0NAVYQFFRqXI6BT4hlkPRs53QBdI5FjqsWUnB3TVB0lQ4ypJUnBmnvRyQYyLrFE5z6fQJJYp3iPp9AuqDKmSbhrDMQ2dJIE9bnSUBWkTvciRpbVTd0XAgm4sJLSfIEbRoNkzAUsxI1nVs69RycP3uuVSFXI6yI8MzM8ZpIF4AmdABG9yLb6boqswBxeQS8mfFZrQNobf2mOYN1wDuYs4vM6SCGgxHqRfoBzK7QxxOunW/wAyi7TByNt3ENo44/EajWz+FrdugMn3uuMowSSZ6E6+5XKwGWYvoSNv1lCUwCYcS3qRI9ANErcn5OaLa70Fux0O69Ij0iy43EyZIJ6CJ87n5JtHCCQZBHMfpqp6ZY13izHoIH679PRZytUdj5LXpGVCHkZdToCC0+k2PoVN3Bbq4TyuT68kTX4hnaGuzBoHhygwOoib+aFpsDz4Hh53/N6gqUZNvs5ly2/UWFLFQ2F3CsJPRVnfQbo/D48AJsToyT2aVlUNwxcXhoYTJOwIGp2vK8p4/wAbo1cRnFEOAN3ZnNzxzj6oztX2mc8dw0+CZfG52HkPr5LKOK6YxpWMn1R6dwntiH0y+iyajWf6IN7aQT8VuSy3Fe2lfEOg/dybwXe1rrOYXFOpva9hhzTIK19HtQ3EFjBSGcmSXPDQHCSMjiJBmDdHQdm2+zHiZwjC15PePc0vkzEAxPW502DV6FxHjjatMGQMoOYTudAZ3gSvOOF4GoW/fVO7aLFxBDXRN2tBbA0EHWOqE7Z9o2spCnQH3VM/8nu0zkzcfvkheXQ1Jdgv2ldpXMAo0zGac0G8crHr815gSi+JcRdWeXO1O6DhFKgN2PYUXSegwpWOhUQjLLC44scC0kEcl6NwTiQxFEE/ELO8xv6iCvL2NlaDsxxA0nkTZw+bdPlKXkjkhJq0brKALoWtU2CEq8TkIZlckrmUWQZZYan4giXt8SAweIOaEeRBldfCqsaOgauyEFSbLn7afRF4hyhwwBLvPRdISOtTAEqThDgHt813GG2llDwp01B0KDCi0xzjnPp9AkouIViKjh5fQJLnZcyjqLspOgI0Eza+pPKbKClQc4y21/imI6zzRNV+Q5XCRFrncWPuUsO0EAxcyANYiBblY7ciuTvyRnyYp4ljR41VJ/1XCCW5PiFiRPimD1C7iB3l3Rm2dDRJ5OcIBnST0ugqOCAz3vrMC37gp7XEaiedrR1/eyEpT+TjUqapkFBxBiSOot9E804O3n+qbi6OTQyHAEf1H76KBlYjf9+qy77RZxcn2WVJk3No5X9v3ulVo9fQ/qq3v3C5+E7aacvdSvnLIMjcHVvXyQ8gjalsMZi8tlBXxF5gT1gn31QrXaT77/3COfwx5bmbFQb5DmI82/EPZPjY7q+yJ+Mz6tAPMEj3BmfknNFlPS4TDcz3NaPyz4vYaKSpUzAD4WA2MGOpgC5CZcYuaXSMRxfDltRxuQTr13QRWh41iA9oDWwy8bkgauJKz1Zha6Cq6OnjlkjhC4E5cWHDMNxeo03cSJuCZ56Su4/izqjp8rdYiUDCRC2gnJTk0BPhZAESnNdaEwJSmMT06qOwWKhwPIqthSU3JhTbUjIUjZCA4XiJpsPIR7H/AAja+LEKD6I6JuH1D3gV1VrKg4fXmq31Vs91108WgJ2NxLuSg4Y3xPKdiXLmF+J3oqMIXihIQ3CrVFNWfayEwz8rwUWEdxXiLe9dfl9AkqrjNMCu/wAx8wCkoFrQ9xDiBlJgaE5oGtrCyFpvBENJEEgEyNSI13j+qKxNZ1KpqWA/C8AOa5u06ke2u6b/AA8ltT8LiW5m3BIGYBsG5vpO40XG0/J58LS7O8OqhxLJvB/SCNkqEgwTbr8J9k9ri1wMeH5+vPzUn8MC5+U/iMjaZOnVFvoS12S4nxUGlgBDTlewiYBktNriDmAIQdHh4Az1JifhHWSAT6H2Vhw1vduOcHI6WuMWgwZ9DB91FicOQ8tdeDsZnqI1slbXgMpuqWgStRzxAbA0ibDzPqnVGPiCJ5E6jydy6IrCUxJA0gHXqRorNtMaAgaXOxPTXn7I72OpeWZxuCMgAa6AX9BuVdYPgTqbg+o80o0a3/UPT+X1v0RbsbToEMogvqG2YDM4+uw6D1QuLquFRoeZdeQDFwPhHPW5kAdd3ujOVixxL3SCSYsHGQBzfeSfP56Kl4lScAc7jf4iZkgbdG9AjMVxQU6eYsygTAFi90i86x+io8rnhrjMvGYxpEkR6DL79CmbdGSe/A7CAPcSR4Qx+Uc4gempPmFQYlmYTu36H9D9VZ4LEE4lrfwgFvTxAz81Ayh94WkSCHjQmIBEwOVj6IsvBuL/AEVS4E6o2DCanOkSS6uFYwk4lNSJWRhJLhK6ETDk9i40KVpsB+9kwC+4HVlpHI/X/CsRTlVXZ2iS5wF/DPoCP1V7Wo5W63PLZTlHs5eXkxdDOFEZ5IVrVxF1U4atlqMYN5lGtqguLTtoq8ehFO6CjBhPY0AOPM/QISiZdBOyfRNj5qllU+jjcQoQPEp6LBCj3TWEouL1prP9PoF1QcaMV3+Y+gSUiyLnCum4N9tgTyk2E21GvLUD0zn8TWua4kEhoJBLfzNB/QjmuViAGlsAucWRNubXHk0NIk9Cu8JruDG3cA+2e8Oy+Fo6CW+u65Eq2ccZOielWynK4ljjsfE2fy3Et/2ug9SoTW8Wa4LZkibyCCHAX316KTF4gVGmAHANAk/CJGs621te2yhwNUgtYagc0AQag6k2cy7RM2MwhJpisLNdj7B3K5jXp0U7aOggnkeUaiNuahrMYC4ObkqWgPLQxxJ2eLPt5G/RDYzEQROYflIBLZGoJ28uqRp9WidUx9HEhztCx35XWmJk/MK0p0jUaB1g6yNNgJ/tPNVuEqNfMtEiS2b3gaHnbTy5rQcHxgpszAeOwzE2aDpfaLeyy/AHsOwvCm4Wk6o+A7Kco/KI1dyJkddtSqfi+EEU3g5qjbva2CGB0nxOH4rtttBXOL8SfVBBcHTUaA1rvG6zjMHzGgIHPRRV8eRS7qkAXAHO4HwMAmXOqRl/MZJ6orfY+LejN8exQfUaTBayBlixy6g8/wCvqiGcV7rvHQCCzLe8AAzHMmHHqgKj2udTYAXOe6ARaYIkwObuv4U3HcOcKVZ2paWti55F0eQj0JVFZ0YKlFldSIFR7hJaWlwjqQD7En2UuLqupuZUFnSSfUeL0uVX8PqQ8TuCPcW+cK57UUvHSbpLB6Xi/sU6KySySKrHtbILRAPqhVNVqeHLyNj0Q4KI8U0qY5JclJaxhLkpEpBYwoTmi6QCLw/DHuItE7mw/evsUUjA/kisJhi5wAV5g+yD3BpDXQeljqdfIH1hbrgHZNjXNaWiYFhJMiJkxYWcPZPoGyy+z77N/u3VHyHOY9vq9hA6WJ+QWZqRdovzsvfOE0stMWHovF+1GC7rHYgRDQ9xGwh8PHyckbtnJ9VFUmZ0M8ToEOaCbckPXqwwP/FMKcVIa4t1ccsnXqh6uA8IaCbycx3PJC2jji+yNuJ5yDCnbi4m9+Siq4BzWydJF/0T6+BaBma8kENiRed/RFSOi62dHEgBEy79zKnwmOYLkqqrcIy1A2SZvI5FFUMM5gJiQ6w36Ixk0aXb6K/iRzVXOFwT/QJKephGyZJCSXL8lMpg+IqFpLXfAQQHAX8J0v1g+ykfXe2mKdwI8OwuTm8VusDqdVFTq94T3gBJsI8I3JJ5fUpzZcGNLvCD52H6CVCXTCE5iWtkAQCRIgyYyh5EaRHqisNhe8H3ZvyNttJKVSkH2EEQI8wN/ndNdNIy14cNREhwmxaRsfkfMEJGiLuXdB2CqCo7LUOUWBkSJ0gzodfVDY2o5peaZDmNc8ZXjMNYmRBaYAMgp9UtcQWNeHakuIiRpbWdEVica003l4BqvdmJayDoGltrZYE6alFCL5AOJ8XosLZ8LoBc273AloOZjh4CwmSLSJiIF3YHtAHPgUzUAiMziCQY8Qymwne3osNxA/eP/wBx62m3yhans7Ua3DkuECTJJ1jX0H1V6OqcVCN1ZZ8SxlNjZp0qbXOcAZfVNoJd4nPk6Dp4gg6uIcc7SQRmDQ1xb4iDLWtg3vlkRctGsKHD4N2IxQpVQBRcA8OFwGCBnaRrOhGsmImyCxeZ1QESAAII/OW202bE/wCUldjQjWwk4d720+7s8uMOMQxjAMznO2BeHkm2p5ovH4ptKh92Q7I5p7wmz3QcwAHxTa+yHw+I7ym+mSY8MSJtIEHmBtyJlC46XWPiAAAkmwaIaB0AmBsgpfIUvuSSZF/DMxZ+7lte5LY+KJJ06Xn36F8Rp944OMyGBpHIgeLqLlyRe5mU025anSAbXsTr7on76qDVflDovaCTtmA3Aj6bJ7TRb7WMkUGM4WQ2QCqt7CNRCuqvGXtMHQWvEdZj1VpgMZQrmH02zz/sjZSjHynBehf+ndKoJpvIn2Hou0vshcXCaoDfLM702WsFM88aJWs4B9nOKxEOLTTadC8QT5Ar0zgX2e4bDAEMDqlvE/xGeYGy19JkACfbUpXKhlCzFcH+x+jTALzndImdP8fVX1LsdTE38wBHoY+i0NOpbkPKB87lR1HQQT9Yi3VL9xlFxooqfBqTSBDpvDuXIRsrbBCmy7QYnWx0i0eaiqVbyYiNeo2nT0UmDgEbTz9NtClybNikaTCY0Wj1tC88+0LB/wDWOMfE1h9coH9FvqFKBIMjovPe2GIL8Y/cDI0f8Wif/wBFyrfRwfU+0yjOE3JE2/ryTP4UNkm9rDltZWVZ58TvkOX9lWtoO7yAZmXelpU834PNlH8E/wDDtLbkGYI+SD4hw0BrSCSNI+asq1OchmMpvAuRlcQT0soqdXvHWgRczpzst9zwUxaWX6KgUZtu0WVhRoF2VkGSBHQc/NSOqAuPhAym+XpzU7arhUzgjYCdOoRvsEZy8A54IwbA9SbpJ1Uuk+B3sUk+SNnIxjeIupOkNEQNQDNgCees+6kw3Gy+rTDoMOmIA1BEHnqhKWLhmR4lsWnQGTM7i03H+JjQpsEtIabWfrNjY9LapcmjraXkMbWLqhHw5SRADQDFpJJn0ARmL7pogEFxgiBcGTEv5WiFV8TquBc9o8LrwALTrJ5SDdVB4m8zdkNj/lfadf7IL1aSoy429F1iXZIuTtaCDNyLGymxfdikBlfnEyZ8BsYjpos0OLOE9dfr6+qlocQD3EVHljSCAQMwB/mby10TLjH+267IOIURmkWBibWB5dTZNrYvwNYDIGu0k8/JF4PgpqS41GimNahmPQGCSrLDcWw2FE0GGrWGj3izYI8UbmYsIHUptFLWl2T9j8U6mXZ5ax7SGWM5odkyXBILiGzpfon1qDQxpz5jTIBs5pDiWl28PBtoZtpua7hAeaj61R9tQ7YvcJaR5CT0IAspcYLUhMZ3veZO20noI9lPttiSfqpF1hq9NmHpjeXZjHwzFgOSlxfCJGYGw030387bKle7IwgyQDYxtqDG4kwfTyWq4diBWpgUvvHuhrW2kmwgfv2U+RNHV9Mk28ikY1oBDhPJ2Y25SI6IKrjHk922SDqdJ8gNB62UfEeKuZULKtPJe+UzpbXfT5KXAVmmXTO/75IxjJOmdDcWrWyPjPC292HN1ETdZl9jZaDjPGAYDDb9enuqEu3V4ojOi14Z2nrUdHSORv8A3Wm4f9qD2CCyQN5WDFccl3vv2EcULk0et4f7X2wM1M/ImysMD9sOGc4B7HM/miR7arxHPO6QqELYxNmz6f4bxyhiG56VRrhoYMx5gXCIxJ10IHL/ACvmvg3aWrhnh1MxGo1B8xuvYuz3aduKpB7YDgPE3UjQEgcp26hQnGtFoTvZoqptFx6Qddtk+m43g6z+v7lAjGF1nXj52mR1R+EuPCZH9dddx/dSRVl/w6qIvpqR5QvNKuJL6jyHQ57iSTpcz56kla3H8UNOhVdp4HAebhl26n5LzWjjqvwm99LT6HcRKrKVJI8n6qSUtWWFQNNUMBAHNxibTr/TqhsQfvTDvhAggEDW4G4uu021S/M4G8hukktEmDyAPzAUr6fdjxuLTycRmObNpy0vrqEzpHnxTYC+vcgkTGsyRzBHlZcwWKAGYTPkNtvp7JroaSSwEcm67Geo1+ae7iJDYDg5uhENEAzEf2U77/IVHqvAZQfmc4sGUuIJG0GdP03TqbwXW9Qd7xYRqFXd89jAASWmJBblI8p2k6+aKwOLcDDgHk+OCbkGInzu6PLZEMU7LPCAlgJeAeUExfSZSSbw9hu5xDt7u19Ek2Uvg6Ps/wAf2ef16Q8BAO8jSSBa/LXTmoq2Eu5sze0jmTB/7QD6+13V7N1sjXSwNyOgHNOWzr+GxgE5pgk5SRICscJwCsbBlB5cXCXFxENc4HKMoN4tzBGyZjJ4qqMOwve2oHfCWw0EHKMjXu1/MDl159FXjDxR08TzI/2g5R7uJ/7Vu8XwJ1MnvsjDl0ouMAS5olpsTckRzHMSFU7OVHwGjN8LWudDTILIBOt7GJNyeaGaWyy5PBjcPgy4GASYdEAn4YJ+UplCmA4ZwfLSV6FguyEPJHg7vIdSYDQ0Pd/ycDqRafJNdwd0xma5oIH3kPiQHQM5N4i/pykrkTNLkrowuNxjqhDdALBgsB6Kbg3Dy6oCfgE5ztBBHryt8lp6vBWEiQBBMEEwbxpc+k2R7sL90Ya2A68S0AQNQLZZi+0nmhLkXgR80UqiBUuFCGh7gxga45TfxEtmYFyCWzaJ0gEAAY2h98GmHUwADE2g3guiDfXr5rTU6LXtb8WdskQRBHUEXFiYBv8AJQ1sHmddzhNhEjkbTEan5bzC50RjyerJkNbgBqNa/QEeEN+GNokTEWvy2QDqdXCmr3YBDqRa7cQ5nxCNHC5BHrutHh8a1tnF9mgATaLGSAb+GR6xzTq7aT7FzcuVwMTeARGm+nlKlcrPThPjcTy7H1aZP3YeB/8AIQ4mwk2AiTNtuZ1QzXkaGJWixHZoBwBdHxElozeGMw1I2D/ZQ0uBQXAQ8HKAXAty5oMxMExA1IueS61JURc4lG0SYRGAIFQB3wulpPIOEZvSZ9FY4vhk3a0tyxEQS4fmABmefoiKPBxXaH/CbAmAM02DsvP1g8wVrQM1VmeNA5i2LgxG8jZFPwmRzQTY2LtROhg7xb9wtTheFsDj3oIDwZc1v3gMC4LdswMkyDNpVbRwzmF/glsgPZUlwMEQfDF8s+JtxdDI2ZQPouDi0i97eWqa2kTMCYuVrMVw0ul1EEggNg5S5hAiDu5uRo8UA6+vGcCeyg4BkucZeAdAzRuaYaLl9z+XzWyAuRGXbR8JduCJHQzf3t6hbP7OeLGnXa0Mu6YItmP5SNLkDlohcJ2ea7OJygtiHA2J0yuEgiQJE2I1V12d4J3FVrjLSMkkmRmIBOT+WSW6k79EHJUB80UblpDKmUmRALTz0PKxF1b4OqBBaNSN9ZOvnqsviKhLiWm9yNAYvceVxHJS8O4zGou0k3j/AGxz3K59Msvqk1TDOP8AEi5wptEjccyQSLDlqqV+DEkucA0ZcsyPggOa2d5JMefJNGKJmZcHOuHaXj4T+G5NvLqiqLBeRI0GYwGxExYxYm8GJ05i7PP5PW7YLTc5laJmCAYMnYQ0DXUC3um1CZgt8IGYiLgODZaY0t5XRNKXEwZs4u8so8I5GWgR1HIpYuoKgsZkkgROW5LWD325DQoO9i49A+GwdNpOXNlBBLm/ELWEWmYNh1OgKWVs+KiDOU6c2gjUSRJMx0VhVqsLYGZuUO0GxES4bkgQT5baDsgEGZkXIGhDQIuJi0ekqcuSnp/opGHW0AOwQLvEXuNwGk5RO0g3Ave+9lM5opw8NJI+JxGk2lzZ10IOgv5IutRs2oJDi67jeQJnxdLagaDZC42n92cti4couCSTMXtHuZQfPfh7CuNr40PPFzJioAORa4+dwOa6q6vhSXEkZZvEN38zIJ1jqkmyf+YMpEDBNOmTcuJk7nxDU7qv4YfE4bZxbb42jTykeS6krsblLZtMSLDxZM1tZ1nmiuGD7yl/9rfmL/QeySSk9DQ2QYiqS9wJMF5kSY+I/wB0qelQbZmW22XElvAnJv8AsrcX8ZG0n6uRjbVqYFhmYIFrEXCSSZ+xnPH3hnHmBuKc1oAAbTAAsAMgsANBc+6QHg/4t+qSSVbG+S/xeGb/AAxOVs5TeBKyeI+Ien/gD9bpJIon8lXz8nfUD6E+5TnG56kT1u3VJJOvBaXuC6VMB5sP9QbfzuH0sjy0OBJEnPUF72a92UeQgR5LiSrLQf8Akh4QwGswkAkZom8eFpt6klQY6i37qw0Gw5MSSU2O/YhrB4neX9HI/EMADoA+Gk71LSCfOCRPUpJKS0csfcS8NoNy1TlEiIMCRIcTB2urCs45f+X0iPqUkk0/BWPtA6uoG2Y29FNwv/WeNpNttTskkpmj7kT4kf8AWsG3ei23xnZXXGGDvKdh8Tv/ACP6BJJNDTLeH/JW4H/2w88R9KZ+t1DghBtbx/Q049kklReBHv8ARDijGIgWAOgt+E/qVFWGVkN8IjQW1punRJJKCO2FuqHuGXOjd/5APopuE3fWGwDrbWLAPkSPUpJJX4LeP0isxR8R9PmBK4kkn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64" name="Picture 20" descr="Животные   -   национальные   символы   стран   мира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84108" y="4419600"/>
            <a:ext cx="3259892" cy="2438400"/>
          </a:xfrm>
          <a:prstGeom prst="rect">
            <a:avLst/>
          </a:prstGeom>
          <a:noFill/>
        </p:spPr>
      </p:pic>
      <p:pic>
        <p:nvPicPr>
          <p:cNvPr id="6166" name="Picture 22" descr="http://t2.gstatic.com/images?q=tbn:ANd9GcSzlzAZCdVW5XI7yJamGX2vFUmvrBZlWejPaf2QvCg0oTAPTId7d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2590800"/>
            <a:ext cx="3200400" cy="1676400"/>
          </a:xfrm>
          <a:prstGeom prst="rect">
            <a:avLst/>
          </a:prstGeom>
          <a:noFill/>
        </p:spPr>
      </p:pic>
      <p:pic>
        <p:nvPicPr>
          <p:cNvPr id="6168" name="Picture 24" descr="http://t3.gstatic.com/images?q=tbn:ANd9GcQBByyWjMw3uR64qH30d5mQZt00PiNcLCKV4v8t4DneRyRRA7x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3200" y="3733800"/>
            <a:ext cx="3081867" cy="1981200"/>
          </a:xfrm>
          <a:prstGeom prst="rect">
            <a:avLst/>
          </a:prstGeom>
          <a:noFill/>
        </p:spPr>
      </p:pic>
      <p:pic>
        <p:nvPicPr>
          <p:cNvPr id="15" name="Picture 2" descr="C:\Documents and Settings\Admin\Рабочий стол\lotus-275x300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62" t="11944" r="14150" b="3842"/>
          <a:stretch/>
        </p:blipFill>
        <p:spPr bwMode="auto">
          <a:xfrm>
            <a:off x="7089527" y="19517"/>
            <a:ext cx="1869902" cy="2647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73" r="33511"/>
          <a:stretch/>
        </p:blipFill>
        <p:spPr>
          <a:xfrm>
            <a:off x="3722568" y="1338776"/>
            <a:ext cx="1966401" cy="272791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/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618" y="1338775"/>
            <a:ext cx="3258664" cy="2721415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827584" y="3573994"/>
            <a:ext cx="1584176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 Гімалаї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2822" y="1338777"/>
            <a:ext cx="3524367" cy="2748801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857812" y="3502326"/>
            <a:ext cx="2039495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chemeClr val="bg1"/>
                </a:solidFill>
              </a:rPr>
              <a:t>Тібет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3" y="3963991"/>
            <a:ext cx="3263688" cy="2726245"/>
          </a:xfrm>
          <a:prstGeom prst="rect">
            <a:avLst/>
          </a:prstGeom>
          <a:effectLst/>
        </p:spPr>
      </p:pic>
      <p:sp>
        <p:nvSpPr>
          <p:cNvPr id="18" name="TextBox 17"/>
          <p:cNvSpPr txBox="1"/>
          <p:nvPr/>
        </p:nvSpPr>
        <p:spPr>
          <a:xfrm>
            <a:off x="3504377" y="6166363"/>
            <a:ext cx="2291760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Джомолунгма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26" y="3967368"/>
            <a:ext cx="2629136" cy="2660660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654795" y="6197467"/>
            <a:ext cx="2565959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Річка </a:t>
            </a:r>
            <a:r>
              <a:rPr lang="uk-UA" sz="2400" b="1" dirty="0" err="1" smtClean="0">
                <a:solidFill>
                  <a:schemeClr val="bg1"/>
                </a:solidFill>
              </a:rPr>
              <a:t>Янзи</a:t>
            </a:r>
            <a:r>
              <a:rPr lang="uk-UA" sz="2400" b="1" dirty="0" smtClean="0">
                <a:solidFill>
                  <a:schemeClr val="bg1"/>
                </a:solidFill>
              </a:rPr>
              <a:t> </a:t>
            </a:r>
            <a:r>
              <a:rPr lang="uk-UA" sz="2000" i="1" dirty="0" smtClean="0">
                <a:solidFill>
                  <a:schemeClr val="bg1"/>
                </a:solidFill>
              </a:rPr>
              <a:t>(голуба)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3712" y="3963991"/>
            <a:ext cx="3140177" cy="2598161"/>
          </a:xfrm>
          <a:prstGeom prst="rect">
            <a:avLst/>
          </a:prstGeom>
          <a:ln w="3175">
            <a:solidFill>
              <a:schemeClr val="accent3">
                <a:lumMod val="50000"/>
              </a:schemeClr>
            </a:solidFill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6077352" y="6208519"/>
            <a:ext cx="2906537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Річка Хуанхе </a:t>
            </a:r>
            <a:r>
              <a:rPr lang="uk-UA" sz="2000" i="1" dirty="0" smtClean="0">
                <a:solidFill>
                  <a:schemeClr val="bg1"/>
                </a:solidFill>
              </a:rPr>
              <a:t>(жовта)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05368" y="395113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006600"/>
                </a:solidFill>
                <a:latin typeface="ChinaCyr" panose="04030505020802020C04" pitchFamily="82" charset="-52"/>
              </a:rPr>
              <a:t> ПРИРОДА  КИТАЮ</a:t>
            </a:r>
            <a:endParaRPr lang="uk-UA" sz="5400" b="1" dirty="0">
              <a:solidFill>
                <a:srgbClr val="006600"/>
              </a:solidFill>
              <a:latin typeface="ChinaCyr" panose="04030505020802020C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918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1724" y="1321560"/>
            <a:ext cx="2899218" cy="27363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827584" y="3573994"/>
            <a:ext cx="1872208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Рисові поля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83056" y="1305982"/>
            <a:ext cx="2667354" cy="28020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0135" y="1305982"/>
            <a:ext cx="2856165" cy="280200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766" y="3981554"/>
            <a:ext cx="3040461" cy="266857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4407" y="3978351"/>
            <a:ext cx="2686003" cy="271188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306"/>
          <a:stretch/>
        </p:blipFill>
        <p:spPr>
          <a:xfrm>
            <a:off x="6062888" y="3996512"/>
            <a:ext cx="2898888" cy="269372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TextBox 13"/>
          <p:cNvSpPr txBox="1"/>
          <p:nvPr/>
        </p:nvSpPr>
        <p:spPr>
          <a:xfrm>
            <a:off x="827584" y="6208519"/>
            <a:ext cx="1470274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Бавовник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23521" y="3593342"/>
            <a:ext cx="2316082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Чайні плантації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5708" y="6208519"/>
            <a:ext cx="2640592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Бананова пальма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87227" y="6166363"/>
            <a:ext cx="2369687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Косова пальма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7709" y="358127"/>
            <a:ext cx="6699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 smtClean="0">
                <a:solidFill>
                  <a:srgbClr val="006600"/>
                </a:solidFill>
                <a:latin typeface="ChinaCyr" panose="04030505020802020C04" pitchFamily="82" charset="-52"/>
              </a:rPr>
              <a:t>ПРИРОДА</a:t>
            </a:r>
            <a:r>
              <a:rPr lang="uk-UA" sz="5400" dirty="0" smtClean="0">
                <a:solidFill>
                  <a:srgbClr val="006600"/>
                </a:solidFill>
                <a:latin typeface="ChinaCyr" panose="04030505020802020C04" pitchFamily="82" charset="-52"/>
              </a:rPr>
              <a:t>  </a:t>
            </a:r>
            <a:r>
              <a:rPr lang="uk-UA" sz="5400" b="1" dirty="0" smtClean="0">
                <a:solidFill>
                  <a:srgbClr val="006600"/>
                </a:solidFill>
                <a:latin typeface="ChinaCyr" panose="04030505020802020C04" pitchFamily="82" charset="-52"/>
              </a:rPr>
              <a:t>Китаю</a:t>
            </a:r>
            <a:endParaRPr lang="uk-UA" sz="5400" dirty="0">
              <a:solidFill>
                <a:srgbClr val="006600"/>
              </a:solidFill>
              <a:latin typeface="ChinaCyr" panose="04030505020802020C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896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20000"/>
          </a:bodyPr>
          <a:lstStyle/>
          <a:p>
            <a:r>
              <a:rPr lang="uk-UA" sz="1800" dirty="0" smtClean="0"/>
              <a:t> Китайський народ у давні часи збагатив світову культуру і науку багатьма видатними відкриттями. Китай – батьківщина компаса (ІІІ ст. до н.е.), за допомогою якого ми можемо орієнтуватись на місцевості.</a:t>
            </a:r>
            <a:endParaRPr lang="ru-RU" sz="1800" dirty="0" smtClean="0"/>
          </a:p>
          <a:p>
            <a:r>
              <a:rPr lang="uk-UA" sz="1800" dirty="0" smtClean="0"/>
              <a:t>Китай – батьківщина паперу (105 р. н.е.). Китайці навіть перші випустили друковану газету.</a:t>
            </a:r>
            <a:endParaRPr lang="ru-RU" sz="1800" dirty="0" smtClean="0"/>
          </a:p>
          <a:p>
            <a:r>
              <a:rPr lang="uk-UA" sz="1800" dirty="0" smtClean="0"/>
              <a:t>Китай – батьківщина пороху (відомий з </a:t>
            </a:r>
            <a:r>
              <a:rPr lang="uk-UA" sz="1800" dirty="0" err="1" smtClean="0"/>
              <a:t>Хст.н.е</a:t>
            </a:r>
            <a:r>
              <a:rPr lang="uk-UA" sz="1800" dirty="0" smtClean="0"/>
              <a:t>.), з яким ми повинні бути дуже обережні, коли маємо справу з піротехнічними виробами.</a:t>
            </a:r>
            <a:endParaRPr lang="ru-RU" sz="1800" dirty="0" smtClean="0"/>
          </a:p>
          <a:p>
            <a:r>
              <a:rPr lang="uk-UA" sz="1800" dirty="0" smtClean="0"/>
              <a:t>Китай – батьківщина шовку. Існував навіть Великий Шовковий шлях, яким цю чудову тканину вивозили до інших країн.</a:t>
            </a:r>
            <a:endParaRPr lang="ru-RU" sz="1800" dirty="0" smtClean="0"/>
          </a:p>
          <a:p>
            <a:r>
              <a:rPr lang="uk-UA" sz="1800" dirty="0" smtClean="0"/>
              <a:t>Китай – батьківщина чаю. Зараз це найпопулярніший напій у світі.</a:t>
            </a:r>
            <a:endParaRPr lang="ru-RU" sz="1800" dirty="0" smtClean="0"/>
          </a:p>
          <a:p>
            <a:r>
              <a:rPr lang="uk-UA" sz="1800" dirty="0" smtClean="0"/>
              <a:t>Високого рівня досягла астрономія, математика, медицина, </a:t>
            </a:r>
            <a:r>
              <a:rPr lang="uk-UA" sz="1800" dirty="0" err="1" smtClean="0"/>
              <a:t>техніка.Китайці</a:t>
            </a:r>
            <a:r>
              <a:rPr lang="uk-UA" sz="1800" dirty="0" smtClean="0"/>
              <a:t>                              </a:t>
            </a:r>
            <a:endParaRPr lang="ru-RU" sz="1800" dirty="0" smtClean="0"/>
          </a:p>
          <a:p>
            <a:r>
              <a:rPr lang="uk-UA" sz="1800" dirty="0" smtClean="0"/>
              <a:t>чудові будівельники. І свідченням цьому є їх дивовижні архітектурні споруди. </a:t>
            </a:r>
            <a:endParaRPr lang="ru-RU" sz="1800" dirty="0" smtClean="0"/>
          </a:p>
          <a:p>
            <a:r>
              <a:rPr lang="uk-UA" sz="1800" dirty="0" smtClean="0"/>
              <a:t>Одна з найвидатніших споруд у Китаї  – Велика китайська стіна (221 – 207рр. до н. е.).</a:t>
            </a:r>
            <a:endParaRPr lang="ru-RU" sz="1800" dirty="0" smtClean="0"/>
          </a:p>
          <a:p>
            <a:r>
              <a:rPr lang="uk-UA" sz="1800" dirty="0" smtClean="0"/>
              <a:t>Найбільш поширеною релігією в Китаї є  буддизм.</a:t>
            </a:r>
            <a:endParaRPr lang="ru-RU" sz="1800" dirty="0" smtClean="0"/>
          </a:p>
          <a:p>
            <a:r>
              <a:rPr lang="uk-UA" sz="1800" dirty="0" smtClean="0"/>
              <a:t>Ще в давні часи високого рівня розвитку досягли також образотворче мистецтво (</a:t>
            </a:r>
            <a:r>
              <a:rPr lang="uk-UA" sz="1800" dirty="0" err="1" smtClean="0"/>
              <a:t>гохуа</a:t>
            </a:r>
            <a:r>
              <a:rPr lang="uk-UA" sz="1800" dirty="0" smtClean="0"/>
              <a:t> </a:t>
            </a:r>
            <a:r>
              <a:rPr lang="uk-UA" sz="1800" dirty="0" err="1" smtClean="0"/>
              <a:t>-це</a:t>
            </a:r>
            <a:r>
              <a:rPr lang="uk-UA" sz="1800" dirty="0" smtClean="0"/>
              <a:t> малюнки водяними фарбами або тушшю на шовку чи папері), музика, театр(масок,  тіней).</a:t>
            </a:r>
            <a:endParaRPr lang="ru-RU" sz="1800" dirty="0" smtClean="0"/>
          </a:p>
          <a:p>
            <a:r>
              <a:rPr lang="uk-UA" sz="1800" dirty="0" smtClean="0"/>
              <a:t>       Література Китаю – одна з найдревніших у світі. Від І тисячоліття до нашої ери збереглася «</a:t>
            </a:r>
            <a:r>
              <a:rPr lang="uk-UA" sz="1800" dirty="0" err="1" smtClean="0"/>
              <a:t>Шицзин</a:t>
            </a:r>
            <a:r>
              <a:rPr lang="uk-UA" sz="1800" dirty="0" smtClean="0"/>
              <a:t>» («Книга пісень») – скарбниця народних пісень, ритуальних гімнів, од. Народ Китаю складав пісні, легенди, казки, в яких дракон символізував владу, а фенікс – безсмертя.</a:t>
            </a: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0117" y="1268760"/>
            <a:ext cx="7135813" cy="3066722"/>
          </a:xfrm>
          <a:prstGeom prst="rect">
            <a:avLst/>
          </a:prstGeom>
          <a:ln w="12700">
            <a:solidFill>
              <a:schemeClr val="accent3">
                <a:lumMod val="50000"/>
              </a:schemeClr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567" y="4062149"/>
            <a:ext cx="3911377" cy="2526243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4062149"/>
            <a:ext cx="4104456" cy="2526243"/>
          </a:xfrm>
          <a:prstGeom prst="rect">
            <a:avLst/>
          </a:prstGeom>
          <a:ln>
            <a:solidFill>
              <a:schemeClr val="accent3">
                <a:lumMod val="50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403648" y="47667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6600"/>
                </a:solidFill>
                <a:latin typeface="ChinaCyr" panose="04030505020802020C04" pitchFamily="82" charset="-52"/>
              </a:rPr>
              <a:t>Велика  китайська  стіна</a:t>
            </a:r>
            <a:endParaRPr lang="uk-UA" sz="3600" b="1" dirty="0">
              <a:solidFill>
                <a:srgbClr val="006600"/>
              </a:solidFill>
              <a:latin typeface="ChinaCyr" panose="04030505020802020C04" pitchFamily="8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60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omic Sans M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2441</TotalTime>
  <Words>498</Words>
  <Application>Microsoft Office PowerPoint</Application>
  <PresentationFormat>Экран (4:3)</PresentationFormat>
  <Paragraphs>54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Тема Office</vt:lpstr>
      <vt:lpstr>2_Тема Office</vt:lpstr>
      <vt:lpstr>3_Тема Office</vt:lpstr>
      <vt:lpstr>4_Тема Office</vt:lpstr>
      <vt:lpstr>Китайська народна казка “Пензлик Маляна”</vt:lpstr>
      <vt:lpstr>Слайд 2</vt:lpstr>
      <vt:lpstr>Робота з картою </vt:lpstr>
      <vt:lpstr>Слайд 4</vt:lpstr>
      <vt:lpstr>китайські символи  (фенікс, дракон)</vt:lpstr>
      <vt:lpstr>Слайд 6</vt:lpstr>
      <vt:lpstr>Слайд 7</vt:lpstr>
      <vt:lpstr>Слайд 8</vt:lpstr>
      <vt:lpstr>Слайд 9</vt:lpstr>
      <vt:lpstr>Китайський фольклор надзвичайно багатий та різноманітний. Особливою цінністю в ньому є казки. Ми доторкнемося лише до однієї перлинки із  скарбниці китайської усної народної творчості – казки «Пензлик Маляна». </vt:lpstr>
      <vt:lpstr>Прочитай казку, дай відповіді на запитання (усно)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Nataly</dc:creator>
  <cp:lastModifiedBy>Алла</cp:lastModifiedBy>
  <cp:revision>164</cp:revision>
  <dcterms:created xsi:type="dcterms:W3CDTF">2013-10-29T21:42:34Z</dcterms:created>
  <dcterms:modified xsi:type="dcterms:W3CDTF">2021-09-26T10:06:52Z</dcterms:modified>
</cp:coreProperties>
</file>