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7" r:id="rId4"/>
    <p:sldId id="268" r:id="rId5"/>
    <p:sldId id="280" r:id="rId6"/>
    <p:sldId id="281" r:id="rId7"/>
    <p:sldId id="270" r:id="rId8"/>
    <p:sldId id="275" r:id="rId9"/>
    <p:sldId id="272" r:id="rId1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63300"/>
    <a:srgbClr val="7DD330"/>
    <a:srgbClr val="00CC00"/>
    <a:srgbClr val="0C7CD2"/>
    <a:srgbClr val="1F7EE7"/>
    <a:srgbClr val="AE1517"/>
    <a:srgbClr val="CC0000"/>
    <a:srgbClr val="486DA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69" autoAdjust="0"/>
    <p:restoredTop sz="94660"/>
  </p:normalViewPr>
  <p:slideViewPr>
    <p:cSldViewPr>
      <p:cViewPr>
        <p:scale>
          <a:sx n="69" d="100"/>
          <a:sy n="69" d="100"/>
        </p:scale>
        <p:origin x="-13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powerpointstyles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34"/>
          <p:cNvSpPr txBox="1">
            <a:spLocks noChangeArrowheads="1"/>
          </p:cNvSpPr>
          <p:nvPr userDrawn="1"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uk-UA" smtClean="0">
                <a:hlinkClick r:id="rId13"/>
              </a:rPr>
              <a:t>Free Powerpoint Templates</a:t>
            </a:r>
            <a:endParaRPr lang="fr-FR" altLang="uk-UA" smtClean="0"/>
          </a:p>
        </p:txBody>
      </p:sp>
      <p:pic>
        <p:nvPicPr>
          <p:cNvPr id="1027" name="Picture 39" descr=" htrd hrt aef erhe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ext Box 8"/>
          <p:cNvSpPr txBox="1">
            <a:spLocks noChangeArrowheads="1"/>
          </p:cNvSpPr>
          <p:nvPr userDrawn="1"/>
        </p:nvSpPr>
        <p:spPr bwMode="auto">
          <a:xfrm>
            <a:off x="8035925" y="6237288"/>
            <a:ext cx="1073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uk-UA" b="1" smtClean="0">
                <a:solidFill>
                  <a:srgbClr val="372517"/>
                </a:solidFill>
              </a:rPr>
              <a:t>Page </a:t>
            </a:r>
            <a:fld id="{0B932490-8760-487C-BFE5-8061B19AB426}" type="slidenum">
              <a:rPr lang="fr-FR" altLang="uk-UA" b="1" smtClean="0">
                <a:solidFill>
                  <a:srgbClr val="372517"/>
                </a:solidFill>
              </a:rPr>
              <a:pPr eaLnBrk="1" hangingPunct="1">
                <a:defRPr/>
              </a:pPr>
              <a:t>‹#›</a:t>
            </a:fld>
            <a:endParaRPr lang="fr-FR" altLang="uk-UA" b="1" smtClean="0">
              <a:solidFill>
                <a:srgbClr val="372517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9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altLang="uk-UA">
                <a:hlinkClick r:id="rId2"/>
              </a:rPr>
              <a:t>Free Powerpoint Templates</a:t>
            </a:r>
            <a:endParaRPr lang="fr-FR" altLang="uk-UA"/>
          </a:p>
        </p:txBody>
      </p:sp>
      <p:pic>
        <p:nvPicPr>
          <p:cNvPr id="2051" name="Picture 35" descr="h gfz etzhtfjuyr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2700338" y="404813"/>
            <a:ext cx="6443662" cy="578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180000" rIns="180000" bIns="180000">
            <a:spAutoFit/>
          </a:bodyPr>
          <a:lstStyle/>
          <a:p>
            <a:pPr algn="ctr"/>
            <a:r>
              <a:rPr lang="ru-RU" altLang="uk-UA" sz="4400" b="1">
                <a:solidFill>
                  <a:srgbClr val="372517"/>
                </a:solidFill>
                <a:latin typeface="Comic Sans MS" pitchFamily="66" charset="0"/>
              </a:rPr>
              <a:t>«Життя — за свободу» </a:t>
            </a:r>
          </a:p>
          <a:p>
            <a:pPr algn="ctr"/>
            <a:r>
              <a:rPr lang="ru-RU" altLang="uk-UA" sz="4400" b="1">
                <a:solidFill>
                  <a:srgbClr val="372517"/>
                </a:solidFill>
                <a:latin typeface="Comic Sans MS" pitchFamily="66" charset="0"/>
              </a:rPr>
              <a:t>(Адам Міцкевич. «Світязь». Утвердження любові до батьківщини й героїзму в баладі </a:t>
            </a:r>
          </a:p>
          <a:p>
            <a:pPr algn="ctr"/>
            <a:r>
              <a:rPr lang="ru-RU" altLang="uk-UA" sz="4400" b="1">
                <a:solidFill>
                  <a:srgbClr val="372517"/>
                </a:solidFill>
                <a:latin typeface="Comic Sans MS" pitchFamily="66" charset="0"/>
              </a:rPr>
              <a:t>А. Міцкевича)</a:t>
            </a:r>
            <a:endParaRPr lang="fr-FR" altLang="uk-UA" sz="4400" b="1">
              <a:solidFill>
                <a:srgbClr val="372517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2827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uk-UA" altLang="uk-UA" b="1" smtClean="0">
                <a:solidFill>
                  <a:srgbClr val="663300"/>
                </a:solidFill>
                <a:latin typeface="Comic Sans MS" pitchFamily="66" charset="0"/>
              </a:rPr>
              <a:t>Адам Міцкевич</a:t>
            </a:r>
            <a:br>
              <a:rPr lang="uk-UA" altLang="uk-UA" b="1" smtClean="0">
                <a:solidFill>
                  <a:srgbClr val="663300"/>
                </a:solidFill>
                <a:latin typeface="Comic Sans MS" pitchFamily="66" charset="0"/>
              </a:rPr>
            </a:br>
            <a:r>
              <a:rPr lang="uk-UA" altLang="uk-UA" b="1" smtClean="0">
                <a:solidFill>
                  <a:srgbClr val="663300"/>
                </a:solidFill>
                <a:latin typeface="Comic Sans MS" pitchFamily="66" charset="0"/>
              </a:rPr>
              <a:t>(1798-1855)</a:t>
            </a:r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3394472" cy="4525963"/>
          </a:xfrm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4965700" y="1797050"/>
            <a:ext cx="410368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altLang="uk-UA" b="1">
                <a:solidFill>
                  <a:srgbClr val="663300"/>
                </a:solidFill>
                <a:latin typeface="Arial Narrow" pitchFamily="34" charset="0"/>
              </a:rPr>
              <a:t>Ім'я при народженні:Адам Бернард Міцкевич</a:t>
            </a:r>
          </a:p>
          <a:p>
            <a:pPr algn="just"/>
            <a:r>
              <a:rPr lang="uk-UA" altLang="uk-UA" b="1">
                <a:solidFill>
                  <a:srgbClr val="663300"/>
                </a:solidFill>
                <a:latin typeface="Arial Narrow" pitchFamily="34" charset="0"/>
              </a:rPr>
              <a:t>Народився: 	24 грудня 1798</a:t>
            </a:r>
          </a:p>
          <a:p>
            <a:pPr algn="just"/>
            <a:r>
              <a:rPr lang="uk-UA" altLang="uk-UA" b="1">
                <a:solidFill>
                  <a:srgbClr val="663300"/>
                </a:solidFill>
                <a:latin typeface="Arial Narrow" pitchFamily="34" charset="0"/>
              </a:rPr>
              <a:t>с. Заосьє біля Новогрудок, Литовська губернія, Російська імперія, тепер Білорусь</a:t>
            </a:r>
          </a:p>
          <a:p>
            <a:pPr algn="just"/>
            <a:r>
              <a:rPr lang="uk-UA" altLang="uk-UA" b="1">
                <a:solidFill>
                  <a:srgbClr val="663300"/>
                </a:solidFill>
                <a:latin typeface="Arial Narrow" pitchFamily="34" charset="0"/>
              </a:rPr>
              <a:t>Помер: 26 листопада 1855 (56 років)</a:t>
            </a:r>
          </a:p>
          <a:p>
            <a:pPr algn="just"/>
            <a:r>
              <a:rPr lang="uk-UA" altLang="uk-UA" b="1">
                <a:solidFill>
                  <a:srgbClr val="663300"/>
                </a:solidFill>
                <a:latin typeface="Arial Narrow" pitchFamily="34" charset="0"/>
              </a:rPr>
              <a:t>Стамбул, Османська імперія, тепер Туреччина</a:t>
            </a:r>
          </a:p>
          <a:p>
            <a:pPr algn="just"/>
            <a:r>
              <a:rPr lang="uk-UA" altLang="uk-UA" b="1">
                <a:solidFill>
                  <a:srgbClr val="663300"/>
                </a:solidFill>
                <a:latin typeface="Arial Narrow" pitchFamily="34" charset="0"/>
              </a:rPr>
              <a:t>Поховання: Вавель, Краків</a:t>
            </a:r>
          </a:p>
          <a:p>
            <a:pPr algn="just"/>
            <a:r>
              <a:rPr lang="uk-UA" altLang="uk-UA" b="1">
                <a:solidFill>
                  <a:srgbClr val="663300"/>
                </a:solidFill>
                <a:latin typeface="Arial Narrow" pitchFamily="34" charset="0"/>
              </a:rPr>
              <a:t>Діяльність: поет</a:t>
            </a:r>
          </a:p>
          <a:p>
            <a:pPr algn="just"/>
            <a:r>
              <a:rPr lang="en-US" altLang="uk-UA" b="1">
                <a:solidFill>
                  <a:srgbClr val="663300"/>
                </a:solidFill>
                <a:latin typeface="Arial Narrow" pitchFamily="34" charset="0"/>
              </a:rPr>
              <a:t>Alma mater</a:t>
            </a:r>
            <a:r>
              <a:rPr lang="uk-UA" altLang="uk-UA" b="1">
                <a:solidFill>
                  <a:srgbClr val="663300"/>
                </a:solidFill>
                <a:latin typeface="Arial Narrow" pitchFamily="34" charset="0"/>
              </a:rPr>
              <a:t>: Вільнюський університет</a:t>
            </a:r>
          </a:p>
          <a:p>
            <a:pPr algn="just"/>
            <a:r>
              <a:rPr lang="uk-UA" altLang="uk-UA" b="1">
                <a:solidFill>
                  <a:srgbClr val="663300"/>
                </a:solidFill>
                <a:latin typeface="Arial Narrow" pitchFamily="34" charset="0"/>
              </a:rPr>
              <a:t>Мова творів:	польська</a:t>
            </a:r>
          </a:p>
          <a:p>
            <a:pPr algn="just"/>
            <a:r>
              <a:rPr lang="uk-UA" altLang="uk-UA" b="1">
                <a:solidFill>
                  <a:srgbClr val="663300"/>
                </a:solidFill>
                <a:latin typeface="Arial Narrow" pitchFamily="34" charset="0"/>
              </a:rPr>
              <a:t>Роки активності: 1818 — 1855 — 1855</a:t>
            </a:r>
          </a:p>
          <a:p>
            <a:pPr algn="just"/>
            <a:r>
              <a:rPr lang="uk-UA" altLang="uk-UA" b="1">
                <a:solidFill>
                  <a:srgbClr val="663300"/>
                </a:solidFill>
                <a:latin typeface="Arial Narrow" pitchFamily="34" charset="0"/>
              </a:rPr>
              <a:t>Жанр:	есе і поема</a:t>
            </a:r>
          </a:p>
          <a:p>
            <a:pPr algn="just"/>
            <a:r>
              <a:rPr lang="en-US" altLang="uk-UA" b="1">
                <a:solidFill>
                  <a:srgbClr val="663300"/>
                </a:solidFill>
                <a:latin typeface="Arial Narrow" pitchFamily="34" charset="0"/>
              </a:rPr>
              <a:t>Magnum opus</a:t>
            </a:r>
            <a:r>
              <a:rPr lang="uk-UA" altLang="uk-UA" b="1">
                <a:solidFill>
                  <a:srgbClr val="663300"/>
                </a:solidFill>
                <a:latin typeface="Arial Narrow" pitchFamily="34" charset="0"/>
              </a:rPr>
              <a:t>:</a:t>
            </a:r>
            <a:r>
              <a:rPr lang="en-US" altLang="uk-UA" b="1">
                <a:solidFill>
                  <a:srgbClr val="663300"/>
                </a:solidFill>
                <a:latin typeface="Arial Narrow" pitchFamily="34" charset="0"/>
              </a:rPr>
              <a:t>	«</a:t>
            </a:r>
            <a:r>
              <a:rPr lang="uk-UA" altLang="uk-UA" b="1">
                <a:solidFill>
                  <a:srgbClr val="663300"/>
                </a:solidFill>
                <a:latin typeface="Arial Narrow" pitchFamily="34" charset="0"/>
              </a:rPr>
              <a:t>Пан Тадеуш»</a:t>
            </a:r>
          </a:p>
          <a:p>
            <a:pPr algn="just"/>
            <a:r>
              <a:rPr lang="uk-UA" altLang="uk-UA" b="1">
                <a:solidFill>
                  <a:srgbClr val="663300"/>
                </a:solidFill>
                <a:latin typeface="Arial Narrow" pitchFamily="34" charset="0"/>
              </a:rPr>
              <a:t>Автограф: 	</a:t>
            </a:r>
          </a:p>
        </p:txBody>
      </p:sp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6289675"/>
            <a:ext cx="210026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600"/>
          </a:xfrm>
        </p:spPr>
        <p:txBody>
          <a:bodyPr/>
          <a:lstStyle/>
          <a:p>
            <a:pPr eaLnBrk="1" hangingPunct="1">
              <a:defRPr/>
            </a:pPr>
            <a:r>
              <a:rPr lang="uk-UA" b="1" spc="600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Балада «Світязь» </a:t>
            </a:r>
            <a:br>
              <a:rPr lang="uk-UA" b="1" spc="600" dirty="0" smtClean="0">
                <a:solidFill>
                  <a:srgbClr val="663300"/>
                </a:solidFill>
                <a:latin typeface="Comic Sans MS" panose="030F0702030302020204" pitchFamily="66" charset="0"/>
              </a:rPr>
            </a:br>
            <a:r>
              <a:rPr lang="uk-UA" b="1" spc="600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Адама Міцкевича</a:t>
            </a: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84438" y="1844675"/>
            <a:ext cx="2808287" cy="3967163"/>
          </a:xfrm>
          <a:noFill/>
          <a:ln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9637" y="3933056"/>
            <a:ext cx="2855600" cy="2720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70625" y="1628775"/>
            <a:ext cx="2163763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uk-UA" altLang="uk-UA" sz="4200" b="1" smtClean="0">
                <a:solidFill>
                  <a:srgbClr val="663300"/>
                </a:solidFill>
                <a:latin typeface="Comic Sans MS" pitchFamily="66" charset="0"/>
              </a:rPr>
              <a:t>Інформація про озеро Світязь</a:t>
            </a:r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196975"/>
            <a:ext cx="7132637" cy="5068888"/>
          </a:xfrm>
          <a:noFill/>
          <a:ln>
            <a:miter lim="800000"/>
            <a:headEnd/>
            <a:tailEnd/>
          </a:ln>
        </p:spPr>
      </p:pic>
      <p:sp>
        <p:nvSpPr>
          <p:cNvPr id="12292" name="Прямокутник 3"/>
          <p:cNvSpPr>
            <a:spLocks noChangeArrowheads="1"/>
          </p:cNvSpPr>
          <p:nvPr/>
        </p:nvSpPr>
        <p:spPr bwMode="auto">
          <a:xfrm>
            <a:off x="1619250" y="1196975"/>
            <a:ext cx="7056438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altLang="uk-UA"/>
              <a:t>	</a:t>
            </a:r>
            <a:r>
              <a:rPr lang="uk-UA" altLang="uk-UA" sz="3200" b="1">
                <a:solidFill>
                  <a:srgbClr val="663300"/>
                </a:solidFill>
                <a:latin typeface="Arial Narrow" pitchFamily="34" charset="0"/>
              </a:rPr>
              <a:t>Існує два озера Світязь, про які складено багато легенд і повір’їв. Одне з них - найбільше  і найглибше озеро в Україні, мальовничий куточок нашої Батьківщини, розташований  у Волинській області. А друге знаходиться неподалік від хутора Заосся, де народився Міцкевич. Нині озеро називають перлиною Білорусі.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5338763" cy="20748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uk-UA" altLang="uk-UA" b="1" smtClean="0">
                <a:solidFill>
                  <a:srgbClr val="663300"/>
                </a:solidFill>
                <a:latin typeface="Comic Sans MS" pitchFamily="66" charset="0"/>
              </a:rPr>
              <a:t>Візитна картка </a:t>
            </a:r>
            <a:br>
              <a:rPr lang="uk-UA" altLang="uk-UA" b="1" smtClean="0">
                <a:solidFill>
                  <a:srgbClr val="663300"/>
                </a:solidFill>
                <a:latin typeface="Comic Sans MS" pitchFamily="66" charset="0"/>
              </a:rPr>
            </a:br>
            <a:r>
              <a:rPr lang="uk-UA" altLang="uk-UA" b="1" smtClean="0">
                <a:solidFill>
                  <a:srgbClr val="663300"/>
                </a:solidFill>
                <a:latin typeface="Comic Sans MS" pitchFamily="66" charset="0"/>
              </a:rPr>
              <a:t>балади «Світязь» </a:t>
            </a:r>
            <a:br>
              <a:rPr lang="uk-UA" altLang="uk-UA" b="1" smtClean="0">
                <a:solidFill>
                  <a:srgbClr val="663300"/>
                </a:solidFill>
                <a:latin typeface="Comic Sans MS" pitchFamily="66" charset="0"/>
              </a:rPr>
            </a:br>
            <a:r>
              <a:rPr lang="uk-UA" altLang="uk-UA" b="1" smtClean="0">
                <a:solidFill>
                  <a:srgbClr val="663300"/>
                </a:solidFill>
                <a:latin typeface="Comic Sans MS" pitchFamily="66" charset="0"/>
              </a:rPr>
              <a:t>Адама Міцкевича</a:t>
            </a:r>
          </a:p>
        </p:txBody>
      </p:sp>
      <p:sp>
        <p:nvSpPr>
          <p:cNvPr id="19459" name="Місце для вмісту 2"/>
          <p:cNvSpPr>
            <a:spLocks noGrp="1"/>
          </p:cNvSpPr>
          <p:nvPr>
            <p:ph idx="1"/>
          </p:nvPr>
        </p:nvSpPr>
        <p:spPr bwMode="auto">
          <a:xfrm>
            <a:off x="2916238" y="2565400"/>
            <a:ext cx="5770562" cy="35607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1" hangingPunct="1"/>
            <a:r>
              <a:rPr lang="uk-UA" altLang="uk-UA" sz="2400" smtClean="0">
                <a:solidFill>
                  <a:srgbClr val="663300"/>
                </a:solidFill>
                <a:latin typeface="Comic Sans MS" pitchFamily="66" charset="0"/>
              </a:rPr>
              <a:t>Автор – Адам Міцкевич</a:t>
            </a:r>
          </a:p>
          <a:p>
            <a:pPr algn="just" eaLnBrk="1" hangingPunct="1"/>
            <a:r>
              <a:rPr lang="uk-UA" altLang="uk-UA" sz="2400" smtClean="0">
                <a:solidFill>
                  <a:srgbClr val="663300"/>
                </a:solidFill>
                <a:latin typeface="Comic Sans MS" pitchFamily="66" charset="0"/>
              </a:rPr>
              <a:t>Назва балади –  «Світязь»</a:t>
            </a:r>
          </a:p>
          <a:p>
            <a:pPr algn="just" eaLnBrk="1" hangingPunct="1"/>
            <a:r>
              <a:rPr lang="uk-UA" altLang="uk-UA" sz="2400" smtClean="0">
                <a:solidFill>
                  <a:srgbClr val="663300"/>
                </a:solidFill>
                <a:latin typeface="Comic Sans MS" pitchFamily="66" charset="0"/>
              </a:rPr>
              <a:t>Джерела – народна легенда</a:t>
            </a:r>
          </a:p>
          <a:p>
            <a:pPr algn="just" eaLnBrk="1" hangingPunct="1"/>
            <a:r>
              <a:rPr lang="uk-UA" altLang="uk-UA" sz="2400" smtClean="0">
                <a:solidFill>
                  <a:srgbClr val="663300"/>
                </a:solidFill>
                <a:latin typeface="Comic Sans MS" pitchFamily="66" charset="0"/>
              </a:rPr>
              <a:t>Тема твору – показ боротьби польського народу за незалежність; загибель жителів Світязя.</a:t>
            </a:r>
          </a:p>
          <a:p>
            <a:pPr algn="just" eaLnBrk="1" hangingPunct="1"/>
            <a:r>
              <a:rPr lang="uk-UA" altLang="uk-UA" sz="2400" smtClean="0">
                <a:solidFill>
                  <a:srgbClr val="663300"/>
                </a:solidFill>
                <a:latin typeface="Comic Sans MS" pitchFamily="66" charset="0"/>
              </a:rPr>
              <a:t>Ідея - уславлення патріотизму і  мужності  простих людей.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404813"/>
            <a:ext cx="1660525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Місце для вмісту 2"/>
          <p:cNvSpPr>
            <a:spLocks noGrp="1"/>
          </p:cNvSpPr>
          <p:nvPr>
            <p:ph idx="1"/>
          </p:nvPr>
        </p:nvSpPr>
        <p:spPr bwMode="auto">
          <a:xfrm>
            <a:off x="1835150" y="404813"/>
            <a:ext cx="6851650" cy="60483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1" hangingPunct="1"/>
            <a:r>
              <a:rPr lang="uk-UA" altLang="uk-UA" sz="2400" smtClean="0">
                <a:solidFill>
                  <a:srgbClr val="663300"/>
                </a:solidFill>
                <a:latin typeface="Comic Sans MS" pitchFamily="66" charset="0"/>
              </a:rPr>
              <a:t>Персонажі – пан, ксьондз, дівчина з води, князь Туган, Мендог, жителі Світязя.</a:t>
            </a:r>
          </a:p>
          <a:p>
            <a:pPr algn="just" eaLnBrk="1" hangingPunct="1"/>
            <a:r>
              <a:rPr lang="uk-UA" altLang="uk-UA" sz="2400" smtClean="0">
                <a:solidFill>
                  <a:srgbClr val="663300"/>
                </a:solidFill>
                <a:latin typeface="Comic Sans MS" pitchFamily="66" charset="0"/>
              </a:rPr>
              <a:t>Художні засоби – епітети: «в тихій бездонній блакиті», «над водою німою», «ясна і чиста рівнина», «водяна дика пустеля»,   «озеро тихе й погоже», «ліс простягнувся похмурий», «образ чарівний».</a:t>
            </a:r>
          </a:p>
          <a:p>
            <a:pPr algn="just" eaLnBrk="1" hangingPunct="1"/>
            <a:r>
              <a:rPr lang="uk-UA" altLang="uk-UA" sz="2400" smtClean="0">
                <a:solidFill>
                  <a:srgbClr val="663300"/>
                </a:solidFill>
                <a:latin typeface="Comic Sans MS" pitchFamily="66" charset="0"/>
              </a:rPr>
              <a:t>метафори -   «там сила нечиста гуляє», «по Литві покотилась тривога», «лють погасила тремтіння тривоги», «клекотом хвиля стрясає діброву», «цар- зілля».</a:t>
            </a:r>
          </a:p>
          <a:p>
            <a:pPr algn="just" eaLnBrk="1" hangingPunct="1"/>
            <a:r>
              <a:rPr lang="uk-UA" altLang="uk-UA" sz="2400" smtClean="0">
                <a:solidFill>
                  <a:srgbClr val="663300"/>
                </a:solidFill>
                <a:latin typeface="Comic Sans MS" pitchFamily="66" charset="0"/>
              </a:rPr>
              <a:t>порівняння: «мов сніжно-білі метелики, линуть», «кучері білі», «уста мов корали», «прекрасний, як сонце».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uk-UA" altLang="uk-UA" b="1" smtClean="0">
                <a:solidFill>
                  <a:srgbClr val="663300"/>
                </a:solidFill>
                <a:latin typeface="Comic Sans MS" pitchFamily="66" charset="0"/>
              </a:rPr>
              <a:t>Вправа «Заповни таблицю»</a:t>
            </a: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</p:nvPr>
        </p:nvGraphicFramePr>
        <p:xfrm>
          <a:off x="2486025" y="1628775"/>
          <a:ext cx="6118226" cy="4556760"/>
        </p:xfrm>
        <a:graphic>
          <a:graphicData uri="http://schemas.openxmlformats.org/drawingml/2006/table">
            <a:tbl>
              <a:tblPr firstRow="1" firstCol="1" bandRow="1"/>
              <a:tblGrid>
                <a:gridCol w="3059113"/>
                <a:gridCol w="3059113"/>
              </a:tblGrid>
              <a:tr h="350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6633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Частини сюжету</a:t>
                      </a: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6633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Назва частини</a:t>
                      </a: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1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6633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Експозиція (до слів «Правди ж не знають селяни...»)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6633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6633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Таємниця озера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6633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6633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Зав’язка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6633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6633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6633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Розвиток дії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6633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6633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6633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Кульмінація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6633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6633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6633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Розв’язка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solidFill>
                            <a:srgbClr val="6633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6633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3541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uk-UA" altLang="uk-UA" b="1" smtClean="0">
                <a:solidFill>
                  <a:srgbClr val="663300"/>
                </a:solidFill>
                <a:latin typeface="Comic Sans MS" pitchFamily="66" charset="0"/>
              </a:rPr>
              <a:t>Символи балади «Світязь» Адама Міцкевича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916238" y="1600200"/>
            <a:ext cx="5770562" cy="4525963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uk-UA" sz="1050" dirty="0" smtClean="0"/>
          </a:p>
          <a:p>
            <a:pPr algn="just" eaLnBrk="1" hangingPunct="1">
              <a:defRPr/>
            </a:pPr>
            <a:r>
              <a:rPr lang="uk-UA" sz="4000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Вода – </a:t>
            </a:r>
          </a:p>
          <a:p>
            <a:pPr algn="just" eaLnBrk="1" hangingPunct="1">
              <a:defRPr/>
            </a:pPr>
            <a:r>
              <a:rPr lang="uk-UA" sz="4000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Зілля – </a:t>
            </a:r>
          </a:p>
          <a:p>
            <a:pPr algn="just" eaLnBrk="1" hangingPunct="1">
              <a:defRPr/>
            </a:pPr>
            <a:r>
              <a:rPr lang="uk-UA" sz="4000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Купави – </a:t>
            </a:r>
          </a:p>
          <a:p>
            <a:pPr algn="just" eaLnBrk="1" hangingPunct="1">
              <a:defRPr/>
            </a:pPr>
            <a:r>
              <a:rPr lang="uk-UA" sz="4000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Блакитний колір – </a:t>
            </a:r>
          </a:p>
          <a:p>
            <a:pPr algn="just" eaLnBrk="1" hangingPunct="1">
              <a:defRPr/>
            </a:pPr>
            <a:r>
              <a:rPr lang="uk-UA" sz="4000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Білий колір – </a:t>
            </a:r>
          </a:p>
          <a:p>
            <a:pPr algn="just" eaLnBrk="1" hangingPunct="1">
              <a:defRPr/>
            </a:pPr>
            <a:r>
              <a:rPr lang="uk-UA" sz="4000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Зелений колір –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1152525"/>
          </a:xfrm>
        </p:spPr>
        <p:txBody>
          <a:bodyPr/>
          <a:lstStyle/>
          <a:p>
            <a:pPr eaLnBrk="1" hangingPunct="1">
              <a:defRPr/>
            </a:pPr>
            <a:r>
              <a:rPr lang="uk-UA" sz="5400" b="1" spc="600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Заповніть таблицю</a:t>
            </a:r>
          </a:p>
        </p:txBody>
      </p:sp>
      <p:graphicFrame>
        <p:nvGraphicFramePr>
          <p:cNvPr id="6" name="Місце для вмісту 5"/>
          <p:cNvGraphicFramePr>
            <a:graphicFrameLocks noGrp="1"/>
          </p:cNvGraphicFramePr>
          <p:nvPr>
            <p:ph idx="1"/>
          </p:nvPr>
        </p:nvGraphicFramePr>
        <p:xfrm>
          <a:off x="755650" y="2276475"/>
          <a:ext cx="8229600" cy="2378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823180">
                <a:tc>
                  <a:txBody>
                    <a:bodyPr/>
                    <a:lstStyle/>
                    <a:p>
                      <a:pPr algn="ctr"/>
                      <a:r>
                        <a:rPr lang="uk-UA" sz="4800" dirty="0" smtClean="0">
                          <a:solidFill>
                            <a:srgbClr val="663300"/>
                          </a:solidFill>
                          <a:latin typeface="Arial Narrow" panose="020B0606020202030204" pitchFamily="34" charset="0"/>
                        </a:rPr>
                        <a:t>РЕАЛЬНЕ</a:t>
                      </a:r>
                      <a:endParaRPr lang="uk-UA" sz="4800" dirty="0">
                        <a:solidFill>
                          <a:srgbClr val="6633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45732" marB="45732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dirty="0" smtClean="0">
                          <a:solidFill>
                            <a:srgbClr val="663300"/>
                          </a:solidFill>
                          <a:latin typeface="Arial Narrow" panose="020B0606020202030204" pitchFamily="34" charset="0"/>
                        </a:rPr>
                        <a:t>ФАНТАСТИЧНЕ</a:t>
                      </a:r>
                      <a:endParaRPr lang="uk-UA" sz="4800" dirty="0">
                        <a:solidFill>
                          <a:srgbClr val="6633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45732" marB="45732">
                    <a:solidFill>
                      <a:schemeClr val="accent1"/>
                    </a:solidFill>
                  </a:tcPr>
                </a:tc>
              </a:tr>
              <a:tr h="1554895">
                <a:tc>
                  <a:txBody>
                    <a:bodyPr/>
                    <a:lstStyle/>
                    <a:p>
                      <a:pPr algn="ctr"/>
                      <a:endParaRPr lang="uk-UA" sz="9600" dirty="0">
                        <a:latin typeface="Arial Narrow" panose="020B0606020202030204" pitchFamily="34" charset="0"/>
                      </a:endParaRPr>
                    </a:p>
                  </a:txBody>
                  <a:tcPr marT="45732" marB="45732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9600" dirty="0">
                        <a:latin typeface="Arial Narrow" panose="020B0606020202030204" pitchFamily="34" charset="0"/>
                      </a:endParaRPr>
                    </a:p>
                  </a:txBody>
                  <a:tcPr marT="45732" marB="45732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251</Words>
  <Application>Microsoft Office PowerPoint</Application>
  <PresentationFormat>Экран (4:3)</PresentationFormat>
  <Paragraphs>61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Modèle par défaut</vt:lpstr>
      <vt:lpstr>Слайд 1</vt:lpstr>
      <vt:lpstr>Адам Міцкевич (1798-1855)</vt:lpstr>
      <vt:lpstr>Балада «Світязь»  Адама Міцкевича</vt:lpstr>
      <vt:lpstr>Інформація про озеро Світязь</vt:lpstr>
      <vt:lpstr>Візитна картка  балади «Світязь»  Адама Міцкевича</vt:lpstr>
      <vt:lpstr>Слайд 6</vt:lpstr>
      <vt:lpstr>Вправа «Заповни таблицю»</vt:lpstr>
      <vt:lpstr>Символи балади «Світязь» Адама Міцкевича</vt:lpstr>
      <vt:lpstr>Заповніть таблицю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Floral Background</dc:title>
  <dc:creator>www.powerpointstyles.com</dc:creator>
  <cp:lastModifiedBy>Алла</cp:lastModifiedBy>
  <cp:revision>84</cp:revision>
  <dcterms:created xsi:type="dcterms:W3CDTF">2009-03-23T15:23:24Z</dcterms:created>
  <dcterms:modified xsi:type="dcterms:W3CDTF">2021-10-06T21:33:14Z</dcterms:modified>
</cp:coreProperties>
</file>