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200" b="0" i="0" u="none" strike="noStrike" cap="none"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799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Questrial"/>
              <a:buNone/>
              <a:defRPr sz="3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Questrial"/>
              <a:buNone/>
              <a:defRPr sz="28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Questrial"/>
              <a:buNone/>
              <a:defRPr sz="24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Questrial"/>
              <a:buNone/>
              <a:defRPr sz="20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Questrial"/>
              <a:buNone/>
              <a:defRPr sz="20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Questrial"/>
              <a:buNone/>
              <a:defRPr sz="20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Questrial"/>
              <a:buNone/>
              <a:defRPr sz="20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Questrial"/>
              <a:buNone/>
              <a:defRPr sz="20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Questrial"/>
              <a:buNone/>
              <a:defRPr sz="20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428992" y="0"/>
            <a:ext cx="2466975" cy="7620000"/>
          </a:xfrm>
          <a:prstGeom prst="rect">
            <a:avLst/>
          </a:prstGeom>
        </p:spPr>
      </p:pic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914400" y="23320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Questrial"/>
              <a:buChar char="•"/>
              <a:defRPr sz="32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Questrial"/>
              <a:buChar char="–"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Questrial"/>
              <a:buChar char="•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–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»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Questrial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Questrial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Questrial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Questrial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00033" y="5714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Questrial"/>
              <a:buNone/>
              <a:defRPr sz="2400" b="1"/>
            </a:lvl1pPr>
            <a:lvl2pPr marL="457200" indent="0" rtl="0">
              <a:buFont typeface="Questrial"/>
              <a:buNone/>
              <a:defRPr sz="2000" b="1"/>
            </a:lvl2pPr>
            <a:lvl3pPr marL="914400" indent="0" rtl="0">
              <a:buFont typeface="Questrial"/>
              <a:buNone/>
              <a:defRPr sz="1800" b="1"/>
            </a:lvl3pPr>
            <a:lvl4pPr marL="1371600" indent="0" rtl="0">
              <a:buFont typeface="Questrial"/>
              <a:buNone/>
              <a:defRPr sz="1600" b="1"/>
            </a:lvl4pPr>
            <a:lvl5pPr marL="1828800" indent="0" rtl="0">
              <a:buFont typeface="Questrial"/>
              <a:buNone/>
              <a:defRPr sz="1600" b="1"/>
            </a:lvl5pPr>
            <a:lvl6pPr marL="2286000" indent="0" rtl="0">
              <a:buFont typeface="Questrial"/>
              <a:buNone/>
              <a:defRPr sz="1600" b="1"/>
            </a:lvl6pPr>
            <a:lvl7pPr marL="2743200" indent="0" rtl="0">
              <a:buFont typeface="Questrial"/>
              <a:buNone/>
              <a:defRPr sz="1600" b="1"/>
            </a:lvl7pPr>
            <a:lvl8pPr marL="3200400" indent="0" rtl="0">
              <a:buFont typeface="Questrial"/>
              <a:buNone/>
              <a:defRPr sz="1600" b="1"/>
            </a:lvl8pPr>
            <a:lvl9pPr marL="3657600" indent="0" rtl="0"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Questrial"/>
              <a:buNone/>
              <a:defRPr sz="2400" b="1"/>
            </a:lvl1pPr>
            <a:lvl2pPr marL="457200" indent="0" rtl="0">
              <a:buFont typeface="Questrial"/>
              <a:buNone/>
              <a:defRPr sz="2000" b="1"/>
            </a:lvl2pPr>
            <a:lvl3pPr marL="914400" indent="0" rtl="0">
              <a:buFont typeface="Questrial"/>
              <a:buNone/>
              <a:defRPr sz="1800" b="1"/>
            </a:lvl3pPr>
            <a:lvl4pPr marL="1371600" indent="0" rtl="0">
              <a:buFont typeface="Questrial"/>
              <a:buNone/>
              <a:defRPr sz="1600" b="1"/>
            </a:lvl4pPr>
            <a:lvl5pPr marL="1828800" indent="0" rtl="0">
              <a:buFont typeface="Questrial"/>
              <a:buNone/>
              <a:defRPr sz="1600" b="1"/>
            </a:lvl5pPr>
            <a:lvl6pPr marL="2286000" indent="0" rtl="0">
              <a:buFont typeface="Questrial"/>
              <a:buNone/>
              <a:defRPr sz="1600" b="1"/>
            </a:lvl6pPr>
            <a:lvl7pPr marL="2743200" indent="0" rtl="0">
              <a:buFont typeface="Questrial"/>
              <a:buNone/>
              <a:defRPr sz="1600" b="1"/>
            </a:lvl7pPr>
            <a:lvl8pPr marL="3200400" indent="0" rtl="0">
              <a:buFont typeface="Questrial"/>
              <a:buNone/>
              <a:defRPr sz="1600" b="1"/>
            </a:lvl8pPr>
            <a:lvl9pPr marL="3657600" indent="0" rtl="0">
              <a:buFont typeface="Questrial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14400" y="10715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Questrial"/>
              <a:buNone/>
              <a:defRPr sz="1400"/>
            </a:lvl1pPr>
            <a:lvl2pPr marL="457200" indent="0" rtl="0">
              <a:buFont typeface="Questrial"/>
              <a:buNone/>
              <a:defRPr sz="1200"/>
            </a:lvl2pPr>
            <a:lvl3pPr marL="914400" indent="0" rtl="0">
              <a:buFont typeface="Questrial"/>
              <a:buNone/>
              <a:defRPr sz="1000"/>
            </a:lvl3pPr>
            <a:lvl4pPr marL="1371600" indent="0" rtl="0">
              <a:buFont typeface="Questrial"/>
              <a:buNone/>
              <a:defRPr sz="900"/>
            </a:lvl4pPr>
            <a:lvl5pPr marL="1828800" indent="0" rtl="0">
              <a:buFont typeface="Questrial"/>
              <a:buNone/>
              <a:defRPr sz="900"/>
            </a:lvl5pPr>
            <a:lvl6pPr marL="2286000" indent="0" rtl="0">
              <a:buFont typeface="Questrial"/>
              <a:buNone/>
              <a:defRPr sz="900"/>
            </a:lvl6pPr>
            <a:lvl7pPr marL="2743200" indent="0" rtl="0">
              <a:buFont typeface="Questrial"/>
              <a:buNone/>
              <a:defRPr sz="900"/>
            </a:lvl7pPr>
            <a:lvl8pPr marL="3200400" indent="0" rtl="0">
              <a:buFont typeface="Questrial"/>
              <a:buNone/>
              <a:defRPr sz="900"/>
            </a:lvl8pPr>
            <a:lvl9pPr marL="3657600" indent="0" rtl="0"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Questrial"/>
              <a:buNone/>
              <a:defRPr sz="3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buClr>
                <a:schemeClr val="dk1"/>
              </a:buClr>
              <a:buFont typeface="Questrial"/>
              <a:buNone/>
              <a:defRPr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buClr>
                <a:schemeClr val="dk1"/>
              </a:buClr>
              <a:buFont typeface="Questrial"/>
              <a:buNone/>
              <a:defRPr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buClr>
                <a:schemeClr val="dk1"/>
              </a:buClr>
              <a:buFont typeface="Questrial"/>
              <a:buNone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buClr>
                <a:schemeClr val="dk1"/>
              </a:buClr>
              <a:buFont typeface="Questrial"/>
              <a:buNone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buClr>
                <a:schemeClr val="dk1"/>
              </a:buClr>
              <a:buFont typeface="Questrial"/>
              <a:buNone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buClr>
                <a:schemeClr val="dk1"/>
              </a:buClr>
              <a:buFont typeface="Questrial"/>
              <a:buNone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buClr>
                <a:schemeClr val="dk1"/>
              </a:buClr>
              <a:buFont typeface="Questrial"/>
              <a:buNone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buClr>
                <a:schemeClr val="dk1"/>
              </a:buClr>
              <a:buFont typeface="Questrial"/>
              <a:buNone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Questrial"/>
              <a:buNone/>
              <a:defRPr sz="1400"/>
            </a:lvl1pPr>
            <a:lvl2pPr marL="457200" indent="0" rtl="0">
              <a:buFont typeface="Questrial"/>
              <a:buNone/>
              <a:defRPr sz="1200"/>
            </a:lvl2pPr>
            <a:lvl3pPr marL="914400" indent="0" rtl="0">
              <a:buFont typeface="Questrial"/>
              <a:buNone/>
              <a:defRPr sz="1000"/>
            </a:lvl3pPr>
            <a:lvl4pPr marL="1371600" indent="0" rtl="0">
              <a:buFont typeface="Questrial"/>
              <a:buNone/>
              <a:defRPr sz="900"/>
            </a:lvl4pPr>
            <a:lvl5pPr marL="1828800" indent="0" rtl="0">
              <a:buFont typeface="Questrial"/>
              <a:buNone/>
              <a:defRPr sz="900"/>
            </a:lvl5pPr>
            <a:lvl6pPr marL="2286000" indent="0" rtl="0">
              <a:buFont typeface="Questrial"/>
              <a:buNone/>
              <a:defRPr sz="900"/>
            </a:lvl6pPr>
            <a:lvl7pPr marL="2743200" indent="0" rtl="0">
              <a:buFont typeface="Questrial"/>
              <a:buNone/>
              <a:defRPr sz="900"/>
            </a:lvl7pPr>
            <a:lvl8pPr marL="3200400" indent="0" rtl="0">
              <a:buFont typeface="Questrial"/>
              <a:buNone/>
              <a:defRPr sz="900"/>
            </a:lvl8pPr>
            <a:lvl9pPr marL="3657600" indent="0" rtl="0">
              <a:buFont typeface="Questrial"/>
              <a:buNone/>
              <a:defRPr sz="9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Quest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Quest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Quest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Quest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2960370"/>
          </a:xfrm>
          <a:prstGeom prst="rect">
            <a:avLst/>
          </a:prstGeom>
        </p:spPr>
      </p:pic>
      <p:pic>
        <p:nvPicPr>
          <p:cNvPr id="15" name="Shape 15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0" y="2928933"/>
            <a:ext cx="9144000" cy="2960370"/>
          </a:xfrm>
          <a:prstGeom prst="rect">
            <a:avLst/>
          </a:prstGeom>
        </p:spPr>
      </p:pic>
      <p:pic>
        <p:nvPicPr>
          <p:cNvPr id="16" name="Shape 16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0" y="5857892"/>
            <a:ext cx="9144000" cy="2960370"/>
          </a:xfrm>
          <a:prstGeom prst="rect">
            <a:avLst/>
          </a:prstGeom>
        </p:spPr>
      </p:pic>
      <p:pic>
        <p:nvPicPr>
          <p:cNvPr id="17" name="Shape 17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928662" y="0"/>
            <a:ext cx="2466975" cy="7620000"/>
          </a:xfrm>
          <a:prstGeom prst="rect">
            <a:avLst/>
          </a:prstGeom>
        </p:spPr>
      </p:pic>
      <p:pic>
        <p:nvPicPr>
          <p:cNvPr id="18" name="Shape 18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3357553" y="0"/>
            <a:ext cx="2466975" cy="7620000"/>
          </a:xfrm>
          <a:prstGeom prst="rect">
            <a:avLst/>
          </a:prstGeom>
        </p:spPr>
      </p:pic>
      <p:pic>
        <p:nvPicPr>
          <p:cNvPr id="19" name="Shape 19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5786446" y="0"/>
            <a:ext cx="2466975" cy="7620000"/>
          </a:xfrm>
          <a:prstGeom prst="rect">
            <a:avLst/>
          </a:prstGeom>
        </p:spPr>
      </p:pic>
      <p:pic>
        <p:nvPicPr>
          <p:cNvPr id="20" name="Shape 20"/>
          <p:cNvPicPr preferRelativeResize="0"/>
          <p:nvPr/>
        </p:nvPicPr>
        <p:blipFill>
          <a:blip r:embed="rId12"/>
          <a:stretch>
            <a:fillRect/>
          </a:stretch>
        </p:blipFill>
        <p:spPr>
          <a:xfrm>
            <a:off x="8215338" y="0"/>
            <a:ext cx="2466975" cy="7620000"/>
          </a:xfrm>
          <a:prstGeom prst="rect">
            <a:avLst/>
          </a:prstGeom>
        </p:spPr>
      </p:pic>
      <p:pic>
        <p:nvPicPr>
          <p:cNvPr id="21" name="Shape 21"/>
          <p:cNvPicPr preferRelativeResize="0"/>
          <p:nvPr/>
        </p:nvPicPr>
        <p:blipFill>
          <a:blip r:embed="rId13"/>
          <a:stretch>
            <a:fillRect/>
          </a:stretch>
        </p:blipFill>
        <p:spPr>
          <a:xfrm>
            <a:off x="-500097" y="-571527"/>
            <a:ext cx="3429023" cy="3214710"/>
          </a:xfrm>
          <a:prstGeom prst="rect">
            <a:avLst/>
          </a:prstGeom>
        </p:spPr>
      </p:pic>
      <p:pic>
        <p:nvPicPr>
          <p:cNvPr id="22" name="Shape 22"/>
          <p:cNvPicPr preferRelativeResize="0"/>
          <p:nvPr/>
        </p:nvPicPr>
        <p:blipFill>
          <a:blip r:embed="rId14"/>
          <a:stretch>
            <a:fillRect/>
          </a:stretch>
        </p:blipFill>
        <p:spPr>
          <a:xfrm>
            <a:off x="7572378" y="5286378"/>
            <a:ext cx="1571621" cy="157162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3203848" y="1268759"/>
            <a:ext cx="4680520" cy="122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Творчий проект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subTitle" idx="1"/>
          </p:nvPr>
        </p:nvSpPr>
        <p:spPr>
          <a:xfrm>
            <a:off x="2339751" y="2708919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84400"/>
              </a:buClr>
              <a:buSzPct val="25000"/>
              <a:buFont typeface="Questrial"/>
              <a:buNone/>
            </a:pPr>
            <a:r>
              <a:rPr lang="ru-RU" sz="3200" b="1" i="0" u="none" strike="noStrike" cap="none" baseline="0" dirty="0" err="1">
                <a:solidFill>
                  <a:srgbClr val="984400"/>
                </a:solidFill>
                <a:latin typeface="Questrial"/>
                <a:ea typeface="Questrial"/>
                <a:cs typeface="Questrial"/>
                <a:sym typeface="Questrial"/>
              </a:rPr>
              <a:t>Великодні</a:t>
            </a:r>
            <a:r>
              <a:rPr lang="ru-RU" sz="3200" b="1" i="0" u="none" strike="noStrike" cap="none" baseline="0" dirty="0">
                <a:solidFill>
                  <a:srgbClr val="9844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ru-RU" sz="3200" b="1" i="0" u="none" strike="noStrike" cap="none" baseline="0" dirty="0" err="1">
                <a:solidFill>
                  <a:srgbClr val="984400"/>
                </a:solidFill>
                <a:latin typeface="Questrial"/>
                <a:ea typeface="Questrial"/>
                <a:cs typeface="Questrial"/>
                <a:sym typeface="Questrial"/>
              </a:rPr>
              <a:t>сувеніри</a:t>
            </a:r>
            <a:r>
              <a:rPr lang="ru-RU" sz="3200" b="1" i="0" u="none" strike="noStrike" cap="none" baseline="0" dirty="0">
                <a:solidFill>
                  <a:srgbClr val="9844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ru-RU" sz="3200" b="1" i="0" u="none" strike="noStrike" cap="none" baseline="0" dirty="0" err="1">
                <a:solidFill>
                  <a:srgbClr val="984400"/>
                </a:solidFill>
                <a:latin typeface="Questrial"/>
                <a:ea typeface="Questrial"/>
                <a:cs typeface="Questrial"/>
                <a:sym typeface="Questrial"/>
              </a:rPr>
              <a:t>в`язані</a:t>
            </a:r>
            <a:r>
              <a:rPr lang="ru-RU" sz="3200" b="1" i="0" u="none" strike="noStrike" cap="none" baseline="0" dirty="0">
                <a:solidFill>
                  <a:srgbClr val="98440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ru-RU" sz="3200" b="1" i="0" u="none" strike="noStrike" cap="none" baseline="0" dirty="0" err="1">
                <a:solidFill>
                  <a:srgbClr val="984400"/>
                </a:solidFill>
                <a:latin typeface="Questrial"/>
                <a:ea typeface="Questrial"/>
                <a:cs typeface="Questrial"/>
                <a:sym typeface="Questrial"/>
              </a:rPr>
              <a:t>гачком</a:t>
            </a:r>
            <a:endParaRPr lang="ru-RU" sz="3200" b="1" i="0" u="none" strike="noStrike" cap="none" baseline="0" dirty="0">
              <a:solidFill>
                <a:srgbClr val="9844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6300192" y="4500117"/>
            <a:ext cx="2520279" cy="1584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uk-UA" sz="20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КЗ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uk-UA" sz="20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 </a:t>
            </a:r>
            <a:r>
              <a:rPr lang="uk-UA" sz="2000" b="1" i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Голодьківський</a:t>
            </a:r>
            <a:r>
              <a:rPr lang="uk-UA" sz="20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ЗЗСО І-ІІІ ступенів»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uk-UA" sz="20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Вчитель В.П.</a:t>
            </a:r>
            <a:r>
              <a:rPr lang="uk-UA" sz="2000" b="1" i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Чаплинська</a:t>
            </a:r>
            <a:endParaRPr lang="ru-RU" sz="2000" b="1" i="1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4067944" y="6356867"/>
            <a:ext cx="2520279" cy="517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1600" b="1" i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2018-2019 н. р.</a:t>
            </a:r>
            <a:r>
              <a:rPr lang="ru-RU" sz="1800" b="1" i="1" u="none" strike="noStrike" cap="none" baseline="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ru-RU" sz="1800" b="1" i="1" u="none" strike="noStrike" cap="none" baseline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7583" y="3861048"/>
            <a:ext cx="3816423" cy="2862317"/>
          </a:xfrm>
          <a:prstGeom prst="rect">
            <a:avLst/>
          </a:prstGeom>
        </p:spPr>
      </p:pic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71600" y="1124744"/>
            <a:ext cx="8280919" cy="55446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 </a:t>
            </a: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1-ий шар: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 арки по 4 пп., прикріплені сбн. В кожну арку пров’язано: сбн, сзн, сз2н, сбн. 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2-ий шар: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 арок, аналогічних попередньому шару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Крило: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1- арка з 8-ми пп.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2 – в попередню арку пров’язуємо 4 арки по 3 пп.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3 – в кожну з попередніх 4 арок пров’язуємо: 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сбн,  сзн, сз2н, сзн, сбн.</a:t>
            </a: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Гребінчик та дзьоб: 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я виготовила з червоної натки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Мої великодні курчатка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07703" y="2060848"/>
            <a:ext cx="6048671" cy="4374486"/>
          </a:xfrm>
          <a:prstGeom prst="rect">
            <a:avLst/>
          </a:prstGeom>
        </p:spPr>
      </p:pic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23320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Спроектований виріб відповідає всім вимогам: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естетичним, економічним, функціональним;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екологічно чистий;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ru-RU"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приємний на дотик.</a:t>
            </a:r>
          </a:p>
          <a:p>
            <a:endParaRPr lang="ru-RU" sz="2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8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Висновок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914400" y="1988840"/>
            <a:ext cx="8229600" cy="2572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Дякую за увагу!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115616" y="2090448"/>
            <a:ext cx="8373616" cy="4767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Ознайомитись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із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різними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видами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великодніх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сувенірів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їх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технологією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виготовлення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Виготовити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великодні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сувеніри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в’язані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гачком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Організувати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і провести заходи,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спрямовані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на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популяризацію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сувенірів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в’язаних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гачком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майстер-класи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ru-RU" sz="3200" b="0" i="0" u="none" strike="noStrike" cap="none" baseline="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виставки</a:t>
            </a: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Завдання проекту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ru-RU" sz="1200" b="0" i="0" u="none" strike="noStrike" cap="none" baseline="0" dirty="0">
              <a:solidFill>
                <a:srgbClr val="88888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15098" y="69269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Вироби аналоги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74926" y="1988839"/>
            <a:ext cx="1872615" cy="2575772"/>
          </a:xfrm>
          <a:prstGeom prst="rect">
            <a:avLst/>
          </a:prstGeom>
        </p:spPr>
      </p:pic>
      <p:pic>
        <p:nvPicPr>
          <p:cNvPr id="94" name="Shape 9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711766" y="4831196"/>
            <a:ext cx="1845508" cy="1648902"/>
          </a:xfrm>
          <a:prstGeom prst="rect">
            <a:avLst/>
          </a:prstGeom>
        </p:spPr>
      </p:pic>
      <p:pic>
        <p:nvPicPr>
          <p:cNvPr id="95" name="Shape 9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324744" y="1844824"/>
            <a:ext cx="2137756" cy="2496780"/>
          </a:xfrm>
          <a:prstGeom prst="rect">
            <a:avLst/>
          </a:prstGeom>
        </p:spPr>
      </p:pic>
      <p:pic>
        <p:nvPicPr>
          <p:cNvPr id="96" name="Shape 9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77833" y="4925287"/>
            <a:ext cx="1869709" cy="1688459"/>
          </a:xfrm>
          <a:prstGeom prst="rect">
            <a:avLst/>
          </a:prstGeom>
        </p:spPr>
      </p:pic>
      <p:pic>
        <p:nvPicPr>
          <p:cNvPr id="97" name="Shape 9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942247" y="4831196"/>
            <a:ext cx="1605750" cy="1782549"/>
          </a:xfrm>
          <a:prstGeom prst="rect">
            <a:avLst/>
          </a:prstGeom>
        </p:spPr>
      </p:pic>
      <p:pic>
        <p:nvPicPr>
          <p:cNvPr id="98" name="Shape 98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6752639" y="4767632"/>
            <a:ext cx="1666195" cy="1846113"/>
          </a:xfrm>
          <a:prstGeom prst="rect">
            <a:avLst/>
          </a:prstGeom>
        </p:spPr>
      </p:pic>
      <p:pic>
        <p:nvPicPr>
          <p:cNvPr id="99" name="Shape 99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2977081" y="1598428"/>
            <a:ext cx="3223932" cy="2417949"/>
          </a:xfrm>
          <a:prstGeom prst="rect">
            <a:avLst/>
          </a:prstGeom>
        </p:spPr>
      </p:pic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779912" y="3429000"/>
            <a:ext cx="2448271" cy="2732419"/>
          </a:xfrm>
          <a:prstGeom prst="horizontalScroll">
            <a:avLst>
              <a:gd name="adj" fmla="val 12500"/>
            </a:avLst>
          </a:prstGeom>
          <a:solidFill>
            <a:srgbClr val="FBD4B4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98805" y="10527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Актуальність теми</a:t>
            </a:r>
          </a:p>
        </p:txBody>
      </p:sp>
      <p:sp>
        <p:nvSpPr>
          <p:cNvPr id="107" name="Shape 107"/>
          <p:cNvSpPr/>
          <p:nvPr/>
        </p:nvSpPr>
        <p:spPr>
          <a:xfrm>
            <a:off x="3642885" y="3918046"/>
            <a:ext cx="2736303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Сувеніри в’язані гачком</a:t>
            </a:r>
          </a:p>
        </p:txBody>
      </p:sp>
      <p:sp>
        <p:nvSpPr>
          <p:cNvPr id="108" name="Shape 108"/>
          <p:cNvSpPr/>
          <p:nvPr/>
        </p:nvSpPr>
        <p:spPr>
          <a:xfrm>
            <a:off x="1109837" y="4049757"/>
            <a:ext cx="1838015" cy="10164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Прикраса</a:t>
            </a:r>
          </a:p>
          <a:p>
            <a:pPr marL="0" marR="0" lvl="0" indent="0" algn="ctr" rtl="0">
              <a:buSzPct val="25000"/>
              <a:buNone/>
            </a:pPr>
            <a:r>
              <a:rPr lang="ru-RU" sz="2400" b="1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інтер'єру</a:t>
            </a:r>
          </a:p>
        </p:txBody>
      </p:sp>
      <p:sp>
        <p:nvSpPr>
          <p:cNvPr id="109" name="Shape 109"/>
          <p:cNvSpPr/>
          <p:nvPr/>
        </p:nvSpPr>
        <p:spPr>
          <a:xfrm>
            <a:off x="6848050" y="4049757"/>
            <a:ext cx="1829318" cy="1099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Дитячі</a:t>
            </a:r>
          </a:p>
          <a:p>
            <a:pPr marL="0" marR="0" lvl="0" indent="0" algn="ctr" rtl="0">
              <a:buSzPct val="25000"/>
              <a:buNone/>
            </a:pPr>
            <a:r>
              <a:rPr lang="ru-RU" sz="2400" b="1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іграшки</a:t>
            </a:r>
          </a:p>
        </p:txBody>
      </p:sp>
      <p:sp>
        <p:nvSpPr>
          <p:cNvPr id="110" name="Shape 110"/>
          <p:cNvSpPr/>
          <p:nvPr/>
        </p:nvSpPr>
        <p:spPr>
          <a:xfrm>
            <a:off x="6363419" y="4314092"/>
            <a:ext cx="484631" cy="484631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/>
          <p:nvPr/>
        </p:nvSpPr>
        <p:spPr>
          <a:xfrm rot="10800000">
            <a:off x="3158253" y="4314091"/>
            <a:ext cx="484631" cy="484631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 w="25400" cap="flat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51325" y="1992905"/>
            <a:ext cx="2734297" cy="2050723"/>
          </a:xfrm>
          <a:prstGeom prst="rect">
            <a:avLst/>
          </a:prstGeom>
        </p:spPr>
      </p:pic>
      <p:pic>
        <p:nvPicPr>
          <p:cNvPr id="113" name="Shape 1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105355" y="2110158"/>
            <a:ext cx="2295212" cy="1721410"/>
          </a:xfrm>
          <a:prstGeom prst="rect">
            <a:avLst/>
          </a:prstGeom>
        </p:spPr>
      </p:pic>
      <p:pic>
        <p:nvPicPr>
          <p:cNvPr id="114" name="Shape 11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182280" y="5301207"/>
            <a:ext cx="2093572" cy="1971600"/>
          </a:xfrm>
          <a:prstGeom prst="rect">
            <a:avLst/>
          </a:prstGeom>
        </p:spPr>
      </p:pic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Інструменти та матеріали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15616" y="2564903"/>
            <a:ext cx="2574004" cy="1683444"/>
          </a:xfrm>
          <a:prstGeom prst="rect">
            <a:avLst/>
          </a:prstGeom>
        </p:spPr>
      </p:pic>
      <p:sp>
        <p:nvSpPr>
          <p:cNvPr id="122" name="Shape 122"/>
          <p:cNvSpPr txBox="1"/>
          <p:nvPr/>
        </p:nvSpPr>
        <p:spPr>
          <a:xfrm>
            <a:off x="1232742" y="4365103"/>
            <a:ext cx="2339752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155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Нитки акрил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31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155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(біла, голуба, червона)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51919" y="2569313"/>
            <a:ext cx="2241599" cy="1679036"/>
          </a:xfrm>
          <a:prstGeom prst="rect">
            <a:avLst/>
          </a:prstGeom>
        </p:spPr>
      </p:pic>
      <p:sp>
        <p:nvSpPr>
          <p:cNvPr id="124" name="Shape 124"/>
          <p:cNvSpPr txBox="1"/>
          <p:nvPr/>
        </p:nvSpPr>
        <p:spPr>
          <a:xfrm>
            <a:off x="1800630" y="6957392"/>
            <a:ext cx="2241598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Голка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516216" y="2453072"/>
            <a:ext cx="2381214" cy="1783612"/>
          </a:xfrm>
          <a:prstGeom prst="rect">
            <a:avLst/>
          </a:prstGeom>
        </p:spPr>
      </p:pic>
      <p:sp>
        <p:nvSpPr>
          <p:cNvPr id="126" name="Shape 126"/>
          <p:cNvSpPr txBox="1"/>
          <p:nvPr/>
        </p:nvSpPr>
        <p:spPr>
          <a:xfrm>
            <a:off x="6523753" y="4362923"/>
            <a:ext cx="2241598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Синтепон 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606075" y="5178375"/>
            <a:ext cx="2463448" cy="1679625"/>
          </a:xfrm>
          <a:prstGeom prst="rect">
            <a:avLst/>
          </a:prstGeom>
        </p:spPr>
      </p:pic>
      <p:pic>
        <p:nvPicPr>
          <p:cNvPr id="128" name="Shape 12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435080" y="5178373"/>
            <a:ext cx="1679624" cy="1679624"/>
          </a:xfrm>
          <a:prstGeom prst="rect">
            <a:avLst/>
          </a:prstGeom>
        </p:spPr>
      </p:pic>
      <p:sp>
        <p:nvSpPr>
          <p:cNvPr id="129" name="Shape 129"/>
          <p:cNvSpPr txBox="1"/>
          <p:nvPr/>
        </p:nvSpPr>
        <p:spPr>
          <a:xfrm>
            <a:off x="4282155" y="6957392"/>
            <a:ext cx="2241598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Ножиці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873105" y="4389432"/>
            <a:ext cx="2241598" cy="432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1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Гачок № 3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115616" y="2276873"/>
            <a:ext cx="8028383" cy="45811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0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1-ий ряд: </a:t>
            </a:r>
            <a:r>
              <a:rPr lang="ru-RU"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пп -  з’єднати в кільце, в яке пров’язати 16 сзн.</a:t>
            </a: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0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40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0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2-4 ті ряди: </a:t>
            </a:r>
            <a:r>
              <a:rPr lang="ru-RU"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в’яжемо по колу 16 сбн.;</a:t>
            </a:r>
          </a:p>
          <a:p>
            <a:pPr marL="0" marR="0" lvl="0" indent="0" algn="l" rtl="0">
              <a:spcBef>
                <a:spcPts val="40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0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5-ий ряд</a:t>
            </a:r>
            <a:r>
              <a:rPr lang="ru-RU" sz="20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9 прибавок – 16 сбн + 9 сбн = 25 сбн;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914400" y="100010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4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Послідовність виготовлення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43808" y="2708919"/>
            <a:ext cx="3312367" cy="2525680"/>
          </a:xfrm>
          <a:prstGeom prst="rect">
            <a:avLst/>
          </a:prstGeom>
        </p:spPr>
      </p:pic>
      <p:sp>
        <p:nvSpPr>
          <p:cNvPr id="139" name="Shape 139"/>
          <p:cNvSpPr/>
          <p:nvPr/>
        </p:nvSpPr>
        <p:spPr>
          <a:xfrm>
            <a:off x="2843808" y="2708919"/>
            <a:ext cx="3312367" cy="2525679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043608" y="134714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6-7 мі ряди: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 колу в’яжемо 25 сбн.;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3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endParaRPr lang="ru-RU" sz="32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32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8-ий ряд: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 пп підйому, 17 прибавок – 25сзн + 17 сзн = 42сзн.</a:t>
            </a:r>
          </a:p>
          <a:p>
            <a:endParaRPr lang="ru-RU"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16216" y="1484783"/>
            <a:ext cx="2121447" cy="1586392"/>
          </a:xfrm>
          <a:prstGeom prst="rect">
            <a:avLst/>
          </a:prstGeom>
        </p:spPr>
      </p:pic>
      <p:pic>
        <p:nvPicPr>
          <p:cNvPr id="147" name="Shape 14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52844" y="4149080"/>
            <a:ext cx="2420199" cy="1815149"/>
          </a:xfrm>
          <a:prstGeom prst="rect">
            <a:avLst/>
          </a:prstGeom>
        </p:spPr>
      </p:pic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115616" y="1052736"/>
            <a:ext cx="8208912" cy="56886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9–ий ряд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14 арок по 3 пп, прикріплені сбн.;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10-ий ряд: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 мотивів – в 1 арку – сбн, в 2 арку – 5 сз2н.</a:t>
            </a:r>
          </a:p>
          <a:p>
            <a:endParaRPr lang="ru-RU"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endParaRPr lang="ru-RU"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11-ий ряд: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 мотивів – на мотивах попер. ряду – сбн, на сбн попер. ряду  6 сз2н.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49739" y="1916832"/>
            <a:ext cx="3886200" cy="2225012"/>
          </a:xfrm>
          <a:prstGeom prst="rect">
            <a:avLst/>
          </a:prstGeom>
        </p:spPr>
      </p:pic>
      <p:pic>
        <p:nvPicPr>
          <p:cNvPr id="155" name="Shape 1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53403" y="4528644"/>
            <a:ext cx="3288717" cy="2466538"/>
          </a:xfrm>
          <a:prstGeom prst="rect">
            <a:avLst/>
          </a:prstGeom>
        </p:spPr>
      </p:pic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1043608" y="1340767"/>
            <a:ext cx="8352928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12-ий ряд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повторити 11-ий ряд, тільки не 6 сз2н, а 7 сз2н.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13-ий ряд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повторити 12 ряд;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14-ий ряд</a:t>
            </a:r>
            <a:r>
              <a:rPr lang="ru-RU" sz="2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 мотивів – 7 сзн на 7 сбн попереднього ряду.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ru-RU" sz="2400" b="1" i="0" u="sng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Хвостик</a:t>
            </a:r>
            <a:r>
              <a:rPr lang="ru-RU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складається з двох частин: 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11759" y="3140967"/>
            <a:ext cx="4267200" cy="3200400"/>
          </a:xfrm>
          <a:prstGeom prst="rect">
            <a:avLst/>
          </a:prstGeom>
        </p:spPr>
      </p:pic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1200" b="0" i="0" u="none" strike="noStrike" cap="none" baseline="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Балаш О.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P102425413_templat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Екран (4:3)</PresentationFormat>
  <Paragraphs>79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TP102425413_template</vt:lpstr>
      <vt:lpstr>Творчий проект</vt:lpstr>
      <vt:lpstr>Завдання проекту</vt:lpstr>
      <vt:lpstr>Вироби аналоги</vt:lpstr>
      <vt:lpstr>Актуальність теми</vt:lpstr>
      <vt:lpstr>Інструменти та матеріали</vt:lpstr>
      <vt:lpstr>Послідовність виготовлення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Мої великодні курчатка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проект</dc:title>
  <cp:lastModifiedBy>Valentina</cp:lastModifiedBy>
  <cp:revision>1</cp:revision>
  <dcterms:modified xsi:type="dcterms:W3CDTF">2018-10-10T20:04:38Z</dcterms:modified>
</cp:coreProperties>
</file>