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7" r:id="rId8"/>
    <p:sldId id="268" r:id="rId9"/>
    <p:sldId id="262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5" autoAdjust="0"/>
  </p:normalViewPr>
  <p:slideViewPr>
    <p:cSldViewPr>
      <p:cViewPr>
        <p:scale>
          <a:sx n="61" d="100"/>
          <a:sy n="61" d="100"/>
        </p:scale>
        <p:origin x="-33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733" y="404664"/>
            <a:ext cx="8229600" cy="352839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ціннісного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особистості</a:t>
            </a:r>
            <a:r>
              <a:rPr lang="ru-RU" dirty="0"/>
              <a:t> до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ru-RU" dirty="0" err="1"/>
              <a:t>держави</a:t>
            </a:r>
            <a:endParaRPr lang="ru-RU" dirty="0"/>
          </a:p>
        </p:txBody>
      </p:sp>
      <p:pic>
        <p:nvPicPr>
          <p:cNvPr id="4" name="irc_mi" descr="http://os1.i.ua/3/1/5311209_480aa7a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402260" cy="24436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479715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Підготувала 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uk-UA" sz="2000" dirty="0" smtClean="0">
                <a:latin typeface="Georgia" pitchFamily="18" charset="0"/>
              </a:rPr>
              <a:t>заступник з виховної роботи </a:t>
            </a:r>
            <a:r>
              <a:rPr lang="uk-UA" sz="2000" dirty="0" err="1" smtClean="0">
                <a:latin typeface="Georgia" pitchFamily="18" charset="0"/>
              </a:rPr>
              <a:t>Чаплинська</a:t>
            </a:r>
            <a:r>
              <a:rPr lang="uk-UA" sz="2000" dirty="0" smtClean="0">
                <a:latin typeface="Georgia" pitchFamily="18" charset="0"/>
              </a:rPr>
              <a:t> В.П.</a:t>
            </a:r>
            <a:endParaRPr lang="uk-UA" sz="20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7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14:window dir="ver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8208912" cy="1584175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2800" b="1" dirty="0" err="1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Технології</a:t>
            </a:r>
            <a:r>
              <a:rPr lang="ru-RU" sz="2800" b="1" dirty="0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формування</a:t>
            </a:r>
            <a:r>
              <a:rPr lang="ru-RU" sz="2800" b="1" dirty="0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ціннісного</a:t>
            </a:r>
            <a:r>
              <a:rPr lang="ru-RU" sz="2800" b="1" dirty="0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ставлення</a:t>
            </a:r>
            <a:r>
              <a:rPr lang="ru-RU" sz="2800" b="1" dirty="0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 до </a:t>
            </a:r>
            <a:r>
              <a:rPr lang="ru-RU" sz="2800" b="1" dirty="0" err="1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суспільства</a:t>
            </a:r>
            <a:r>
              <a:rPr lang="ru-RU" sz="2800" b="1" dirty="0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 і </a:t>
            </a:r>
            <a:r>
              <a:rPr lang="ru-RU" sz="2800" b="1" dirty="0" err="1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держави</a:t>
            </a:r>
            <a:r>
              <a:rPr lang="ru-RU" sz="2800" b="1" dirty="0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учнів</a:t>
            </a:r>
            <a:r>
              <a:rPr lang="ru-RU" sz="2800" b="1" dirty="0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 10 </a:t>
            </a:r>
            <a:r>
              <a:rPr lang="ru-RU" sz="2800" b="1" dirty="0" err="1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>класу</a:t>
            </a:r>
            <a:r>
              <a:rPr lang="ru-RU" sz="2800" b="1" dirty="0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FF8600">
                    <a:lumMod val="75000"/>
                  </a:srgb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8856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Диспут „</a:t>
            </a:r>
            <a:r>
              <a:rPr lang="ru-RU" sz="2800" i="1" dirty="0" err="1"/>
              <a:t>Чи</a:t>
            </a:r>
            <a:r>
              <a:rPr lang="ru-RU" sz="2800" i="1" dirty="0"/>
              <a:t> </a:t>
            </a:r>
            <a:r>
              <a:rPr lang="ru-RU" sz="2800" i="1" dirty="0" err="1"/>
              <a:t>важливо</a:t>
            </a:r>
            <a:r>
              <a:rPr lang="ru-RU" sz="2800" i="1" dirty="0"/>
              <a:t>  </a:t>
            </a:r>
            <a:r>
              <a:rPr lang="ru-RU" sz="2800" i="1" dirty="0" err="1"/>
              <a:t>мати</a:t>
            </a:r>
            <a:r>
              <a:rPr lang="ru-RU" sz="2800" i="1" dirty="0"/>
              <a:t>  в </a:t>
            </a:r>
            <a:r>
              <a:rPr lang="ru-RU" sz="2800" i="1" dirty="0" err="1"/>
              <a:t>житті</a:t>
            </a:r>
            <a:r>
              <a:rPr lang="ru-RU" sz="2800" i="1" dirty="0"/>
              <a:t>  </a:t>
            </a:r>
            <a:r>
              <a:rPr lang="ru-RU" sz="2800" i="1" dirty="0" err="1"/>
              <a:t>активну</a:t>
            </a:r>
            <a:r>
              <a:rPr lang="ru-RU" sz="2800" i="1" dirty="0"/>
              <a:t> </a:t>
            </a:r>
            <a:r>
              <a:rPr lang="ru-RU" sz="2800" i="1" dirty="0" err="1"/>
              <a:t>громадянську</a:t>
            </a:r>
            <a:r>
              <a:rPr lang="ru-RU" sz="2800" i="1" dirty="0"/>
              <a:t> </a:t>
            </a:r>
            <a:r>
              <a:rPr lang="ru-RU" sz="2800" i="1" dirty="0" err="1"/>
              <a:t>позицію</a:t>
            </a:r>
            <a:r>
              <a:rPr lang="ru-RU" sz="2800" i="1" dirty="0"/>
              <a:t>? ”</a:t>
            </a:r>
          </a:p>
          <a:p>
            <a:endParaRPr lang="ru-RU" dirty="0"/>
          </a:p>
          <a:p>
            <a:pPr algn="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«У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життя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немає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іншого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смислу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крім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того,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йому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надає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сама,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розкриваючи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свої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здібності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 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Е.Фром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Навчившись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керувати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собою,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зможе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керувати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державою.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Мудрість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розраховує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себе,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посередність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на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всіх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інших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...»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Конфуцій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000" dirty="0"/>
          </a:p>
          <a:p>
            <a:r>
              <a:rPr lang="ru-RU" sz="2000" dirty="0"/>
              <a:t>- До </a:t>
            </a:r>
            <a:r>
              <a:rPr lang="ru-RU" sz="2000" dirty="0" err="1"/>
              <a:t>чого</a:t>
            </a:r>
            <a:r>
              <a:rPr lang="ru-RU" sz="2000" dirty="0"/>
              <a:t> в </a:t>
            </a:r>
            <a:r>
              <a:rPr lang="ru-RU" sz="2000" dirty="0" err="1"/>
              <a:t>житті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прагнути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?</a:t>
            </a:r>
          </a:p>
          <a:p>
            <a:endParaRPr lang="ru-RU" sz="2000" dirty="0"/>
          </a:p>
          <a:p>
            <a:r>
              <a:rPr lang="ru-RU" sz="2000" dirty="0"/>
              <a:t>-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ідеали</a:t>
            </a:r>
            <a:r>
              <a:rPr lang="ru-RU" sz="2000" dirty="0"/>
              <a:t> </a:t>
            </a:r>
            <a:r>
              <a:rPr lang="ru-RU" sz="2000" dirty="0" err="1"/>
              <a:t>кожен</a:t>
            </a:r>
            <a:r>
              <a:rPr lang="ru-RU" sz="2000" dirty="0"/>
              <a:t> з вас </a:t>
            </a:r>
            <a:r>
              <a:rPr lang="ru-RU" sz="2000" dirty="0" err="1"/>
              <a:t>хотів</a:t>
            </a:r>
            <a:r>
              <a:rPr lang="ru-RU" sz="2000" dirty="0"/>
              <a:t>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бачити</a:t>
            </a:r>
            <a:r>
              <a:rPr lang="ru-RU" sz="2000" dirty="0"/>
              <a:t> у </a:t>
            </a:r>
            <a:r>
              <a:rPr lang="ru-RU" sz="2000" dirty="0" err="1"/>
              <a:t>житті</a:t>
            </a:r>
            <a:r>
              <a:rPr lang="ru-RU" sz="2000" dirty="0"/>
              <a:t>?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активна </a:t>
            </a:r>
            <a:r>
              <a:rPr lang="ru-RU" sz="2000" dirty="0" err="1"/>
              <a:t>громадянська</a:t>
            </a:r>
            <a:r>
              <a:rPr lang="ru-RU" sz="2000" dirty="0"/>
              <a:t> </a:t>
            </a:r>
            <a:r>
              <a:rPr lang="ru-RU" sz="2000" dirty="0" err="1"/>
              <a:t>позиція</a:t>
            </a:r>
            <a:r>
              <a:rPr lang="ru-RU" sz="2000" dirty="0"/>
              <a:t>?</a:t>
            </a:r>
          </a:p>
          <a:p>
            <a:endParaRPr lang="ru-RU" sz="2000" dirty="0"/>
          </a:p>
          <a:p>
            <a:r>
              <a:rPr lang="ru-RU" sz="2000" dirty="0"/>
              <a:t>-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важливо</a:t>
            </a:r>
            <a:r>
              <a:rPr lang="ru-RU" sz="2000" dirty="0"/>
              <a:t> кожному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активну</a:t>
            </a:r>
            <a:r>
              <a:rPr lang="ru-RU" sz="2000" dirty="0"/>
              <a:t> </a:t>
            </a:r>
            <a:r>
              <a:rPr lang="ru-RU" sz="2000" dirty="0" err="1"/>
              <a:t>громадянську</a:t>
            </a:r>
            <a:r>
              <a:rPr lang="ru-RU" sz="2000" dirty="0"/>
              <a:t> </a:t>
            </a:r>
            <a:r>
              <a:rPr lang="ru-RU" sz="2000" dirty="0" err="1"/>
              <a:t>позицію</a:t>
            </a:r>
            <a:r>
              <a:rPr lang="ru-RU" sz="2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0209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5000">
        <p14:prism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280920" cy="1008111"/>
          </a:xfrm>
        </p:spPr>
        <p:txBody>
          <a:bodyPr/>
          <a:lstStyle/>
          <a:p>
            <a:pPr algn="ctr"/>
            <a:r>
              <a:rPr lang="ru-RU" sz="2800" i="1" dirty="0" err="1">
                <a:solidFill>
                  <a:srgbClr val="FF8600"/>
                </a:solidFill>
              </a:rPr>
              <a:t>Філософська</a:t>
            </a:r>
            <a:r>
              <a:rPr lang="ru-RU" sz="2800" i="1" dirty="0">
                <a:solidFill>
                  <a:srgbClr val="FF8600"/>
                </a:solidFill>
              </a:rPr>
              <a:t> </a:t>
            </a:r>
            <a:r>
              <a:rPr lang="ru-RU" sz="2800" i="1" dirty="0" err="1">
                <a:solidFill>
                  <a:srgbClr val="FF8600"/>
                </a:solidFill>
              </a:rPr>
              <a:t>бесіда</a:t>
            </a:r>
            <a:r>
              <a:rPr lang="ru-RU" sz="2800" i="1" dirty="0">
                <a:solidFill>
                  <a:srgbClr val="FF8600"/>
                </a:solidFill>
              </a:rPr>
              <a:t>  «Держава. </a:t>
            </a:r>
            <a:r>
              <a:rPr lang="ru-RU" sz="2800" i="1" dirty="0" err="1">
                <a:solidFill>
                  <a:srgbClr val="FF8600"/>
                </a:solidFill>
              </a:rPr>
              <a:t>Суспільство</a:t>
            </a:r>
            <a:r>
              <a:rPr lang="ru-RU" sz="2800" i="1" dirty="0">
                <a:solidFill>
                  <a:srgbClr val="FF8600"/>
                </a:solidFill>
              </a:rPr>
              <a:t>. </a:t>
            </a:r>
            <a:r>
              <a:rPr lang="ru-RU" sz="2800" i="1" dirty="0" err="1" smtClean="0">
                <a:solidFill>
                  <a:srgbClr val="FF8600"/>
                </a:solidFill>
              </a:rPr>
              <a:t>Особистість</a:t>
            </a:r>
            <a:r>
              <a:rPr lang="ru-RU" sz="2800" i="1" dirty="0" smtClean="0">
                <a:solidFill>
                  <a:srgbClr val="FF8600"/>
                </a:solidFill>
              </a:rPr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784976" cy="542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філософія</a:t>
            </a:r>
            <a:r>
              <a:rPr lang="ru-RU" dirty="0"/>
              <a:t>?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вивчає</a:t>
            </a:r>
            <a:r>
              <a:rPr lang="ru-RU" dirty="0"/>
              <a:t>?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Застосуйте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на уроках з основ </a:t>
            </a:r>
            <a:r>
              <a:rPr lang="ru-RU" dirty="0" err="1"/>
              <a:t>правознавства</a:t>
            </a:r>
            <a:r>
              <a:rPr lang="ru-RU" dirty="0"/>
              <a:t>, для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«держава».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пересічний</a:t>
            </a:r>
            <a:r>
              <a:rPr lang="ru-RU" dirty="0"/>
              <a:t> </a:t>
            </a:r>
            <a:r>
              <a:rPr lang="ru-RU" dirty="0" err="1"/>
              <a:t>громадянин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?</a:t>
            </a:r>
          </a:p>
          <a:p>
            <a:endParaRPr lang="ru-RU" dirty="0"/>
          </a:p>
          <a:p>
            <a:r>
              <a:rPr lang="ru-RU" dirty="0"/>
              <a:t>5.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вам?</a:t>
            </a:r>
          </a:p>
          <a:p>
            <a:endParaRPr lang="ru-RU" dirty="0"/>
          </a:p>
          <a:p>
            <a:r>
              <a:rPr lang="ru-RU" dirty="0"/>
              <a:t>6. Яке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відведено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?</a:t>
            </a:r>
          </a:p>
          <a:p>
            <a:endParaRPr lang="ru-RU" dirty="0"/>
          </a:p>
          <a:p>
            <a:r>
              <a:rPr lang="ru-RU" dirty="0"/>
              <a:t>7.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бачите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?</a:t>
            </a:r>
          </a:p>
          <a:p>
            <a:endParaRPr lang="ru-RU" dirty="0"/>
          </a:p>
          <a:p>
            <a:r>
              <a:rPr lang="ru-RU" dirty="0"/>
              <a:t>8.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вкладаєте</a:t>
            </a:r>
            <a:r>
              <a:rPr lang="ru-RU" dirty="0"/>
              <a:t> в </a:t>
            </a:r>
            <a:r>
              <a:rPr lang="ru-RU" dirty="0" err="1"/>
              <a:t>поняття</a:t>
            </a:r>
            <a:r>
              <a:rPr lang="ru-RU" dirty="0"/>
              <a:t> «особа» та «</a:t>
            </a:r>
            <a:r>
              <a:rPr lang="ru-RU" dirty="0" err="1"/>
              <a:t>особистість</a:t>
            </a:r>
            <a:r>
              <a:rPr lang="ru-RU" dirty="0"/>
              <a:t>»?</a:t>
            </a:r>
          </a:p>
          <a:p>
            <a:endParaRPr lang="ru-RU" dirty="0"/>
          </a:p>
          <a:p>
            <a:r>
              <a:rPr lang="ru-RU" dirty="0"/>
              <a:t>9. </a:t>
            </a:r>
            <a:r>
              <a:rPr lang="ru-RU" dirty="0" err="1"/>
              <a:t>Якою</a:t>
            </a:r>
            <a:r>
              <a:rPr lang="ru-RU" dirty="0"/>
              <a:t> повинна бути особа,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взаємодіяти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з </a:t>
            </a:r>
            <a:r>
              <a:rPr lang="ru-RU" dirty="0" err="1"/>
              <a:t>найвищою</a:t>
            </a:r>
            <a:r>
              <a:rPr lang="ru-RU" dirty="0"/>
              <a:t> </a:t>
            </a:r>
            <a:r>
              <a:rPr lang="ru-RU" dirty="0" err="1"/>
              <a:t>ефективністю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55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15000">
        <p14:glitter pattern="hexagon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8712968" cy="1008111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/>
              <a:t>Година </a:t>
            </a:r>
            <a:r>
              <a:rPr lang="ru-RU" sz="2800" i="1" dirty="0" err="1"/>
              <a:t>запитань</a:t>
            </a:r>
            <a:r>
              <a:rPr lang="ru-RU" sz="2800" i="1" dirty="0"/>
              <a:t> і </a:t>
            </a:r>
            <a:r>
              <a:rPr lang="ru-RU" sz="2800" i="1" dirty="0" err="1"/>
              <a:t>відповідей</a:t>
            </a:r>
            <a:r>
              <a:rPr lang="ru-RU" sz="2800" i="1" dirty="0"/>
              <a:t> «</a:t>
            </a:r>
            <a:r>
              <a:rPr lang="ru-RU" sz="2800" i="1" dirty="0" err="1"/>
              <a:t>Вивчаємо</a:t>
            </a:r>
            <a:r>
              <a:rPr lang="ru-RU" sz="2800" i="1" dirty="0"/>
              <a:t> </a:t>
            </a:r>
            <a:r>
              <a:rPr lang="ru-RU" sz="2800" i="1" dirty="0" err="1"/>
              <a:t>Конституцію</a:t>
            </a:r>
            <a:r>
              <a:rPr lang="ru-RU" sz="2800" i="1" dirty="0"/>
              <a:t> </a:t>
            </a:r>
            <a:r>
              <a:rPr lang="ru-RU" sz="2800" i="1" dirty="0" err="1"/>
              <a:t>України</a:t>
            </a:r>
            <a:r>
              <a:rPr lang="ru-RU" sz="2800" i="1" dirty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85698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prstClr val="white"/>
                </a:solidFill>
                <a:ea typeface="+mj-ea"/>
                <a:cs typeface="+mj-cs"/>
              </a:rPr>
              <a:t>Запитання</a:t>
            </a:r>
            <a:r>
              <a:rPr lang="ru-RU" sz="2000" dirty="0">
                <a:solidFill>
                  <a:prstClr val="white"/>
                </a:solidFill>
                <a:ea typeface="+mj-ea"/>
                <a:cs typeface="+mj-cs"/>
              </a:rPr>
              <a:t>:</a:t>
            </a:r>
            <a: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1. Цицерон говорив: «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Щоб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стати абсолютно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вільними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, ми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повинні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стати рабами…». Рабами кого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або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чого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ми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повинні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стати?</a:t>
            </a:r>
            <a: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а) </a:t>
            </a:r>
            <a:r>
              <a:rPr lang="ru-RU" sz="1600" dirty="0" err="1">
                <a:solidFill>
                  <a:prstClr val="white"/>
                </a:solidFill>
                <a:ea typeface="+mj-ea"/>
                <a:cs typeface="+mj-cs"/>
              </a:rPr>
              <a:t>держави</a:t>
            </a: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;</a:t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б) Президента;</a:t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в) Закону;</a:t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г) прокурора.</a:t>
            </a:r>
            <a: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2.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Згідно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з 20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статтею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Конституції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України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столицею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нашої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</a:t>
            </a:r>
            <a:r>
              <a:rPr lang="ru-RU" sz="1600" dirty="0" err="1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держави</a:t>
            </a:r>
            <a:r>
              <a:rPr lang="ru-RU" sz="1600" dirty="0">
                <a:solidFill>
                  <a:srgbClr val="FF8600">
                    <a:lumMod val="60000"/>
                    <a:lumOff val="40000"/>
                  </a:srgbClr>
                </a:solidFill>
                <a:ea typeface="+mj-ea"/>
                <a:cs typeface="+mj-cs"/>
              </a:rPr>
              <a:t> є:</a:t>
            </a:r>
            <a: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FF8600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а) Париж;</a:t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б) </a:t>
            </a:r>
            <a:r>
              <a:rPr lang="ru-RU" sz="1600" dirty="0" err="1">
                <a:solidFill>
                  <a:prstClr val="white"/>
                </a:solidFill>
                <a:ea typeface="+mj-ea"/>
                <a:cs typeface="+mj-cs"/>
              </a:rPr>
              <a:t>Біла</a:t>
            </a: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ru-RU" sz="1600" dirty="0" err="1">
                <a:solidFill>
                  <a:prstClr val="white"/>
                </a:solidFill>
                <a:ea typeface="+mj-ea"/>
                <a:cs typeface="+mj-cs"/>
              </a:rPr>
              <a:t>Церква</a:t>
            </a: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;</a:t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в) </a:t>
            </a:r>
            <a:r>
              <a:rPr lang="ru-RU" sz="1600" dirty="0" err="1">
                <a:solidFill>
                  <a:prstClr val="white"/>
                </a:solidFill>
                <a:ea typeface="+mj-ea"/>
                <a:cs typeface="+mj-cs"/>
              </a:rPr>
              <a:t>Київ</a:t>
            </a: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;</a:t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г) Москва.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1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14:gallery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44715"/>
            <a:ext cx="7992888" cy="1812277"/>
          </a:xfrm>
        </p:spPr>
        <p:txBody>
          <a:bodyPr/>
          <a:lstStyle/>
          <a:p>
            <a:pPr algn="ctr"/>
            <a:r>
              <a:rPr lang="ru-RU" dirty="0" err="1" smtClean="0"/>
              <a:t>Дякую</a:t>
            </a:r>
            <a:r>
              <a:rPr lang="ru-RU" dirty="0" smtClean="0"/>
              <a:t>  за 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2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14:prism isContent="1" isInverted="1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8002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Психолого-</a:t>
            </a:r>
            <a:r>
              <a:rPr lang="ru-RU" sz="3200" dirty="0" err="1"/>
              <a:t>педагогічні</a:t>
            </a:r>
            <a:r>
              <a:rPr lang="ru-RU" sz="3200" dirty="0"/>
              <a:t> </a:t>
            </a:r>
            <a:r>
              <a:rPr lang="ru-RU" sz="3200" dirty="0" err="1"/>
              <a:t>особливості</a:t>
            </a:r>
            <a:r>
              <a:rPr lang="ru-RU" sz="3200" dirty="0"/>
              <a:t> </a:t>
            </a:r>
            <a:r>
              <a:rPr lang="ru-RU" sz="3200" dirty="0" err="1"/>
              <a:t>формування</a:t>
            </a:r>
            <a:r>
              <a:rPr lang="ru-RU" sz="3200" dirty="0"/>
              <a:t> у </a:t>
            </a:r>
            <a:r>
              <a:rPr lang="ru-RU" sz="3200" dirty="0" err="1"/>
              <a:t>школярів</a:t>
            </a:r>
            <a:r>
              <a:rPr lang="ru-RU" sz="3200" dirty="0"/>
              <a:t> </a:t>
            </a:r>
            <a:r>
              <a:rPr lang="ru-RU" sz="3200" dirty="0" err="1"/>
              <a:t>ціннісного</a:t>
            </a:r>
            <a:r>
              <a:rPr lang="ru-RU" sz="3200" dirty="0"/>
              <a:t> </a:t>
            </a:r>
            <a:r>
              <a:rPr lang="ru-RU" sz="3200" dirty="0" err="1"/>
              <a:t>ставлення</a:t>
            </a:r>
            <a:r>
              <a:rPr lang="ru-RU" sz="3200" dirty="0"/>
              <a:t> до </a:t>
            </a:r>
            <a:r>
              <a:rPr lang="ru-RU" sz="3200" dirty="0" err="1"/>
              <a:t>суспільства</a:t>
            </a:r>
            <a:r>
              <a:rPr lang="ru-RU" sz="3200" dirty="0"/>
              <a:t> і </a:t>
            </a:r>
            <a:r>
              <a:rPr lang="ru-RU" sz="3200" dirty="0" err="1"/>
              <a:t>держави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24944"/>
            <a:ext cx="626469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  </a:t>
            </a:r>
            <a:r>
              <a:rPr lang="ru-RU" sz="2400" dirty="0" err="1" smtClean="0"/>
              <a:t>Консолідуючим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народу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стати </a:t>
            </a:r>
            <a:r>
              <a:rPr lang="ru-RU" sz="2400" dirty="0" err="1" smtClean="0"/>
              <a:t>національна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ідея</a:t>
            </a:r>
            <a:r>
              <a:rPr lang="ru-RU" sz="2400" dirty="0" smtClean="0"/>
              <a:t> як форма державного </a:t>
            </a:r>
            <a:r>
              <a:rPr lang="ru-RU" sz="2400" dirty="0" err="1" smtClean="0"/>
              <a:t>самоусвідомлення</a:t>
            </a:r>
            <a:r>
              <a:rPr lang="ru-RU" sz="2400" dirty="0" smtClean="0"/>
              <a:t> народу, </a:t>
            </a:r>
            <a:r>
              <a:rPr lang="ru-RU" sz="2400" dirty="0" err="1" smtClean="0"/>
              <a:t>показник</a:t>
            </a:r>
            <a:r>
              <a:rPr lang="ru-RU" sz="2400" dirty="0" smtClean="0"/>
              <a:t> того, як народ, </a:t>
            </a:r>
            <a:r>
              <a:rPr lang="ru-RU" sz="2400" dirty="0" err="1" smtClean="0"/>
              <a:t>кожна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особистість</a:t>
            </a:r>
            <a:r>
              <a:rPr lang="ru-RU" sz="2400" dirty="0" smtClean="0"/>
              <a:t>  </a:t>
            </a:r>
            <a:r>
              <a:rPr lang="ru-RU" sz="2400" dirty="0" err="1" smtClean="0"/>
              <a:t>розуміє</a:t>
            </a:r>
            <a:r>
              <a:rPr lang="ru-RU" sz="2400" dirty="0" smtClean="0"/>
              <a:t> себе, </a:t>
            </a:r>
            <a:r>
              <a:rPr lang="ru-RU" sz="2400" dirty="0" err="1" smtClean="0"/>
              <a:t>своє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і роль у </a:t>
            </a:r>
            <a:r>
              <a:rPr lang="ru-RU" sz="2400" dirty="0" err="1" smtClean="0"/>
              <a:t>суспільстві</a:t>
            </a:r>
            <a:r>
              <a:rPr lang="ru-RU" sz="2400" dirty="0" smtClean="0"/>
              <a:t>, </a:t>
            </a:r>
            <a:r>
              <a:rPr lang="ru-RU" sz="2400" dirty="0" err="1" smtClean="0"/>
              <a:t>державі</a:t>
            </a:r>
            <a:r>
              <a:rPr lang="ru-RU" sz="2400" dirty="0" smtClean="0"/>
              <a:t> і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http://t1.gstatic.com/images?q=tbn:ANd9GcRH9SUfanNssEdiEMvOjyfHoyuPfz0cSfkcfBqBd4RIZTw-btrvF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89040"/>
            <a:ext cx="1524000" cy="201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76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5000">
        <p14:flip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931224" cy="230425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Система </a:t>
            </a:r>
            <a:r>
              <a:rPr lang="ru-RU" sz="3200" dirty="0" err="1"/>
              <a:t>цінностей</a:t>
            </a:r>
            <a:r>
              <a:rPr lang="ru-RU" sz="3200" dirty="0"/>
              <a:t> і </a:t>
            </a:r>
            <a:r>
              <a:rPr lang="ru-RU" sz="3200" dirty="0" err="1"/>
              <a:t>якостей</a:t>
            </a:r>
            <a:r>
              <a:rPr lang="ru-RU" sz="3200" dirty="0"/>
              <a:t> </a:t>
            </a:r>
            <a:r>
              <a:rPr lang="ru-RU" sz="3200" dirty="0" err="1"/>
              <a:t>особистості</a:t>
            </a:r>
            <a:r>
              <a:rPr lang="ru-RU" sz="3200" dirty="0"/>
              <a:t> </a:t>
            </a:r>
            <a:r>
              <a:rPr lang="ru-RU" sz="3200" dirty="0" err="1"/>
              <a:t>розвивається</a:t>
            </a:r>
            <a:r>
              <a:rPr lang="ru-RU" sz="3200" dirty="0"/>
              <a:t> і </a:t>
            </a:r>
            <a:r>
              <a:rPr lang="ru-RU" sz="3200" dirty="0" err="1"/>
              <a:t>виявляється</a:t>
            </a:r>
            <a:r>
              <a:rPr lang="ru-RU" sz="3200" dirty="0"/>
              <a:t> через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власні</a:t>
            </a:r>
            <a:r>
              <a:rPr lang="ru-RU" sz="3200" dirty="0"/>
              <a:t> </a:t>
            </a:r>
            <a:r>
              <a:rPr lang="ru-RU" sz="3200" dirty="0" err="1" smtClean="0"/>
              <a:t>ставлення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20888"/>
            <a:ext cx="8707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sz="24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Ціннісне</a:t>
            </a:r>
            <a:r>
              <a:rPr lang="ru-RU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ставлення</a:t>
            </a:r>
            <a:r>
              <a:rPr lang="ru-RU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особистості</a:t>
            </a:r>
            <a:r>
              <a:rPr lang="ru-RU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24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суспільства</a:t>
            </a:r>
            <a:r>
              <a:rPr lang="ru-RU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24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держави</a:t>
            </a:r>
            <a:r>
              <a:rPr lang="ru-RU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/>
              <a:t>виявляється</a:t>
            </a:r>
            <a:r>
              <a:rPr lang="ru-RU" sz="2400" dirty="0"/>
              <a:t> у таких </a:t>
            </a:r>
            <a:r>
              <a:rPr lang="ru-RU" sz="24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якостях</a:t>
            </a:r>
            <a:r>
              <a:rPr lang="ru-RU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dirty="0" smtClean="0"/>
              <a:t>як: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патріотизм</a:t>
            </a:r>
            <a:r>
              <a:rPr lang="ru-RU" sz="2400" dirty="0"/>
              <a:t>, </a:t>
            </a:r>
            <a:r>
              <a:rPr lang="ru-RU" sz="2400" dirty="0" err="1"/>
              <a:t>національна</a:t>
            </a:r>
            <a:r>
              <a:rPr lang="ru-RU" sz="2400" dirty="0"/>
              <a:t> </a:t>
            </a:r>
            <a:r>
              <a:rPr lang="ru-RU" sz="2400" dirty="0" err="1"/>
              <a:t>свідомість</a:t>
            </a:r>
            <a:r>
              <a:rPr lang="ru-RU" sz="2400" dirty="0"/>
              <a:t> і </a:t>
            </a:r>
            <a:r>
              <a:rPr lang="ru-RU" sz="2400" dirty="0" err="1"/>
              <a:t>самосвідомість</a:t>
            </a:r>
            <a:r>
              <a:rPr lang="ru-RU" sz="2400" dirty="0"/>
              <a:t>, </a:t>
            </a:r>
            <a:r>
              <a:rPr lang="ru-RU" sz="2400" dirty="0" err="1"/>
              <a:t>правосвідомість</a:t>
            </a:r>
            <a:r>
              <a:rPr lang="ru-RU" sz="2400" dirty="0"/>
              <a:t>, </a:t>
            </a:r>
            <a:r>
              <a:rPr lang="ru-RU" sz="2400" dirty="0" err="1"/>
              <a:t>політична</a:t>
            </a:r>
            <a:r>
              <a:rPr lang="ru-RU" sz="2400" dirty="0"/>
              <a:t> культура та культура </a:t>
            </a:r>
            <a:r>
              <a:rPr lang="ru-RU" sz="2400" dirty="0" err="1"/>
              <a:t>міжетнічних</a:t>
            </a:r>
            <a:r>
              <a:rPr lang="ru-RU" sz="2400" dirty="0"/>
              <a:t> </a:t>
            </a:r>
            <a:r>
              <a:rPr lang="ru-RU" sz="2400" dirty="0" err="1"/>
              <a:t>стосунків</a:t>
            </a:r>
            <a:r>
              <a:rPr lang="ru-RU" sz="2400" dirty="0"/>
              <a:t>; </a:t>
            </a:r>
            <a:r>
              <a:rPr lang="ru-RU" sz="2400" dirty="0" err="1"/>
              <a:t>готовність</a:t>
            </a:r>
            <a:r>
              <a:rPr lang="ru-RU" sz="2400" dirty="0"/>
              <a:t> до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рідної</a:t>
            </a:r>
            <a:r>
              <a:rPr lang="ru-RU" sz="2400" dirty="0"/>
              <a:t> </a:t>
            </a:r>
            <a:r>
              <a:rPr lang="ru-RU" sz="2400" dirty="0" err="1"/>
              <a:t>Вітчизни</a:t>
            </a:r>
            <a:r>
              <a:rPr lang="ru-RU" sz="2400" dirty="0"/>
              <a:t>; </a:t>
            </a:r>
            <a:r>
              <a:rPr lang="ru-RU" sz="2400" dirty="0" err="1"/>
              <a:t>самопожертва</a:t>
            </a:r>
            <a:r>
              <a:rPr lang="ru-RU" sz="2400" dirty="0"/>
              <a:t> в </a:t>
            </a:r>
            <a:r>
              <a:rPr lang="ru-RU" sz="2400" dirty="0" err="1"/>
              <a:t>ім’я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; </a:t>
            </a:r>
            <a:r>
              <a:rPr lang="ru-RU" sz="2400" dirty="0" err="1"/>
              <a:t>відродження</a:t>
            </a:r>
            <a:r>
              <a:rPr lang="ru-RU" sz="2400" dirty="0"/>
              <a:t> </a:t>
            </a:r>
            <a:r>
              <a:rPr lang="ru-RU" sz="2400" dirty="0" err="1"/>
              <a:t>історичної</a:t>
            </a:r>
            <a:r>
              <a:rPr lang="ru-RU" sz="2400" dirty="0"/>
              <a:t> </a:t>
            </a:r>
            <a:r>
              <a:rPr lang="ru-RU" sz="2400" dirty="0" err="1"/>
              <a:t>пам’яті</a:t>
            </a:r>
            <a:r>
              <a:rPr lang="ru-RU" sz="2400" dirty="0"/>
              <a:t>; </a:t>
            </a:r>
            <a:r>
              <a:rPr lang="ru-RU" sz="2400" dirty="0" err="1"/>
              <a:t>єдність</a:t>
            </a:r>
            <a:r>
              <a:rPr lang="ru-RU" sz="2400" dirty="0"/>
              <a:t> </a:t>
            </a:r>
            <a:r>
              <a:rPr lang="ru-RU" sz="2400" dirty="0" err="1"/>
              <a:t>поколінь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віри</a:t>
            </a:r>
            <a:r>
              <a:rPr lang="ru-RU" sz="2400" dirty="0"/>
              <a:t> в </a:t>
            </a:r>
            <a:r>
              <a:rPr lang="ru-RU" sz="2400" dirty="0" err="1"/>
              <a:t>національну</a:t>
            </a:r>
            <a:r>
              <a:rPr lang="ru-RU" sz="2400" dirty="0"/>
              <a:t> </a:t>
            </a:r>
            <a:r>
              <a:rPr lang="ru-RU" sz="2400" dirty="0" err="1"/>
              <a:t>ідею</a:t>
            </a:r>
            <a:r>
              <a:rPr lang="ru-RU" sz="2400" dirty="0"/>
              <a:t>; </a:t>
            </a:r>
            <a:r>
              <a:rPr lang="ru-RU" sz="2400" dirty="0" err="1"/>
              <a:t>пошана</a:t>
            </a:r>
            <a:r>
              <a:rPr lang="ru-RU" sz="2400" dirty="0"/>
              <a:t> до </a:t>
            </a:r>
            <a:r>
              <a:rPr lang="ru-RU" sz="2400" dirty="0" err="1"/>
              <a:t>державних</a:t>
            </a:r>
            <a:r>
              <a:rPr lang="ru-RU" sz="2400" dirty="0"/>
              <a:t> і </a:t>
            </a:r>
            <a:r>
              <a:rPr lang="ru-RU" sz="2400" dirty="0" err="1"/>
              <a:t>національних</a:t>
            </a:r>
            <a:r>
              <a:rPr lang="ru-RU" sz="2400" dirty="0"/>
              <a:t> </a:t>
            </a:r>
            <a:r>
              <a:rPr lang="ru-RU" sz="2400" dirty="0" err="1"/>
              <a:t>символів</a:t>
            </a:r>
            <a:r>
              <a:rPr lang="ru-RU" sz="2400" dirty="0"/>
              <a:t>, </a:t>
            </a:r>
            <a:r>
              <a:rPr lang="ru-RU" sz="2400" dirty="0" err="1"/>
              <a:t>атрибутів</a:t>
            </a:r>
            <a:r>
              <a:rPr lang="ru-RU" sz="2400" dirty="0"/>
              <a:t>, </a:t>
            </a:r>
            <a:r>
              <a:rPr lang="ru-RU" sz="2400" dirty="0" err="1"/>
              <a:t>Конституції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; </a:t>
            </a:r>
            <a:r>
              <a:rPr lang="ru-RU" sz="2400" dirty="0" err="1"/>
              <a:t>національна</a:t>
            </a:r>
            <a:r>
              <a:rPr lang="ru-RU" sz="2400" dirty="0"/>
              <a:t> </a:t>
            </a:r>
            <a:r>
              <a:rPr lang="ru-RU" sz="2400" dirty="0" err="1"/>
              <a:t>самопошана</a:t>
            </a:r>
            <a:r>
              <a:rPr lang="ru-RU" sz="2400" dirty="0"/>
              <a:t>, </a:t>
            </a:r>
            <a:r>
              <a:rPr lang="ru-RU" sz="2400" dirty="0" err="1"/>
              <a:t>гідність</a:t>
            </a:r>
            <a:r>
              <a:rPr lang="ru-RU" sz="2400" dirty="0"/>
              <a:t> та </a:t>
            </a:r>
            <a:r>
              <a:rPr lang="ru-RU" sz="2400" dirty="0" err="1"/>
              <a:t>гордість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0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56886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Патріотизм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/>
              <a:t>є </a:t>
            </a:r>
            <a:r>
              <a:rPr lang="ru-RU" sz="2400" dirty="0" err="1"/>
              <a:t>проявом</a:t>
            </a:r>
            <a:r>
              <a:rPr lang="ru-RU" sz="2400" dirty="0"/>
              <a:t> </a:t>
            </a:r>
            <a:r>
              <a:rPr lang="ru-RU" sz="2400" dirty="0" err="1"/>
              <a:t>особистістю</a:t>
            </a:r>
            <a:r>
              <a:rPr lang="ru-RU" sz="2400" dirty="0"/>
              <a:t> </a:t>
            </a:r>
            <a:r>
              <a:rPr lang="ru-RU" sz="2400" dirty="0" err="1"/>
              <a:t>любові</a:t>
            </a:r>
            <a:r>
              <a:rPr lang="ru-RU" sz="2400" dirty="0"/>
              <a:t> до </a:t>
            </a:r>
            <a:r>
              <a:rPr lang="ru-RU" sz="2400" dirty="0" err="1"/>
              <a:t>свого</a:t>
            </a:r>
            <a:r>
              <a:rPr lang="ru-RU" sz="2400" dirty="0"/>
              <a:t> народу, </a:t>
            </a:r>
            <a:r>
              <a:rPr lang="ru-RU" sz="2400" dirty="0" err="1"/>
              <a:t>поваги</a:t>
            </a:r>
            <a:r>
              <a:rPr lang="ru-RU" sz="2400" dirty="0"/>
              <a:t> до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традицій</a:t>
            </a:r>
            <a:r>
              <a:rPr lang="ru-RU" sz="2400" dirty="0"/>
              <a:t>, </a:t>
            </a:r>
            <a:r>
              <a:rPr lang="ru-RU" sz="2400" dirty="0" err="1"/>
              <a:t>відчуття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належності</a:t>
            </a:r>
            <a:r>
              <a:rPr lang="ru-RU" sz="2400" dirty="0"/>
              <a:t> до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усвідомлення</a:t>
            </a:r>
            <a:r>
              <a:rPr lang="ru-RU" sz="2400" dirty="0"/>
              <a:t> </a:t>
            </a:r>
            <a:r>
              <a:rPr lang="ru-RU" sz="2400" dirty="0" err="1"/>
              <a:t>спільності</a:t>
            </a:r>
            <a:r>
              <a:rPr lang="ru-RU" sz="2400" dirty="0"/>
              <a:t> </a:t>
            </a:r>
            <a:r>
              <a:rPr lang="ru-RU" sz="2400" dirty="0" err="1"/>
              <a:t>власної</a:t>
            </a:r>
            <a:r>
              <a:rPr lang="ru-RU" sz="2400" dirty="0"/>
              <a:t> </a:t>
            </a:r>
            <a:r>
              <a:rPr lang="ru-RU" sz="2400" dirty="0" err="1"/>
              <a:t>долі</a:t>
            </a:r>
            <a:r>
              <a:rPr lang="ru-RU" sz="2400" dirty="0"/>
              <a:t> з долею </a:t>
            </a:r>
            <a:r>
              <a:rPr lang="ru-RU" sz="2400" dirty="0" err="1"/>
              <a:t>Батьківщини</a:t>
            </a:r>
            <a:r>
              <a:rPr lang="ru-RU" sz="2400" dirty="0"/>
              <a:t>, </a:t>
            </a:r>
            <a:r>
              <a:rPr lang="ru-RU" sz="2400" dirty="0" err="1"/>
              <a:t>досконале</a:t>
            </a:r>
            <a:r>
              <a:rPr lang="ru-RU" sz="2400" dirty="0"/>
              <a:t> </a:t>
            </a:r>
            <a:r>
              <a:rPr lang="ru-RU" sz="2400" dirty="0" err="1"/>
              <a:t>володіння</a:t>
            </a:r>
            <a:r>
              <a:rPr lang="ru-RU" sz="2400" dirty="0"/>
              <a:t> </a:t>
            </a:r>
            <a:r>
              <a:rPr lang="ru-RU" sz="2400" dirty="0" err="1"/>
              <a:t>українською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, </a:t>
            </a:r>
            <a:r>
              <a:rPr lang="ru-RU" sz="2400" dirty="0" err="1"/>
              <a:t>турбота</a:t>
            </a:r>
            <a:r>
              <a:rPr lang="ru-RU" sz="2400" dirty="0"/>
              <a:t> про </a:t>
            </a:r>
            <a:r>
              <a:rPr lang="ru-RU" sz="2400" dirty="0" err="1"/>
              <a:t>піднесення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престижу і </a:t>
            </a:r>
            <a:r>
              <a:rPr lang="ru-RU" sz="2400" dirty="0" err="1"/>
              <a:t>функціонування</a:t>
            </a:r>
            <a:r>
              <a:rPr lang="ru-RU" sz="2400" dirty="0"/>
              <a:t> в </a:t>
            </a:r>
            <a:r>
              <a:rPr lang="ru-RU" sz="2400" dirty="0" err="1"/>
              <a:t>усіх</a:t>
            </a:r>
            <a:r>
              <a:rPr lang="ru-RU" sz="2400" dirty="0"/>
              <a:t> сферах </a:t>
            </a:r>
            <a:r>
              <a:rPr lang="ru-RU" sz="2400" dirty="0" err="1"/>
              <a:t>суспільного</a:t>
            </a:r>
            <a:r>
              <a:rPr lang="ru-RU" sz="2400" dirty="0"/>
              <a:t> і </a:t>
            </a:r>
            <a:r>
              <a:rPr lang="ru-RU" sz="2400" dirty="0" err="1"/>
              <a:t>особистого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і </a:t>
            </a:r>
            <a:r>
              <a:rPr lang="ru-RU" sz="2400" dirty="0" err="1"/>
              <a:t>побуту</a:t>
            </a:r>
            <a:r>
              <a:rPr lang="ru-RU" sz="2400" dirty="0" smtClean="0"/>
              <a:t>.  </a:t>
            </a:r>
          </a:p>
          <a:p>
            <a:endParaRPr lang="ru-RU" sz="2800" dirty="0"/>
          </a:p>
        </p:txBody>
      </p:sp>
      <p:pic>
        <p:nvPicPr>
          <p:cNvPr id="3" name="irc_mi" descr="http://www.svij.com.ua/pictures/4-nyz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5544616" cy="18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http://dok.znaimo.com.ua/pars_docs/refs/13/12765/img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3203848" cy="1951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05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00">
        <p14:vortex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0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Національна</a:t>
            </a:r>
            <a:r>
              <a:rPr lang="ru-RU" sz="20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свідомість</a:t>
            </a:r>
            <a:r>
              <a:rPr lang="ru-RU" sz="20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самосвідомість</a:t>
            </a:r>
            <a:r>
              <a:rPr lang="ru-RU" sz="20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/>
              <a:t>включає</a:t>
            </a:r>
            <a:r>
              <a:rPr lang="ru-RU" sz="2000" dirty="0"/>
              <a:t> </a:t>
            </a:r>
            <a:r>
              <a:rPr lang="ru-RU" sz="2000" dirty="0" err="1"/>
              <a:t>особисту</a:t>
            </a:r>
            <a:r>
              <a:rPr lang="ru-RU" sz="2000" dirty="0"/>
              <a:t> </a:t>
            </a:r>
            <a:r>
              <a:rPr lang="ru-RU" sz="2000" dirty="0" err="1"/>
              <a:t>ідентифікацію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нацією</a:t>
            </a:r>
            <a:r>
              <a:rPr lang="ru-RU" sz="2000" dirty="0"/>
              <a:t>, </a:t>
            </a:r>
            <a:r>
              <a:rPr lang="ru-RU" sz="2000" dirty="0" err="1"/>
              <a:t>віру</a:t>
            </a:r>
            <a:r>
              <a:rPr lang="ru-RU" sz="2000" dirty="0"/>
              <a:t> в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духовні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та </a:t>
            </a:r>
            <a:r>
              <a:rPr lang="ru-RU" sz="2000" dirty="0" err="1"/>
              <a:t>майбутнє</a:t>
            </a:r>
            <a:r>
              <a:rPr lang="ru-RU" sz="2000" dirty="0"/>
              <a:t>; волю до </a:t>
            </a:r>
            <a:r>
              <a:rPr lang="ru-RU" sz="2000" dirty="0" err="1"/>
              <a:t>праці</a:t>
            </a:r>
            <a:r>
              <a:rPr lang="ru-RU" sz="2000" dirty="0"/>
              <a:t> на </a:t>
            </a:r>
            <a:r>
              <a:rPr lang="ru-RU" sz="2000" dirty="0" err="1"/>
              <a:t>користь</a:t>
            </a:r>
            <a:r>
              <a:rPr lang="ru-RU" sz="2000" dirty="0"/>
              <a:t> народу; 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осмислювати</a:t>
            </a:r>
            <a:r>
              <a:rPr lang="ru-RU" sz="2000" dirty="0"/>
              <a:t> </a:t>
            </a:r>
            <a:r>
              <a:rPr lang="ru-RU" sz="2000" dirty="0" err="1"/>
              <a:t>моральні</a:t>
            </a:r>
            <a:r>
              <a:rPr lang="ru-RU" sz="2000" dirty="0"/>
              <a:t> та </a:t>
            </a:r>
            <a:r>
              <a:rPr lang="ru-RU" sz="2000" dirty="0" err="1"/>
              <a:t>культурні</a:t>
            </a:r>
            <a:r>
              <a:rPr lang="ru-RU" sz="2000" dirty="0"/>
              <a:t> </a:t>
            </a:r>
            <a:r>
              <a:rPr lang="ru-RU" sz="2000" dirty="0" err="1"/>
              <a:t>цінності</a:t>
            </a:r>
            <a:r>
              <a:rPr lang="ru-RU" sz="2000" dirty="0"/>
              <a:t>, </a:t>
            </a:r>
            <a:r>
              <a:rPr lang="ru-RU" sz="2000" dirty="0" err="1"/>
              <a:t>історію</a:t>
            </a:r>
            <a:r>
              <a:rPr lang="ru-RU" sz="2000" dirty="0"/>
              <a:t>, </a:t>
            </a:r>
            <a:r>
              <a:rPr lang="ru-RU" sz="2000" dirty="0" err="1"/>
              <a:t>традиції</a:t>
            </a:r>
            <a:r>
              <a:rPr lang="ru-RU" sz="2000" dirty="0"/>
              <a:t>, </a:t>
            </a:r>
            <a:r>
              <a:rPr lang="ru-RU" sz="2000" dirty="0" err="1"/>
              <a:t>звичаї</a:t>
            </a:r>
            <a:r>
              <a:rPr lang="ru-RU" sz="2000" dirty="0"/>
              <a:t>, обряди, </a:t>
            </a:r>
            <a:r>
              <a:rPr lang="ru-RU" sz="2000" dirty="0" err="1"/>
              <a:t>символіку</a:t>
            </a:r>
            <a:r>
              <a:rPr lang="ru-RU" sz="2000" dirty="0"/>
              <a:t>; систему </a:t>
            </a:r>
            <a:r>
              <a:rPr lang="ru-RU" sz="2000" dirty="0" err="1"/>
              <a:t>вчинків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мотивуються</a:t>
            </a:r>
            <a:r>
              <a:rPr lang="ru-RU" sz="2000" dirty="0"/>
              <a:t> </a:t>
            </a:r>
            <a:r>
              <a:rPr lang="ru-RU" sz="2000" dirty="0" err="1"/>
              <a:t>любов’ю</a:t>
            </a:r>
            <a:r>
              <a:rPr lang="ru-RU" sz="2000" dirty="0"/>
              <a:t>, </a:t>
            </a:r>
            <a:r>
              <a:rPr lang="ru-RU" sz="2000" dirty="0" err="1"/>
              <a:t>вірою</a:t>
            </a:r>
            <a:r>
              <a:rPr lang="ru-RU" sz="2000" dirty="0"/>
              <a:t>, волею, </a:t>
            </a:r>
            <a:r>
              <a:rPr lang="ru-RU" sz="2000" dirty="0" err="1"/>
              <a:t>осмисленням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 перед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нацією</a:t>
            </a:r>
            <a:r>
              <a:rPr lang="ru-RU" sz="2000" dirty="0"/>
              <a:t>, </a:t>
            </a:r>
            <a:r>
              <a:rPr lang="ru-RU" sz="2000" dirty="0" err="1"/>
              <a:t>своїм</a:t>
            </a:r>
            <a:r>
              <a:rPr lang="ru-RU" sz="2000" dirty="0"/>
              <a:t> народом, </a:t>
            </a:r>
            <a:r>
              <a:rPr lang="ru-RU" sz="2000" dirty="0" err="1"/>
              <a:t>здатністю</a:t>
            </a:r>
            <a:r>
              <a:rPr lang="ru-RU" sz="2000" dirty="0"/>
              <a:t> бути </a:t>
            </a:r>
            <a:r>
              <a:rPr lang="ru-RU" sz="2000" dirty="0" err="1"/>
              <a:t>носієм</a:t>
            </a:r>
            <a:r>
              <a:rPr lang="ru-RU" sz="2000" dirty="0"/>
              <a:t>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та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рідного</a:t>
            </a:r>
            <a:r>
              <a:rPr lang="ru-RU" sz="2000" dirty="0"/>
              <a:t> народу. </a:t>
            </a:r>
          </a:p>
        </p:txBody>
      </p:sp>
      <p:pic>
        <p:nvPicPr>
          <p:cNvPr id="3" name="irc_mi" descr="http://cs406124.vk.me/v406124901/8f94/VNwn0DerF7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2164"/>
            <a:ext cx="2664296" cy="189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http://s0.tchkcdn.com/g2-CFtfgzKbLfB-7zo_ekAzCQ/lady/640x480/f/0/1-3-6-3-10363/48901_rzdvo_u_lvov_9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40686"/>
            <a:ext cx="2772671" cy="187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static.iloveukraine.com.ua/p/0/1/1487/2ec4d76699b6fa5bdd404e9728c220ac_600x10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80383"/>
            <a:ext cx="2857500" cy="176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life.pravda.com.ua/images/doc/c/a/ca63e84-0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13176"/>
            <a:ext cx="2921496" cy="1728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61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15000">
        <p14:switch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</a:t>
            </a:r>
            <a:r>
              <a:rPr lang="ru-RU" sz="2400" dirty="0" err="1" smtClean="0"/>
              <a:t>Розвинена</a:t>
            </a:r>
            <a:r>
              <a:rPr lang="ru-RU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правосвідомість</a:t>
            </a:r>
            <a:r>
              <a:rPr lang="ru-RU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/>
              <a:t>виявляється</a:t>
            </a:r>
            <a:r>
              <a:rPr lang="ru-RU" sz="2400" dirty="0"/>
              <a:t> в </a:t>
            </a:r>
            <a:r>
              <a:rPr lang="ru-RU" sz="2400" dirty="0" err="1"/>
              <a:t>усвідомленні</a:t>
            </a:r>
            <a:r>
              <a:rPr lang="ru-RU" sz="2400" dirty="0"/>
              <a:t> </a:t>
            </a:r>
            <a:r>
              <a:rPr lang="ru-RU" sz="2400" dirty="0" err="1"/>
              <a:t>особистістю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прав, свобод, </a:t>
            </a:r>
            <a:r>
              <a:rPr lang="ru-RU" sz="2400" dirty="0" err="1"/>
              <a:t>обов’язків</a:t>
            </a:r>
            <a:r>
              <a:rPr lang="ru-RU" sz="2400" dirty="0"/>
              <a:t>, </a:t>
            </a:r>
            <a:r>
              <a:rPr lang="ru-RU" sz="2400" dirty="0" err="1"/>
              <a:t>свідомому</a:t>
            </a:r>
            <a:r>
              <a:rPr lang="ru-RU" sz="2400" dirty="0"/>
              <a:t> </a:t>
            </a:r>
            <a:r>
              <a:rPr lang="ru-RU" sz="2400" dirty="0" err="1"/>
              <a:t>ставленні</a:t>
            </a:r>
            <a:r>
              <a:rPr lang="ru-RU" sz="2400" dirty="0"/>
              <a:t> до </a:t>
            </a:r>
            <a:r>
              <a:rPr lang="ru-RU" sz="2400" dirty="0" err="1"/>
              <a:t>законів</a:t>
            </a:r>
            <a:r>
              <a:rPr lang="ru-RU" sz="2400" dirty="0"/>
              <a:t> та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 smtClean="0"/>
              <a:t>.. 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b="1" i="1" dirty="0" smtClean="0"/>
              <a:t>          </a:t>
            </a:r>
            <a:endParaRPr lang="ru-RU" sz="2400" dirty="0"/>
          </a:p>
        </p:txBody>
      </p:sp>
      <p:pic>
        <p:nvPicPr>
          <p:cNvPr id="3" name="irc_mi" descr="http://umka.com/images/upload/OrlykPyly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54" y="3687889"/>
            <a:ext cx="1805186" cy="262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http://t2.gstatic.com/images?q=tbn:ANd9GcQ8ZC1f2TkCYEhMCXyurNzUjowzD8ngGKjDJmcTclQSxIG-smG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1577"/>
            <a:ext cx="1750318" cy="256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t3.gstatic.com/images?q=tbn:ANd9GcTrzBwBlib8Uvnn6kUyqe14Bo1_wOr9eedhakXjgxX1e5ozfSm_z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0" y="1632868"/>
            <a:ext cx="2791197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astrolabium.com.ua/common_img/p_127426844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22" y="1332730"/>
            <a:ext cx="1727525" cy="253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lib.mnau.edu.ua/images_period/VVRY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66536"/>
            <a:ext cx="1640877" cy="226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cul.com.ua/img/catalogue/orig/krym_prts_kod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27" y="3941406"/>
            <a:ext cx="1712885" cy="255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ovu.com.ua/assets/images/25767/content_poryadok-vchinennya-notarialnih-diy-oblozhka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61" y="3733847"/>
            <a:ext cx="1728192" cy="253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4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Політична</a:t>
            </a:r>
            <a:r>
              <a:rPr lang="ru-RU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культура  </a:t>
            </a:r>
            <a:r>
              <a:rPr lang="ru-RU" sz="2000" dirty="0" err="1"/>
              <a:t>включає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 </a:t>
            </a:r>
            <a:r>
              <a:rPr lang="ru-RU" sz="2000" dirty="0" err="1"/>
              <a:t>політичної</a:t>
            </a:r>
            <a:r>
              <a:rPr lang="ru-RU" sz="2000" dirty="0"/>
              <a:t> </a:t>
            </a:r>
            <a:r>
              <a:rPr lang="ru-RU" sz="2000" dirty="0" err="1"/>
              <a:t>компетентності</a:t>
            </a:r>
            <a:r>
              <a:rPr lang="ru-RU" sz="2000" dirty="0"/>
              <a:t>, толерантного, лояльного й, </a:t>
            </a:r>
            <a:r>
              <a:rPr lang="ru-RU" sz="2000" dirty="0" err="1"/>
              <a:t>водночас</a:t>
            </a:r>
            <a:r>
              <a:rPr lang="ru-RU" sz="2000" dirty="0"/>
              <a:t>, </a:t>
            </a:r>
            <a:r>
              <a:rPr lang="ru-RU" sz="2000" dirty="0" err="1"/>
              <a:t>вимогливого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</a:t>
            </a:r>
            <a:r>
              <a:rPr lang="ru-RU" sz="2000" dirty="0" err="1"/>
              <a:t>громадян</a:t>
            </a:r>
            <a:r>
              <a:rPr lang="ru-RU" sz="2000" dirty="0"/>
              <a:t> до </a:t>
            </a:r>
            <a:r>
              <a:rPr lang="ru-RU" sz="2000" dirty="0" err="1"/>
              <a:t>держави</a:t>
            </a:r>
            <a:r>
              <a:rPr lang="ru-RU" sz="2000" dirty="0"/>
              <a:t>,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установ</a:t>
            </a:r>
            <a:r>
              <a:rPr lang="ru-RU" sz="2000" dirty="0"/>
              <a:t>,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; </a:t>
            </a:r>
            <a:r>
              <a:rPr lang="ru-RU" sz="2000" dirty="0" err="1"/>
              <a:t>обізнаність</a:t>
            </a:r>
            <a:r>
              <a:rPr lang="ru-RU" sz="2000" dirty="0"/>
              <a:t> з </a:t>
            </a:r>
            <a:r>
              <a:rPr lang="ru-RU" sz="2000" dirty="0" err="1"/>
              <a:t>політичним</a:t>
            </a:r>
            <a:r>
              <a:rPr lang="ru-RU" sz="2000" dirty="0"/>
              <a:t> </a:t>
            </a:r>
            <a:r>
              <a:rPr lang="ru-RU" sz="2000" dirty="0" err="1"/>
              <a:t>життям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, </a:t>
            </a:r>
            <a:r>
              <a:rPr lang="ru-RU" sz="2000" dirty="0" err="1"/>
              <a:t>здатність</a:t>
            </a:r>
            <a:r>
              <a:rPr lang="ru-RU" sz="2000" dirty="0"/>
              <a:t> і  </a:t>
            </a:r>
            <a:r>
              <a:rPr lang="ru-RU" sz="2000" dirty="0" err="1"/>
              <a:t>готовність</a:t>
            </a:r>
            <a:r>
              <a:rPr lang="ru-RU" sz="2000" dirty="0"/>
              <a:t> </a:t>
            </a:r>
            <a:r>
              <a:rPr lang="ru-RU" sz="2000" dirty="0" err="1"/>
              <a:t>особистості</a:t>
            </a:r>
            <a:r>
              <a:rPr lang="ru-RU" sz="2000" dirty="0"/>
              <a:t> </a:t>
            </a:r>
            <a:r>
              <a:rPr lang="ru-RU" sz="2000" dirty="0" err="1"/>
              <a:t>брати</a:t>
            </a:r>
            <a:r>
              <a:rPr lang="ru-RU" sz="2000" dirty="0"/>
              <a:t> </a:t>
            </a:r>
            <a:r>
              <a:rPr lang="ru-RU" sz="2000" dirty="0" err="1"/>
              <a:t>активну</a:t>
            </a:r>
            <a:r>
              <a:rPr lang="ru-RU" sz="2000" dirty="0"/>
              <a:t> участь в </a:t>
            </a:r>
            <a:r>
              <a:rPr lang="ru-RU" sz="2000" dirty="0" err="1"/>
              <a:t>політичному</a:t>
            </a:r>
            <a:r>
              <a:rPr lang="ru-RU" sz="2000" dirty="0"/>
              <a:t> </a:t>
            </a:r>
            <a:r>
              <a:rPr lang="ru-RU" sz="2000" dirty="0" err="1"/>
              <a:t>житті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620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5000">
        <p14:warp dir="in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</a:t>
            </a:r>
            <a:r>
              <a:rPr lang="ru-RU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Культура </a:t>
            </a:r>
            <a:r>
              <a:rPr lang="ru-RU" sz="20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міжетнічних</a:t>
            </a:r>
            <a:r>
              <a:rPr lang="ru-RU" sz="20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відносин</a:t>
            </a:r>
            <a:r>
              <a:rPr lang="ru-RU" sz="20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наявність</a:t>
            </a:r>
            <a:r>
              <a:rPr lang="ru-RU" sz="2000" dirty="0"/>
              <a:t> у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полікультурної</a:t>
            </a:r>
            <a:r>
              <a:rPr lang="ru-RU" sz="2000" dirty="0"/>
              <a:t> </a:t>
            </a:r>
            <a:r>
              <a:rPr lang="ru-RU" sz="2000" dirty="0" err="1"/>
              <a:t>компетентності</a:t>
            </a:r>
            <a:r>
              <a:rPr lang="ru-RU" sz="2000" dirty="0"/>
              <a:t>, </a:t>
            </a:r>
            <a:r>
              <a:rPr lang="ru-RU" sz="2000" dirty="0" err="1"/>
              <a:t>поваги</a:t>
            </a:r>
            <a:r>
              <a:rPr lang="ru-RU" sz="2000" dirty="0"/>
              <a:t> до прав </a:t>
            </a:r>
            <a:r>
              <a:rPr lang="ru-RU" sz="2000" dirty="0" err="1"/>
              <a:t>людини</a:t>
            </a:r>
            <a:r>
              <a:rPr lang="ru-RU" sz="2000" dirty="0"/>
              <a:t>; </a:t>
            </a:r>
            <a:r>
              <a:rPr lang="ru-RU" sz="2000" dirty="0" err="1"/>
              <a:t>інтересу</a:t>
            </a:r>
            <a:r>
              <a:rPr lang="ru-RU" sz="2000" dirty="0"/>
              <a:t> до </a:t>
            </a:r>
            <a:r>
              <a:rPr lang="ru-RU" sz="2000" dirty="0" err="1"/>
              <a:t>представників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народів</a:t>
            </a:r>
            <a:r>
              <a:rPr lang="ru-RU" sz="2000" dirty="0"/>
              <a:t> і </a:t>
            </a:r>
            <a:r>
              <a:rPr lang="ru-RU" sz="2000" dirty="0" err="1"/>
              <a:t>доброзичливе</a:t>
            </a:r>
            <a:r>
              <a:rPr lang="ru-RU" sz="2000" dirty="0"/>
              <a:t> до них </a:t>
            </a:r>
            <a:r>
              <a:rPr lang="ru-RU" sz="2000" dirty="0" err="1"/>
              <a:t>ставлення</a:t>
            </a:r>
            <a:r>
              <a:rPr lang="ru-RU" sz="2000" dirty="0"/>
              <a:t>; </a:t>
            </a:r>
            <a:r>
              <a:rPr lang="ru-RU" sz="2000" dirty="0" err="1"/>
              <a:t>толерантне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цінностей</a:t>
            </a:r>
            <a:r>
              <a:rPr lang="ru-RU" sz="2000" dirty="0"/>
              <a:t>, </a:t>
            </a:r>
            <a:r>
              <a:rPr lang="ru-RU" sz="2000" dirty="0" err="1"/>
              <a:t>традицій</a:t>
            </a:r>
            <a:r>
              <a:rPr lang="ru-RU" sz="2000" dirty="0"/>
              <a:t>, </a:t>
            </a:r>
            <a:r>
              <a:rPr lang="ru-RU" sz="2000" dirty="0" err="1"/>
              <a:t>мови</a:t>
            </a:r>
            <a:r>
              <a:rPr lang="ru-RU" sz="2000" dirty="0"/>
              <a:t>, </a:t>
            </a:r>
            <a:r>
              <a:rPr lang="ru-RU" sz="2000" dirty="0" err="1"/>
              <a:t>вірувань</a:t>
            </a:r>
            <a:r>
              <a:rPr lang="ru-RU" sz="2000" dirty="0"/>
              <a:t>; 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йти</a:t>
            </a:r>
            <a:r>
              <a:rPr lang="ru-RU" sz="2000" dirty="0"/>
              <a:t> на </a:t>
            </a:r>
            <a:r>
              <a:rPr lang="ru-RU" sz="2000" dirty="0" err="1"/>
              <a:t>компроміси</a:t>
            </a:r>
            <a:r>
              <a:rPr lang="ru-RU" sz="2000" dirty="0"/>
              <a:t> з </a:t>
            </a:r>
            <a:r>
              <a:rPr lang="ru-RU" sz="2000" dirty="0" err="1"/>
              <a:t>різними</a:t>
            </a:r>
            <a:r>
              <a:rPr lang="ru-RU" sz="2000" dirty="0"/>
              <a:t> </a:t>
            </a:r>
            <a:r>
              <a:rPr lang="ru-RU" sz="2000" dirty="0" err="1"/>
              <a:t>етнічним</a:t>
            </a:r>
            <a:r>
              <a:rPr lang="ru-RU" sz="2000" dirty="0"/>
              <a:t> та </a:t>
            </a:r>
            <a:r>
              <a:rPr lang="ru-RU" sz="2000" dirty="0" err="1"/>
              <a:t>релігійними</a:t>
            </a:r>
            <a:r>
              <a:rPr lang="ru-RU" sz="2000" dirty="0"/>
              <a:t> </a:t>
            </a:r>
            <a:r>
              <a:rPr lang="ru-RU" sz="2000" dirty="0" err="1"/>
              <a:t>групами</a:t>
            </a:r>
            <a:r>
              <a:rPr lang="ru-RU" sz="2000" dirty="0"/>
              <a:t> </a:t>
            </a:r>
            <a:r>
              <a:rPr lang="ru-RU" sz="2000" dirty="0" err="1"/>
              <a:t>заради</a:t>
            </a:r>
            <a:r>
              <a:rPr lang="ru-RU" sz="2000" dirty="0"/>
              <a:t> </a:t>
            </a:r>
            <a:r>
              <a:rPr lang="ru-RU" sz="2000" dirty="0" err="1"/>
              <a:t>соціального</a:t>
            </a:r>
            <a:r>
              <a:rPr lang="ru-RU" sz="2000" dirty="0"/>
              <a:t> миру; </a:t>
            </a:r>
            <a:r>
              <a:rPr lang="ru-RU" sz="2000" dirty="0" err="1"/>
              <a:t>оволодіння</a:t>
            </a:r>
            <a:r>
              <a:rPr lang="ru-RU" sz="2000" dirty="0"/>
              <a:t> </a:t>
            </a:r>
            <a:r>
              <a:rPr lang="ru-RU" sz="2000" dirty="0" err="1"/>
              <a:t>досягненнями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і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.</a:t>
            </a:r>
          </a:p>
        </p:txBody>
      </p:sp>
      <p:pic>
        <p:nvPicPr>
          <p:cNvPr id="3" name="irc_mi" descr="http://all-pages.com/img/repphotos/repphoto_3893_56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6511"/>
            <a:ext cx="2808312" cy="176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http://emagazine.ucoz.ru/culture_isskust/narod_culture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808312" cy="18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yuga.ru/media/karachaevo_ch_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62" y="3645024"/>
            <a:ext cx="2791197" cy="182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cs315222.vk.me/v315222828/6351/3HIw2beYY7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22936"/>
            <a:ext cx="2880320" cy="179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kdcsozvezdie.ru/upload/information_system_17/1/2/5/item_1250/information_items_12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7" y="4853097"/>
            <a:ext cx="2891299" cy="1776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95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>
        <p14:shred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У 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підлітковому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віці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/>
              <a:t>важливо</a:t>
            </a:r>
            <a:r>
              <a:rPr lang="ru-RU" sz="2400" dirty="0"/>
              <a:t> </a:t>
            </a:r>
            <a:r>
              <a:rPr lang="ru-RU" sz="2400" dirty="0" err="1"/>
              <a:t>формувати</a:t>
            </a:r>
            <a:r>
              <a:rPr lang="ru-RU" sz="2400" dirty="0"/>
              <a:t> духовно </a:t>
            </a:r>
            <a:r>
              <a:rPr lang="ru-RU" sz="2400" dirty="0" err="1"/>
              <a:t>осмислений</a:t>
            </a:r>
            <a:r>
              <a:rPr lang="ru-RU" sz="2400" dirty="0"/>
              <a:t>, </a:t>
            </a:r>
            <a:r>
              <a:rPr lang="ru-RU" sz="2400" dirty="0" err="1"/>
              <a:t>рефлексивний</a:t>
            </a:r>
            <a:r>
              <a:rPr lang="ru-RU" sz="2400" dirty="0"/>
              <a:t> </a:t>
            </a:r>
            <a:r>
              <a:rPr lang="ru-RU" sz="2400" dirty="0" err="1" smtClean="0"/>
              <a:t>патріотизм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         У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старшому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шкільному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віці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/>
              <a:t>пріоритетними</a:t>
            </a:r>
            <a:r>
              <a:rPr lang="ru-RU" sz="2400" dirty="0"/>
              <a:t> рисами </a:t>
            </a:r>
            <a:r>
              <a:rPr lang="ru-RU" sz="2400" dirty="0" err="1"/>
              <a:t>ціннісного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/>
              <a:t>Батьківщини</a:t>
            </a:r>
            <a:r>
              <a:rPr lang="ru-RU" sz="2400" dirty="0"/>
              <a:t> є </a:t>
            </a:r>
            <a:r>
              <a:rPr lang="ru-RU" sz="2400" dirty="0" err="1"/>
              <a:t>відповідальність</a:t>
            </a:r>
            <a:r>
              <a:rPr lang="ru-RU" sz="2400" dirty="0"/>
              <a:t> і </a:t>
            </a:r>
            <a:r>
              <a:rPr lang="ru-RU" sz="2400" dirty="0" err="1"/>
              <a:t>дієвість</a:t>
            </a:r>
            <a:r>
              <a:rPr lang="ru-RU" sz="2400" dirty="0"/>
              <a:t>. </a:t>
            </a:r>
          </a:p>
        </p:txBody>
      </p:sp>
      <p:pic>
        <p:nvPicPr>
          <p:cNvPr id="3" name="irc_mi" descr="http://www.radiosvoboda.org/video/11be4966-aadd-4a83-9883-a60f847c4876.jpg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81" y="4509120"/>
            <a:ext cx="3618284" cy="217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http://ssd-koda.gov.ua/wp-content/uploads/2012/12/b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81" y="1268760"/>
            <a:ext cx="3435846" cy="2216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97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14:ferris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434</TotalTime>
  <Words>655</Words>
  <Application>Microsoft Office PowerPoint</Application>
  <PresentationFormat>Екран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Перспектива</vt:lpstr>
      <vt:lpstr>Технології формування  ціннісного ставлення  особистості до суспільства  та держави</vt:lpstr>
      <vt:lpstr>Психолого-педагогічні особливості формування у школярів ціннісного ставлення до суспільства і держави</vt:lpstr>
      <vt:lpstr>Система цінностей і якостей особистості розвивається і виявляється через її власні ставлення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Технології формування ціннісного ставлення до суспільства і держави учнів 10 класу </vt:lpstr>
      <vt:lpstr>Філософська бесіда  «Держава. Суспільство. Особистість»</vt:lpstr>
      <vt:lpstr>Година запитань і відповідей «Вивчаємо Конституцію України»</vt:lpstr>
      <vt:lpstr>Дякую  за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формування  ціннісного ставлення  особистості до суспільства  та держави</dc:title>
  <cp:lastModifiedBy>Valentina</cp:lastModifiedBy>
  <cp:revision>47</cp:revision>
  <dcterms:modified xsi:type="dcterms:W3CDTF">2019-02-12T15:59:53Z</dcterms:modified>
</cp:coreProperties>
</file>