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slides/slide5.xml" ContentType="application/vnd.openxmlformats-officedocument.presentationml.slide+xml"/>
  <Override PartName="/ppt/tags/tag2.xml" ContentType="application/vnd.openxmlformats-officedocument.presentationml.tags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3.xml" ContentType="application/vnd.openxmlformats-officedocument.presentationml.tags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4.xml" ContentType="application/vnd.openxmlformats-officedocument.presentationml.tags+xml"/>
  <Override PartName="/ppt/slides/slide10.xml" ContentType="application/vnd.openxmlformats-officedocument.presentationml.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slides/slide11.xml" ContentType="application/vnd.openxmlformats-officedocument.presentationml.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>
  <p:sldMasterIdLst>
    <p:sldMasterId id="2147483648" r:id="rId1"/>
  </p:sldMasterIdLst>
  <p:notesMasterIdLst>
    <p:notesMasterId r:id="rId2"/>
  </p:notes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type="screen4x3" cy="6858000" cx="9144000"/>
  <p:notesSz cx="6858000" cy="9144000"/>
  <p:defaultTextStyle>
    <a:defPPr>
      <a:defRPr lang="ru-RU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clrMru>
    <a:srgbClr val="008000"/>
    <a:srgbClr val="3D25CB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>
    <p:restoredLeft sz="13947" autoAdjust="0"/>
    <p:restoredTop sz="94660"/>
  </p:normalViewPr>
  <p:slideViewPr>
    <p:cSldViewPr showGuides="1">
      <p:cViewPr varScale="1">
        <p:scale>
          <a:sx n="69" d="100"/>
          <a:sy n="69" d="100"/>
        </p:scale>
        <p:origin x="-1482" y="-90"/>
      </p:cViewPr>
      <p:guideLst>
        <p:guide orient="horz" pos="2122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tableStyles" Target="tableStyles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/Relationships>
</file>

<file path=ppt/charts/_rels/chart1.xml.rels><?xml version="1.0" encoding="UTF-8" standalone="yes"?>
<Relationships xmlns="http://schemas.openxmlformats.org/package/2006/relationships"><Relationship Id="rId1" Type="http://schemas.openxmlformats.org/officeDocument/2006/relationships/oleObject" Target="file:///C:\Users\TPCUser\AppData\Local\Temp\wps.UZGWtA\Chart%20in%20Wps.xlsx" TargetMode="External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
<Relationships xmlns="http://schemas.openxmlformats.org/package/2006/relationships"><Relationship Id="rId1" Type="http://schemas.openxmlformats.org/officeDocument/2006/relationships/oleObject" Target="file:///C:\Users\TPCUser\AppData\Local\Temp\wps.cMVlsQ\Chart2%20in%20Wps.xlsx" TargetMode="External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0" i="0" u="none" strike="noStrike" kern="1200" cap="none" spc="0" normalizeH="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Основной текст (восточно-азиат" charset="0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 in Wps.xlsx]Sheet1'!$A$1:$A$7</c:f>
              <c:strCache>
                <c:ptCount val="7"/>
                <c:pt idx="0">
                  <c:v>5 клас</c:v>
                </c:pt>
                <c:pt idx="1">
                  <c:v>6 клас</c:v>
                </c:pt>
                <c:pt idx="2">
                  <c:v>9 клас</c:v>
                </c:pt>
                <c:pt idx="3">
                  <c:v>8 клас</c:v>
                </c:pt>
                <c:pt idx="4">
                  <c:v>10 клас</c:v>
                </c:pt>
                <c:pt idx="5">
                  <c:v>7 клас</c:v>
                </c:pt>
                <c:pt idx="6">
                  <c:v>11 клас</c:v>
                </c:pt>
              </c:strCache>
            </c:strRef>
          </c:cat>
          <c:val>
            <c:numRef>
              <c:f>'[Chart in Wps.xlsx]Sheet1'!$B$1:$B$7</c:f>
              <c:numCache>
                <c:formatCode>General</c:formatCode>
                <c:ptCount val="7"/>
                <c:pt idx="0">
                  <c:v>9.0</c:v>
                </c:pt>
                <c:pt idx="1">
                  <c:v>7.8</c:v>
                </c:pt>
                <c:pt idx="2">
                  <c:v>7.3</c:v>
                </c:pt>
                <c:pt idx="3">
                  <c:v>7.2</c:v>
                </c:pt>
                <c:pt idx="4">
                  <c:v>7.1</c:v>
                </c:pt>
                <c:pt idx="5">
                  <c:v>6.7</c:v>
                </c:pt>
                <c:pt idx="6">
                  <c:v>6.5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6"/>
        <c:overlap val="-28"/>
        <c:axId val="958991730"/>
        <c:axId val="919024487"/>
      </c:barChart>
      <c:catAx>
        <c:axId val="958991730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  <c:crossAx val="919024487"/>
        <c:crosses val="autoZero"/>
        <c:auto val="1"/>
        <c:lblAlgn val="ctr"/>
        <c:lblOffset val="100"/>
        <c:noMultiLvlLbl val="0"/>
      </c:catAx>
      <c:valAx>
        <c:axId val="919024487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02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txPr>
          <a:bodyPr rot="-60000000" spcFirstLastPara="0" vertOverflow="ellipsis" vert="horz" wrap="square" anchor="ctr" anchorCtr="1"/>
          <a:lstStyle/>
          <a:p>
            <a:pPr>
              <a:defRPr lang="ru-RU" sz="20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  <c:crossAx val="95899173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ru-RU" sz="1600" b="0" i="0" u="none" strike="noStrike" kern="1200" cap="none" spc="0" normalizeH="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uFill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</a:uFill>
                    <a:latin typeface="+mn-lt"/>
                    <a:ea typeface="+Основной текст (восточно-азиат" charset="0"/>
                    <a:cs typeface="+mn-cs"/>
                  </a:defRPr>
                </a:pPr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'[Chart2 in Wps.xlsx]Sheet1'!$A$1:$A$8</c:f>
              <c:strCache>
                <c:ptCount val="8"/>
                <c:pt idx="0">
                  <c:v>5 клас</c:v>
                </c:pt>
                <c:pt idx="1">
                  <c:v>9 клас</c:v>
                </c:pt>
                <c:pt idx="2">
                  <c:v>6 клас</c:v>
                </c:pt>
                <c:pt idx="3">
                  <c:v>7 клас</c:v>
                </c:pt>
                <c:pt idx="4">
                  <c:v>8 клас</c:v>
                </c:pt>
                <c:pt idx="5">
                  <c:v>11 клас</c:v>
                </c:pt>
                <c:pt idx="6">
                  <c:v>10 клас</c:v>
                </c:pt>
                <c:pt idx="7">
                  <c:v> </c:v>
                </c:pt>
              </c:strCache>
            </c:strRef>
          </c:cat>
          <c:val>
            <c:numRef>
              <c:f>'[Chart2 in Wps.xlsx]Sheet1'!$B$1:$B$8</c:f>
              <c:numCache>
                <c:formatCode>0.00%</c:formatCode>
                <c:ptCount val="8"/>
                <c:pt idx="0">
                  <c:v>0.896</c:v>
                </c:pt>
                <c:pt idx="1">
                  <c:v>0.714</c:v>
                </c:pt>
                <c:pt idx="2">
                  <c:v>0.706</c:v>
                </c:pt>
                <c:pt idx="3">
                  <c:v>0.593</c:v>
                </c:pt>
                <c:pt idx="4">
                  <c:v>0.591</c:v>
                </c:pt>
                <c:pt idx="5">
                  <c:v>0.583</c:v>
                </c:pt>
                <c:pt idx="6">
                  <c:v>0.476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46"/>
        <c:overlap val="-28"/>
        <c:axId val="631923105"/>
        <c:axId val="682191409"/>
      </c:barChart>
      <c:catAx>
        <c:axId val="631923105"/>
        <c:scaling>
          <c:orientation val="minMax"/>
        </c:scaling>
        <c:delete val="0"/>
        <c:axPos val="b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  <c:crossAx val="682191409"/>
        <c:crosses val="autoZero"/>
        <c:auto val="1"/>
        <c:lblAlgn val="ctr"/>
        <c:lblOffset val="100"/>
        <c:noMultiLvlLbl val="0"/>
      </c:catAx>
      <c:valAx>
        <c:axId val="68219140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02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ru-RU" sz="16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>
                  <a:solidFill>
                    <a:schemeClr val="tx1">
                      <a:lumMod val="65000"/>
                      <a:lumOff val="35000"/>
                    </a:schemeClr>
                  </a:solidFill>
                </a:uFill>
                <a:latin typeface="+mn-lt"/>
                <a:ea typeface="+Основной текст (восточно-азиат" charset="0"/>
                <a:cs typeface="+mn-cs"/>
              </a:defRPr>
            </a:pPr>
          </a:p>
        </c:txPr>
        <c:crossAx val="63192310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lang="ru-RU"/>
      </a:pPr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0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100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0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000" kern="1200"/>
    <cs:bodyPr rot="0" spcFirstLastPara="1" vertOverflow="clip" horzOverflow="clip" vert="horz" wrap="square" lIns="36576" tIns="18288" rIns="36576" bIns="18288" anchorCtr="1">
      <a:spAutoFit/>
    </cs:bodyPr>
  </cs:dataLabelCallout>
  <cs:dataPoint>
    <cs:lnRef idx="0">
      <cs:styleClr val="auto"/>
    </cs:lnRef>
    <cs:fillRef idx="1">
      <cs:styleClr val="auto"/>
    </cs:fillRef>
    <cs:effectRef idx="0"/>
    <cs:fontRef idx="minor">
      <a:schemeClr val="dk1"/>
    </cs:fontRef>
    <cs:spPr>
      <a:ln>
        <a:noFill/>
      </a:ln>
      <a:effectLst/>
    </cs:spPr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lt1">
            <a:lumMod val="902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75000"/>
        <a:lumOff val="25000"/>
      </a:schemeClr>
    </cs:fontRef>
    <cs:defRPr sz="1400" b="1" kern="120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4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55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46D652B2-8C6E-419B-8E93-813F678ADC08}" type="datetimeFigureOut">
              <a:rPr lang="ru-RU" smtClean="0"/>
            </a:fld>
            <a:endParaRPr lang="ru-RU"/>
          </a:p>
        </p:txBody>
      </p:sp>
      <p:sp>
        <p:nvSpPr>
          <p:cNvPr id="1048656" name="Образ слайда 3"/>
          <p:cNvSpPr>
            <a:spLocks noChangeAspect="1" noRot="1" noGrp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ru-RU"/>
          </a:p>
        </p:txBody>
      </p:sp>
      <p:sp>
        <p:nvSpPr>
          <p:cNvPr id="1048657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048658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1048659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C6C6DC3D-C717-495C-B489-C044A339A551}" type="slidenum">
              <a:rPr lang="ru-RU" smtClean="0"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/>
      </p:grpSpPr>
      <p:sp>
        <p:nvSpPr>
          <p:cNvPr id="1048590" name="Замещающий образ слайда 1"/>
          <p:cNvSpPr>
            <a:spLocks noGrp="1"/>
          </p:cNvSpPr>
          <p:nvPr>
            <p:ph type="sldImg" idx="2"/>
          </p:nvPr>
        </p:nvSpPr>
        <p:spPr/>
      </p:sp>
      <p:sp>
        <p:nvSpPr>
          <p:cNvPr id="1048591" name="Замещающий текст 2"/>
          <p:cNvSpPr>
            <a:spLocks noGrp="1"/>
          </p:cNvSpPr>
          <p:nvPr>
            <p:ph type="body" idx="3"/>
          </p:nvPr>
        </p:nvSpPr>
        <p:spPr/>
        <p:txBody>
          <a:bodyPr/>
          <a:p>
            <a:endParaRPr altLang="en-US"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bg>
      <p:bgPr>
        <a:solidFill>
          <a:schemeClr val="bg1"/>
        </a:solidFill>
        <a:effectLst/>
      </p:bgPr>
    </p:bg>
    <p:spTree>
      <p:nvGrpSpPr>
        <p:cNvPr id="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Picture 2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0"/>
            <a:ext cx="9156700" cy="6858000"/>
          </a:xfrm>
          <a:prstGeom prst="rect"/>
          <a:noFill/>
          <a:ln w="9525">
            <a:noFill/>
          </a:ln>
        </p:spPr>
      </p:pic>
      <p:sp>
        <p:nvSpPr>
          <p:cNvPr id="104860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68313" y="1196975"/>
            <a:ext cx="8207375" cy="1082675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altLang="zh-CN" lang="en-US" noProof="0" smtClean="0"/>
              <a:t>Click to edit Master title style</a:t>
            </a:r>
            <a:endParaRPr altLang="zh-CN" lang="en-US" noProof="0" smtClean="0"/>
          </a:p>
        </p:txBody>
      </p:sp>
      <p:sp>
        <p:nvSpPr>
          <p:cNvPr id="104860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69900" y="2422525"/>
            <a:ext cx="8212138" cy="1752600"/>
          </a:xfrm>
        </p:spPr>
        <p:txBody>
          <a:bodyPr/>
          <a:lstStyle>
            <a:lvl1pPr algn="ctr" indent="0" marL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altLang="zh-CN" lang="en-US" noProof="0" smtClean="0"/>
              <a:t>Click to edit Master subtitle style</a:t>
            </a:r>
            <a:endParaRPr altLang="zh-CN" lang="en-US" noProof="0" smtClean="0"/>
          </a:p>
        </p:txBody>
      </p:sp>
      <p:sp>
        <p:nvSpPr>
          <p:cNvPr id="1048603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/>
          <a:noFill/>
        </p:spPr>
        <p:txBody>
          <a:bodyPr anchor="t" anchorCtr="0" bIns="45720" compatLnSpc="1" lIns="91440" numCol="1" rIns="91440" tIns="45720" vert="horz" wrap="square"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04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/>
          <a:noFill/>
        </p:spPr>
        <p:txBody>
          <a:bodyPr anchor="t" anchorCtr="0" bIns="45720" compatLnSpc="1" lIns="91440" numCol="1" rIns="91440" tIns="45720" vert="horz" wrap="square"/>
          <a:p>
            <a:endParaRPr lang="ru-RU"/>
          </a:p>
        </p:txBody>
      </p:sp>
      <p:sp>
        <p:nvSpPr>
          <p:cNvPr id="104860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/>
          <a:noFill/>
        </p:spPr>
        <p:txBody>
          <a:bodyPr anchor="t" anchorCtr="0" bIns="45720" compatLnSpc="1" lIns="91440" numCol="1" rIns="91440" tIns="45720" vert="horz" wrap="square"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4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23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24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5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5937250"/>
          </a:xfrm>
        </p:spPr>
        <p:txBody>
          <a:bodyPr vert="eaVert"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5937250"/>
          </a:xfrm>
        </p:spPr>
        <p:txBody>
          <a:bodyPr vert="eaVert"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12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13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14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583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584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585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4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2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indent="0" marL="0">
              <a:buNone/>
              <a:defRPr sz="2400"/>
            </a:lvl1pPr>
            <a:lvl2pPr indent="0" marL="457200">
              <a:buNone/>
              <a:defRPr sz="2000"/>
            </a:lvl2pPr>
            <a:lvl3pPr indent="0" marL="914400">
              <a:buNone/>
              <a:defRPr sz="18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28" name="Замещающая дата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29" name="Замещающий 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0" name="Замещающий 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4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2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74750"/>
            <a:ext cx="4038600" cy="49530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3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74750"/>
            <a:ext cx="4038600" cy="4953000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34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35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36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4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7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38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39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0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41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42" name="Замещающая дата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43" name="Замещающий 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4" name="Замещающий 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07" name="Замещающая дата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08" name="Замещающий 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09" name="Замещающий 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4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Замещающая дата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46" name="Замещающий 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47" name="Замещающий 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4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8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49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650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51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52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53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4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8616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anchor="t" anchorCtr="0" bIns="45720" compatLnSpc="1" lIns="91440" numCol="1" rIns="91440" tIns="45720" vert="horz" wrap="square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pPr algn="l" defTabSz="914400" eaLnBrk="1" fontAlgn="base" hangingPunct="1" indent="0" latinLnBrk="0" lvl="0" marL="0" marR="0" rtl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</a:pPr>
            <a:endParaRPr baseline="0" b="0" cap="none" sz="3200" i="0" kern="1200" kumimoji="0" lang="en-US" noProof="0" normalizeH="0" spc="0" strike="noStrike" u="none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48617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1048618" name="Замещающая дата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619" name="Замещающий 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ru-RU"/>
          </a:p>
        </p:txBody>
      </p:sp>
      <p:sp>
        <p:nvSpPr>
          <p:cNvPr id="1048620" name="Замещающий 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Ovr>
    <a:masterClrMapping/>
  </p:clrMapOvr>
  <p:hf dt="0" ftr="0" hdr="0" sldNum="0"/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image" Target="../media/image2.jpeg"/><Relationship Id="rId1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2" name=""/>
        <p:cNvGrpSpPr/>
        <p:nvPr/>
      </p:nvGrpSpPr>
      <p:grpSpPr>
        <a:xfrm/>
      </p:grpSpPr>
      <p:pic>
        <p:nvPicPr>
          <p:cNvPr id="2097152" name="Picture 9"/>
          <p:cNvPicPr>
            <a:picLocks noChangeAspect="1"/>
          </p:cNvPicPr>
          <p:nvPr/>
        </p:nvPicPr>
        <p:blipFill>
          <a:blip xmlns:r="http://schemas.openxmlformats.org/officeDocument/2006/relationships" r:embed="rId12"/>
          <a:stretch>
            <a:fillRect/>
          </a:stretch>
        </p:blipFill>
        <p:spPr>
          <a:xfrm>
            <a:off x="0" y="0"/>
            <a:ext cx="9156700" cy="6858000"/>
          </a:xfrm>
          <a:prstGeom prst="rect"/>
          <a:noFill/>
          <a:ln w="9525">
            <a:noFill/>
          </a:ln>
        </p:spPr>
      </p:pic>
      <p:sp>
        <p:nvSpPr>
          <p:cNvPr id="1048576" name="Rectangle 3"/>
          <p:cNvSpPr>
            <a:spLocks noGrp="1"/>
          </p:cNvSpPr>
          <p:nvPr>
            <p:ph type="title"/>
          </p:nvPr>
        </p:nvSpPr>
        <p:spPr>
          <a:xfrm>
            <a:off x="457200" y="190500"/>
            <a:ext cx="8229600" cy="582613"/>
          </a:xfrm>
          <a:prstGeom prst="rect"/>
          <a:noFill/>
          <a:ln w="9525">
            <a:noFill/>
          </a:ln>
        </p:spPr>
        <p:txBody>
          <a:bodyPr anchor="ctr" anchorCtr="0"/>
          <a:p>
            <a:pPr lvl="0"/>
            <a:r>
              <a:rPr altLang="zh-CN" dirty="0" lang="en-US"/>
              <a:t>Click to edit Master title style</a:t>
            </a:r>
            <a:endParaRPr altLang="zh-CN" dirty="0" lang="en-US"/>
          </a:p>
        </p:txBody>
      </p:sp>
      <p:sp>
        <p:nvSpPr>
          <p:cNvPr id="1048577" name="Rectangle 4"/>
          <p:cNvSpPr>
            <a:spLocks noGrp="1"/>
          </p:cNvSpPr>
          <p:nvPr>
            <p:ph type="body" idx="1"/>
          </p:nvPr>
        </p:nvSpPr>
        <p:spPr>
          <a:xfrm>
            <a:off x="457200" y="1174750"/>
            <a:ext cx="8229600" cy="4953000"/>
          </a:xfrm>
          <a:prstGeom prst="rect"/>
          <a:noFill/>
          <a:ln w="9525">
            <a:noFill/>
          </a:ln>
        </p:spPr>
        <p:txBody>
          <a:bodyPr/>
          <a:p>
            <a:pPr lvl="0"/>
            <a:r>
              <a:rPr altLang="zh-CN" dirty="0" lang="en-US"/>
              <a:t>Click to edit Master text styles</a:t>
            </a:r>
            <a:endParaRPr altLang="zh-CN" dirty="0" lang="en-US"/>
          </a:p>
          <a:p>
            <a:pPr lvl="1"/>
            <a:r>
              <a:rPr altLang="zh-CN" dirty="0" lang="en-US"/>
              <a:t>Second level</a:t>
            </a:r>
            <a:endParaRPr altLang="zh-CN" dirty="0" lang="en-US"/>
          </a:p>
          <a:p>
            <a:pPr lvl="2"/>
            <a:r>
              <a:rPr altLang="zh-CN" dirty="0" lang="en-US"/>
              <a:t>Third level</a:t>
            </a:r>
            <a:endParaRPr altLang="zh-CN" dirty="0" lang="en-US"/>
          </a:p>
          <a:p>
            <a:pPr lvl="3"/>
            <a:r>
              <a:rPr altLang="zh-CN" dirty="0" lang="en-US"/>
              <a:t>Fourth level</a:t>
            </a:r>
            <a:endParaRPr altLang="zh-CN" dirty="0" lang="en-US"/>
          </a:p>
          <a:p>
            <a:pPr lvl="4"/>
            <a:r>
              <a:rPr altLang="zh-CN" dirty="0" lang="en-US"/>
              <a:t>Fifth level</a:t>
            </a:r>
            <a:endParaRPr altLang="zh-CN" dirty="0" lang="en-US"/>
          </a:p>
        </p:txBody>
      </p:sp>
      <p:sp>
        <p:nvSpPr>
          <p:cNvPr id="1048578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>
            <a:lvl1pPr>
              <a:defRPr sz="1400"/>
            </a:lvl1pPr>
          </a:lstStyle>
          <a:p>
            <a:fld id="{6E7C4E92-831A-40C1-BA65-DEE19892E41C}" type="datetimeFigureOut">
              <a:rPr lang="ru-RU" smtClean="0"/>
            </a:fld>
            <a:endParaRPr lang="ru-RU"/>
          </a:p>
        </p:txBody>
      </p:sp>
      <p:sp>
        <p:nvSpPr>
          <p:cNvPr id="1048579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48580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/>
          <a:noFill/>
          <a:ln>
            <a:noFill/>
          </a:ln>
          <a:effectLst/>
        </p:spPr>
        <p:txBody>
          <a:bodyPr anchor="t" anchorCtr="0" bIns="45720" compatLnSpc="1" lIns="91440" numCol="1" rIns="91440" tIns="45720" vert="horz" wrap="square"/>
          <a:lstStyle>
            <a:lvl1pPr algn="r">
              <a:defRPr sz="1400"/>
            </a:lvl1pPr>
          </a:lstStyle>
          <a:p>
            <a:fld id="{409FB654-A09E-4C3E-88F6-B45E337CA1E6}" type="slidenum">
              <a:rPr lang="ru-RU" smtClean="0"/>
            </a:fld>
            <a:endParaRPr lang="ru-RU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lvl1pPr algn="l" fontAlgn="base" rtl="0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fontAlgn="base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2pPr>
      <a:lvl3pPr algn="l" fontAlgn="base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3pPr>
      <a:lvl4pPr algn="l" fontAlgn="base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4pPr>
      <a:lvl5pPr algn="l" fontAlgn="base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5pPr>
      <a:lvl6pPr algn="l" fontAlgn="base" marL="457200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6pPr>
      <a:lvl7pPr algn="l" fontAlgn="base" marL="914400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7pPr>
      <a:lvl8pPr algn="l" fontAlgn="base" marL="1371600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8pPr>
      <a:lvl9pPr algn="l" fontAlgn="base" marL="1828800" rtl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Arial" panose="020B0604020202020204" pitchFamily="34" charset="0"/>
          <a:ea typeface="SimSun" panose="02010600030101010101" pitchFamily="2" charset="-122"/>
        </a:defRPr>
      </a:lvl9pPr>
    </p:titleStyle>
    <p:bodyStyle>
      <a:lvl1pPr algn="l" fontAlgn="base" indent="-342900" marL="342900" rtl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algn="l" fontAlgn="base" indent="-285750" marL="742950" rtl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fontAlgn="base" indent="-228600" marL="1143000" rtl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algn="l" fontAlgn="base" indent="-228600" marL="1600200" rtl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algn="l" fontAlgn="base" indent="-228600" marL="2057400" rtl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chart" Target="../charts/chart1.x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chart" Target="../charts/chart2.x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tags" Target="../tags/tag4.x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Заголовок 3"/>
          <p:cNvSpPr>
            <a:spLocks noGrp="1"/>
          </p:cNvSpPr>
          <p:nvPr>
            <p:ph type="title"/>
          </p:nvPr>
        </p:nvSpPr>
        <p:spPr/>
        <p:txBody>
          <a:bodyPr/>
          <a:p>
            <a:endParaRPr altLang="en-US" lang="ru-RU"/>
          </a:p>
        </p:txBody>
      </p:sp>
      <p:sp>
        <p:nvSpPr>
          <p:cNvPr id="1048587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p>
            <a:pPr algn="ctr" indent="0" marL="0" marR="539750">
              <a:lnSpc>
                <a:spcPct val="115000"/>
              </a:lnSpc>
              <a:spcAft>
                <a:spcPts val="1000"/>
              </a:spcAft>
              <a:buNone/>
            </a:pPr>
            <a:r>
              <a:rPr b="1" dirty="0" sz="4800" lang="uk-UA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«Моніторинг </a:t>
            </a:r>
            <a:r>
              <a:rPr b="1" dirty="0" sz="4800" lang="uk-UA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успішності здобувачів освіти Глинського ліцею за </a:t>
            </a:r>
            <a:endParaRPr b="1" dirty="0" sz="4800" lang="uk-UA">
              <a:latin typeface="Times New Roman" panose="02020603050405020304"/>
              <a:ea typeface="Calibri" panose="020F0502020204030204"/>
              <a:cs typeface="Times New Roman" panose="02020603050405020304"/>
            </a:endParaRPr>
          </a:p>
          <a:p>
            <a:pPr algn="ctr" indent="0" marL="0" marR="539750">
              <a:lnSpc>
                <a:spcPct val="115000"/>
              </a:lnSpc>
              <a:spcAft>
                <a:spcPts val="1000"/>
              </a:spcAft>
              <a:buNone/>
            </a:pPr>
            <a:r>
              <a:rPr b="1" dirty="0" sz="4800" lang="uk-UA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І семестр 2024-2025 навчального </a:t>
            </a:r>
            <a:r>
              <a:rPr b="1" dirty="0" sz="4800" lang="uk-UA" smtClean="0">
                <a:latin typeface="Times New Roman" panose="02020603050405020304"/>
                <a:ea typeface="Calibri" panose="020F0502020204030204"/>
                <a:cs typeface="Times New Roman" panose="02020603050405020304"/>
              </a:rPr>
              <a:t>року»</a:t>
            </a:r>
            <a:endParaRPr b="1" dirty="0" sz="4800" lang="ru-RU">
              <a:ea typeface="Calibri" panose="020F0502020204030204"/>
              <a:cs typeface="Times New Roman" panose="02020603050405020304"/>
            </a:endParaRPr>
          </a:p>
          <a:p>
            <a:pPr algn="r" indent="0" marL="0">
              <a:buNone/>
            </a:pPr>
            <a:endParaRPr b="1" dirty="0" sz="4800" lang="ru-RU">
              <a:solidFill>
                <a:srgbClr val="C00000"/>
              </a:solidFill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7" name=""/>
        <p:cNvGrpSpPr/>
        <p:nvPr/>
      </p:nvGrpSpPr>
      <p:grpSpPr>
        <a:xfrm/>
      </p:grpSpPr>
      <p:sp>
        <p:nvSpPr>
          <p:cNvPr id="104859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b="1" dirty="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Порівняльний аналіз середнього балу   учнів по класах</a:t>
            </a:r>
            <a:endParaRPr altLang="en-US" lang="ru-RU"/>
          </a:p>
        </p:txBody>
      </p:sp>
      <p:graphicFrame>
        <p:nvGraphicFramePr>
          <p:cNvPr id="4194316" name="Замещающее содержимое 5"/>
          <p:cNvGraphicFramePr>
            <a:graphicFrameLocks/>
          </p:cNvGraphicFramePr>
          <p:nvPr>
            <p:ph idx="1"/>
          </p:nvPr>
        </p:nvGraphicFramePr>
        <p:xfrm>
          <a:off x="457200" y="117475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8" name=""/>
        <p:cNvGrpSpPr/>
        <p:nvPr/>
      </p:nvGrpSpPr>
      <p:grpSpPr>
        <a:xfrm/>
      </p:grpSpPr>
      <p:sp>
        <p:nvSpPr>
          <p:cNvPr id="1048600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b="1" dirty="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Порівняльний аналіз </a:t>
            </a:r>
            <a:r>
              <a:rPr b="1" dirty="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коефіцієнту якості знань учнів </a:t>
            </a:r>
            <a:r>
              <a:rPr b="1" dirty="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по класах</a:t>
            </a:r>
            <a:endParaRPr altLang="en-US" lang="ru-RU"/>
          </a:p>
        </p:txBody>
      </p:sp>
      <p:graphicFrame>
        <p:nvGraphicFramePr>
          <p:cNvPr id="4194317" name="Замещающее содержимое 5"/>
          <p:cNvGraphicFramePr>
            <a:graphicFrameLocks/>
          </p:cNvGraphicFramePr>
          <p:nvPr>
            <p:ph idx="1"/>
          </p:nvPr>
        </p:nvGraphicFramePr>
        <p:xfrm>
          <a:off x="457200" y="1174750"/>
          <a:ext cx="8229600" cy="4953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Заголовок 1"/>
          <p:cNvSpPr>
            <a:spLocks noGrp="1"/>
          </p:cNvSpPr>
          <p:nvPr>
            <p:ph type="title"/>
          </p:nvPr>
        </p:nvSpPr>
        <p:spPr>
          <a:xfrm>
            <a:off x="457200" y="-99392"/>
            <a:ext cx="8229600" cy="1224136"/>
          </a:xfrm>
        </p:spPr>
        <p:txBody>
          <a:bodyPr>
            <a:normAutofit/>
          </a:bodyPr>
          <a:p>
            <a:pPr algn="ctr"/>
            <a:r>
              <a:rPr dirty="0" lang="uk-UA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Інформація щодо кількості здобувачів освіти у Глинському ліцеї</a:t>
            </a:r>
            <a:endParaRPr dirty="0" lang="uk-UA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4" name="Объект 3"/>
          <p:cNvGraphicFramePr>
            <a:graphicFrameLocks noGrp="1"/>
          </p:cNvGraphicFramePr>
          <p:nvPr>
            <p:ph idx="1"/>
          </p:nvPr>
        </p:nvGraphicFramePr>
        <p:xfrm>
          <a:off x="179512" y="1124744"/>
          <a:ext cx="8712966" cy="561635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97580"/>
                <a:gridCol w="2030206"/>
                <a:gridCol w="2942590"/>
                <a:gridCol w="2942590"/>
              </a:tblGrid>
              <a:tr h="546484">
                <a:tc>
                  <a:txBody>
                    <a:bodyPr/>
                    <a:p>
                      <a:pPr algn="just"/>
                      <a:endParaRPr dirty="0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учнів станом на 0</a:t>
                      </a:r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.09.202</a:t>
                      </a:r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sz="1400"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Кількість учнів станом на </a:t>
                      </a:r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.12.202</a:t>
                      </a:r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р.</a:t>
                      </a:r>
                      <a:endParaRPr sz="1400" lang="ru-RU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dirty="0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dirty="0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 учні</a:t>
                      </a:r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54648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 учнів</a:t>
                      </a:r>
                      <a:endParaRPr altLang="ru-RU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635"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72 учні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 учні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r>
                        <a:rPr sz="1400" lang="ru-RU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учн</a:t>
                      </a:r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ів</a:t>
                      </a:r>
                      <a:endParaRPr altLang="ru-RU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217314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altLang="ru-RU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 учнів</a:t>
                      </a:r>
                      <a:endParaRPr altLang="ru-RU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110 учнів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109 учнів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 учні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учень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 клас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 учнів 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 учнів</a:t>
                      </a:r>
                      <a:endParaRPr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381898"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Всього: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 учнів</a:t>
                      </a:r>
                      <a:endParaRPr b="1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dirty="0" sz="1400" lang="uk-UA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 учні</a:t>
                      </a:r>
                      <a:endParaRPr b="1" dirty="0" sz="1400" lang="uk-UA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  <a:tr h="546484">
                <a:tc>
                  <a:txBody>
                    <a:bodyPr/>
                    <a:p>
                      <a:pPr algn="just"/>
                      <a:r>
                        <a:rPr b="1" sz="1400" i="1" lang="uk-UA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Всього по ліцею:</a:t>
                      </a:r>
                      <a:endParaRPr b="1" sz="1400" i="1" lang="uk-UA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sz="1400" i="1" lang="uk-UA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217 учнів</a:t>
                      </a:r>
                      <a:endParaRPr b="1" sz="1400" i="1" lang="uk-UA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p>
                      <a:pPr algn="just"/>
                      <a:r>
                        <a:rPr b="1" dirty="0" sz="1400" i="1" lang="uk-UA" u="sng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216 учнів</a:t>
                      </a:r>
                      <a:endParaRPr b="1" dirty="0" sz="1400" i="1" lang="uk-UA" u="sng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3941" marR="43941" marT="21971" marB="21971"/>
                </a:tc>
                <a:tc>
                  <a:txBody>
                    <a:bodyPr/>
                    <a:lstStyle/>
                    <a:p>
                      <a:endParaRPr altLang="en-US" lang="uk-UA"/>
                    </a:p>
                  </a:txBody>
                  <a:tcPr marL="43941" marR="43941" marT="21971" marB="21971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/>
      </p:grpSpPr>
      <p:sp>
        <p:nvSpPr>
          <p:cNvPr id="1048589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5 класу (29 учнів) за </a:t>
            </a:r>
            <a:b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 семестр 2024-2025 н.р</a:t>
            </a:r>
            <a:endParaRPr altLang="en-US" sz="2000" lang="ru-RU"/>
          </a:p>
        </p:txBody>
      </p:sp>
      <p:graphicFrame>
        <p:nvGraphicFramePr>
          <p:cNvPr id="4194305" name="Замещающее содержимое 4"/>
          <p:cNvGraphicFramePr>
            <a:graphicFrameLocks/>
          </p:cNvGraphicFramePr>
          <p:nvPr>
            <p:ph idx="1"/>
          </p:nvPr>
        </p:nvGraphicFramePr>
        <p:xfrm>
          <a:off x="457200" y="908050"/>
          <a:ext cx="8229600" cy="55886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10"/>
                <a:gridCol w="4276090"/>
              </a:tblGrid>
              <a:tr h="4267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8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8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8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8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8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Т</a:t>
                      </a: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ехнології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10,6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Музичне мистецтво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10,6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14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Образотворче м</a:t>
                      </a: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истецтво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10,5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10,5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Здоров’я, безпека та добробут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9,7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Математика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Пізнаємо природу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8,8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8,3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8,3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14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9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89</a:t>
                      </a: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,6</a:t>
                      </a: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%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145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5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1780"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71780"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1" name=""/>
        <p:cNvGrpSpPr/>
        <p:nvPr/>
      </p:nvGrpSpPr>
      <p:grpSpPr>
        <a:xfrm/>
      </p:grpSpPr>
      <p:sp>
        <p:nvSpPr>
          <p:cNvPr id="1048592" name="Заголовок 1"/>
          <p:cNvSpPr>
            <a:spLocks noGrp="1"/>
          </p:cNvSpPr>
          <p:nvPr>
            <p:ph type="title"/>
          </p:nvPr>
        </p:nvSpPr>
        <p:spPr/>
        <p:txBody>
          <a:bodyPr/>
          <a:p>
            <a:pPr algn="ctr"/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6 класу (17 учнів) за </a:t>
            </a:r>
            <a:b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 семестр 2024-2025 н.р</a:t>
            </a:r>
            <a:endParaRPr altLang="en-US" sz="2000" lang="ru-RU"/>
          </a:p>
        </p:txBody>
      </p:sp>
      <p:graphicFrame>
        <p:nvGraphicFramePr>
          <p:cNvPr id="4194306" name="Замещающее содержимое 4"/>
          <p:cNvGraphicFramePr>
            <a:graphicFrameLocks/>
          </p:cNvGraphicFramePr>
          <p:nvPr>
            <p:ph idx="1"/>
            <p:custDataLst>
              <p:tags r:id="rId1"/>
            </p:custDataLst>
          </p:nvPr>
        </p:nvGraphicFramePr>
        <p:xfrm>
          <a:off x="457200" y="773430"/>
          <a:ext cx="8229600" cy="60229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53510"/>
                <a:gridCol w="4276090"/>
              </a:tblGrid>
              <a:tr h="82296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8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8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8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8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8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Т</a:t>
                      </a: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ехнології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9,9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Образотворче м</a:t>
                      </a: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истецтво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9,7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Музичне мистецтво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9,4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9,4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Здоров’я, безпека та добробут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8,2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Пізнаємо природу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7,8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7,3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7,1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Географія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6,2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Математика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5,9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5,6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7,8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70,6%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1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2255"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3" name="Title 1"/>
          <p:cNvSpPr>
            <a:spLocks noGrp="1"/>
          </p:cNvSpPr>
          <p:nvPr>
            <p:ph type="title"/>
          </p:nvPr>
        </p:nvSpPr>
        <p:spPr>
          <a:xfrm>
            <a:off x="0" y="-20955"/>
            <a:ext cx="9324340" cy="918845"/>
          </a:xfrm>
        </p:spPr>
        <p:txBody>
          <a:bodyPr>
            <a:normAutofit/>
          </a:bodyPr>
          <a:p>
            <a:pPr algn="ctr"/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7</a:t>
            </a: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(27 учнів)</a:t>
            </a:r>
            <a:b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</a:t>
            </a: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І семестр 2024-2025 н.р</a:t>
            </a:r>
            <a:endParaRPr b="1" dirty="0" sz="2000"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194307" name="Таблица 3"/>
          <p:cNvGraphicFramePr>
            <a:graphicFrameLocks/>
          </p:cNvGraphicFramePr>
          <p:nvPr/>
        </p:nvGraphicFramePr>
        <p:xfrm>
          <a:off x="4572000" y="1494663"/>
          <a:ext cx="0" cy="414845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3081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Музичне мистецтво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Образотворче мистецтво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92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8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8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7,4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Всесвітняісторія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8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14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84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38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16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65,2%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05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543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08" name="Замещающее содержимое 4"/>
          <p:cNvGraphicFramePr>
            <a:graphicFrameLocks/>
          </p:cNvGraphicFramePr>
          <p:nvPr>
            <p:ph idx="1"/>
            <p:custDataLst>
              <p:tags r:id="rId1"/>
            </p:custDataLst>
          </p:nvPr>
        </p:nvGraphicFramePr>
        <p:xfrm>
          <a:off x="457200" y="783590"/>
          <a:ext cx="8229600" cy="57683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9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Здоров’я, безпека та добробут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8,7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Т</a:t>
                      </a: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ехнології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8,3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Образотворче м</a:t>
                      </a: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истецтво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8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Музичне мистецтво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8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7,5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7,4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Біологія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України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Хімія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511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Всесвітня історія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6,4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Геометрія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6,4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Алгебра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6,2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447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Фізика 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Географія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5,5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511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6,7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59,3</a:t>
                      </a: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%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1336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84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400" i="1"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4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Заголовок 1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008112"/>
          </a:xfrm>
        </p:spPr>
        <p:txBody>
          <a:bodyPr>
            <a:normAutofit/>
          </a:bodyPr>
          <a:p>
            <a:pPr algn="ctr"/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8</a:t>
            </a: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(22 учні)</a:t>
            </a:r>
            <a:b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за І семестр </a:t>
            </a: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endParaRPr b="1" dirty="0" sz="2000" lang="uk-UA"/>
          </a:p>
        </p:txBody>
      </p:sp>
      <p:graphicFrame>
        <p:nvGraphicFramePr>
          <p:cNvPr id="4194309" name="Таблица 4"/>
          <p:cNvGraphicFramePr>
            <a:graphicFrameLocks/>
          </p:cNvGraphicFramePr>
          <p:nvPr/>
        </p:nvGraphicFramePr>
        <p:xfrm>
          <a:off x="4572000" y="1601343"/>
          <a:ext cx="0" cy="423862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4414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ІІ семестр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00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16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352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415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59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58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76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7,3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41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6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0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765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00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591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0" name="Замещающее содержимое 3"/>
          <p:cNvGraphicFramePr>
            <a:graphicFrameLocks/>
          </p:cNvGraphicFramePr>
          <p:nvPr>
            <p:ph idx="1"/>
          </p:nvPr>
        </p:nvGraphicFramePr>
        <p:xfrm>
          <a:off x="457200" y="713105"/>
          <a:ext cx="8229600" cy="5901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Трудове навчання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9,4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9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Хімія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8,8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Основи здоров’я 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8,7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М</a:t>
                      </a: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истецтво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7,8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Біологія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7,8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5971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7,7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України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7,2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16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7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Алгебра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6,5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16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6,4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Всесвітня історія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6,4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Фізика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6,2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Географія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Геометрія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5,6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98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latin typeface="Times New Roman" panose="02020603050405020304"/>
                          <a:ea typeface="Times New Roman" panose="02020603050405020304"/>
                        </a:rPr>
                        <a:t>5,5</a:t>
                      </a:r>
                      <a:endParaRPr sz="16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7,2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59</a:t>
                      </a: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,1</a:t>
                      </a: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%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16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1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6035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latin typeface="Times New Roman" panose="02020603050405020304"/>
                          <a:ea typeface="Times New Roman" panose="02020603050405020304"/>
                        </a:rPr>
                        <a:t>1</a:t>
                      </a:r>
                      <a:endParaRPr b="1" sz="16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</a:tbl>
          </a:graphicData>
        </a:graphic>
      </p:graphicFrame>
      <p:sp>
        <p:nvSpPr>
          <p:cNvPr id="1048595" name="Текстовое поле 5"/>
          <p:cNvSpPr txBox="1"/>
          <p:nvPr/>
        </p:nvSpPr>
        <p:spPr>
          <a:xfrm>
            <a:off x="2286000" y="3229610"/>
            <a:ext cx="4572000" cy="398780"/>
          </a:xfrm>
          <a:prstGeom prst="rect"/>
          <a:noFill/>
        </p:spPr>
        <p:txBody>
          <a:bodyPr anchor="t" rtlCol="0" wrap="square">
            <a:spAutoFit/>
          </a:bodyPr>
          <a:p>
            <a:pPr algn="ctr"/>
            <a:endParaRPr altLang="ru-RU" b="1" sz="2000" lang="uk-UA">
              <a:latin typeface="Times New Roman" panose="02020603050405020304" pitchFamily="18" charset="0"/>
              <a:cs typeface="Times New Roman" panose="02020603050405020304" pitchFamily="18" charset="0"/>
              <a:sym typeface="+mn-ea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Заголовок 1"/>
          <p:cNvSpPr>
            <a:spLocks noGrp="1"/>
          </p:cNvSpPr>
          <p:nvPr>
            <p:ph type="title"/>
          </p:nvPr>
        </p:nvSpPr>
        <p:spPr>
          <a:xfrm>
            <a:off x="107315" y="-162560"/>
            <a:ext cx="8785225" cy="749300"/>
          </a:xfrm>
        </p:spPr>
        <p:txBody>
          <a:bodyPr>
            <a:normAutofit fontScale="90000"/>
          </a:bodyPr>
          <a:p>
            <a:pPr algn="l"/>
            <a:b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     Моніторинг успішності учнів </a:t>
            </a: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9 класу (14 учнів) </a:t>
            </a: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семестр  </a:t>
            </a: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b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endParaRPr dirty="0" sz="2000" lang="uk-UA"/>
          </a:p>
        </p:txBody>
      </p:sp>
      <p:graphicFrame>
        <p:nvGraphicFramePr>
          <p:cNvPr id="4194311" name="Таблица 4"/>
          <p:cNvGraphicFramePr>
            <a:graphicFrameLocks/>
          </p:cNvGraphicFramePr>
          <p:nvPr/>
        </p:nvGraphicFramePr>
        <p:xfrm>
          <a:off x="4572000" y="1525143"/>
          <a:ext cx="0" cy="4260850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1811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 семестр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Трудове навчання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9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Мистецтво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Основи здоров’я 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6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06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256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811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6,2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63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7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Правознавство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71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5,7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43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6,7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24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68,7%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73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988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2" name="Замещающее содержимое 3"/>
          <p:cNvGraphicFramePr>
            <a:graphicFrameLocks/>
          </p:cNvGraphicFramePr>
          <p:nvPr>
            <p:ph idx="1"/>
            <p:custDataLst>
              <p:tags r:id="rId1"/>
            </p:custDataLst>
          </p:nvPr>
        </p:nvGraphicFramePr>
        <p:xfrm>
          <a:off x="444500" y="390384"/>
          <a:ext cx="8242300" cy="66854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Мистецтво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Трудове навчання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Основи здоров’я 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8,5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Географія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7,9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Основи правознавства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7,2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7,1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Всесвітня історія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7,1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України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Біологія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Фізика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Геометрія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6,5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Хімія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6,2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Алгебра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latin typeface="Times New Roman" panose="02020603050405020304"/>
                          <a:ea typeface="Times New Roman" panose="02020603050405020304"/>
                        </a:rPr>
                        <a:t>5,7</a:t>
                      </a:r>
                      <a:endParaRPr sz="1800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7,3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71,4</a:t>
                      </a: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%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800" i="1"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13360"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Заголовок 1"/>
          <p:cNvSpPr>
            <a:spLocks noGrp="1"/>
          </p:cNvSpPr>
          <p:nvPr>
            <p:ph type="title"/>
          </p:nvPr>
        </p:nvSpPr>
        <p:spPr>
          <a:xfrm>
            <a:off x="-108520" y="0"/>
            <a:ext cx="9252520" cy="764704"/>
          </a:xfrm>
        </p:spPr>
        <p:txBody>
          <a:bodyPr>
            <a:normAutofit/>
          </a:bodyPr>
          <a:p>
            <a:pPr algn="ctr"/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10 </a:t>
            </a: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класу  </a:t>
            </a: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(21 </a:t>
            </a: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учень) </a:t>
            </a:r>
            <a:br>
              <a:rPr dirty="0" sz="2000" lang="uk-UA"/>
            </a:b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семестр </a:t>
            </a: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endParaRPr dirty="0" sz="2000" lang="uk-UA"/>
          </a:p>
        </p:txBody>
      </p:sp>
      <p:graphicFrame>
        <p:nvGraphicFramePr>
          <p:cNvPr id="4194313" name="Таблица 4"/>
          <p:cNvGraphicFramePr>
            <a:graphicFrameLocks/>
          </p:cNvGraphicFramePr>
          <p:nvPr/>
        </p:nvGraphicFramePr>
        <p:xfrm>
          <a:off x="4572000" y="1517523"/>
          <a:ext cx="0" cy="4261485"/>
        </p:xfrm>
        <a:graphic>
          <a:graphicData uri="http://schemas.openxmlformats.org/drawingml/2006/table">
            <a:tbl>
              <a:tblPr/>
              <a:tblGrid>
                <a:gridCol w="0"/>
                <a:gridCol w="0"/>
              </a:tblGrid>
              <a:tr h="11747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Ісеместр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113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ЗахистУкраїни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9,3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034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Фізична культура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8,6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Громадянськаосвіта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8,4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29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Інформатика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558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Всесвітня історія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337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Фінансоваграмотність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400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940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Зарубіжна література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7,1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Українська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574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Історія України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Геометрія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7475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Біологія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Фізика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6,8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7653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 мова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6,5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208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6,4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Алгебра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6,3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p>
                      <a:pPr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Хімія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0" sz="100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5,9</a:t>
                      </a:r>
                      <a:endParaRPr altLang="en-US" b="0" sz="100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479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Середній бал по класу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7,2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Коефіцієнт якостізнань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61,5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6685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Відмінники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861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Учні з початковим рівнем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altLang="en-US" b="1" sz="1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4194314" name="Замещающее содержимое 3"/>
          <p:cNvGraphicFramePr>
            <a:graphicFrameLocks/>
          </p:cNvGraphicFramePr>
          <p:nvPr>
            <p:ph idx="1"/>
          </p:nvPr>
        </p:nvGraphicFramePr>
        <p:xfrm>
          <a:off x="457200" y="791845"/>
          <a:ext cx="8229600" cy="57734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267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Захист України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10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257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9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Мистецтво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9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7,5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7,4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257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України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6,9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6,7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Німецька мова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6,7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257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Біологія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Фізика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6,4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Всесвітня історія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6,3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257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Географія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6,3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Хімія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6,3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Геометрія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257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Алгебра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6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</a:t>
                      </a:r>
                      <a:endParaRPr sz="16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7,1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47</a:t>
                      </a: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,6</a:t>
                      </a: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%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257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6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1</a:t>
                      </a:r>
                      <a:endParaRPr b="1" sz="16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43205"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764704"/>
          </a:xfrm>
        </p:spPr>
        <p:txBody>
          <a:bodyPr>
            <a:normAutofit/>
          </a:bodyPr>
          <a:p>
            <a:pPr algn="ctr"/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Моніторинг успішності учнів </a:t>
            </a: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11 класу (12 учнів)</a:t>
            </a:r>
            <a:b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</a:br>
            <a:r>
              <a:rPr altLang="ru-RU" b="1" dirty="0" sz="2000" lang="uk-UA" smtClean="0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 </a:t>
            </a:r>
            <a:r>
              <a:rPr altLang="ru-RU" b="1" dirty="0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за І семестр </a:t>
            </a:r>
            <a:r>
              <a:rPr altLang="ru-RU" b="1" sz="2000" lang="uk-UA">
                <a:latin typeface="Times New Roman" panose="02020603050405020304" pitchFamily="18" charset="0"/>
                <a:cs typeface="Times New Roman" panose="02020603050405020304" pitchFamily="18" charset="0"/>
                <a:sym typeface="+mn-ea"/>
              </a:rPr>
              <a:t>2024-2025 н.р</a:t>
            </a:r>
            <a:endParaRPr dirty="0" sz="2000" lang="uk-UA"/>
          </a:p>
        </p:txBody>
      </p:sp>
      <p:graphicFrame>
        <p:nvGraphicFramePr>
          <p:cNvPr id="4194315" name="Замещающее содержимое 3"/>
          <p:cNvGraphicFramePr>
            <a:graphicFrameLocks/>
          </p:cNvGraphicFramePr>
          <p:nvPr>
            <p:ph idx="1"/>
            <p:custDataLst>
              <p:tags r:id="rId1"/>
            </p:custDataLst>
          </p:nvPr>
        </p:nvGraphicFramePr>
        <p:xfrm>
          <a:off x="457200" y="671195"/>
          <a:ext cx="8110220" cy="618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55110"/>
                <a:gridCol w="4055110"/>
              </a:tblGrid>
              <a:tr h="426720"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b="1"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  <a:tc>
                  <a:txBody>
                    <a:bodyPr/>
                    <a:p>
                      <a:pPr algn="ctr" indent="0">
                        <a:buNone/>
                      </a:pPr>
                      <a:r>
                        <a:rPr sz="1400" i="1" lang="en-US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+mn-ea"/>
                        </a:rPr>
                        <a:t>Середній бал учнів за результами І семестру</a:t>
                      </a: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indent="0">
                        <a:buNone/>
                      </a:pPr>
                      <a:endParaRPr altLang="en-US" b="1" sz="1400" i="1" lang="en-US"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t" anchorCtr="0" vert="horz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Захист України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 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Фізична культура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8,2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Біологія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7,8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Фінансова грамотність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7,6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Фізика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7,2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Всесвітня історія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6,7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Інформатика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6,6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Українська література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6,5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Географія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6,5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Англійська мова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6,4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Німецька мова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6,3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Хімія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6,1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Українська мова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5,8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Геометрія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5,8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Історія </a:t>
                      </a: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України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5,7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Алгебра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5,5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just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Зарубіжна література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sz="1800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5,3</a:t>
                      </a:r>
                      <a:endParaRPr sz="1800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Середній бал по класу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6,5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Коефіцієнт якості </a:t>
                      </a: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знань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58,3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Відмінники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  <a:tr h="274320"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Учні з початковим рівнем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  <a:tc>
                  <a:txBody>
                    <a:bodyPr/>
                    <a:p>
                      <a:pPr algn="ctr" indent="0" marL="0">
                        <a:spcBef>
                          <a:spcPct val="0"/>
                        </a:spcBef>
                        <a:spcAft>
                          <a:spcPct val="0"/>
                        </a:spcAft>
                      </a:pPr>
                      <a:r>
                        <a:rPr b="1" sz="1800" i="1">
                          <a:solidFill>
                            <a:srgbClr val="000000"/>
                          </a:solidFill>
                          <a:latin typeface="Times New Roman" panose="02020603050405020304"/>
                          <a:ea typeface="Times New Roman" panose="02020603050405020304"/>
                        </a:rPr>
                        <a:t>-</a:t>
                      </a:r>
                      <a:endParaRPr b="1" sz="1800" i="1">
                        <a:solidFill>
                          <a:srgbClr val="000000"/>
                        </a:solidFill>
                        <a:latin typeface="Times New Roman" panose="02020603050405020304"/>
                        <a:ea typeface="Times New Roman" panose="02020603050405020304"/>
                      </a:endParaRPr>
                    </a:p>
                  </a:txBody>
                  <a:tcPr marL="0" marR="0" marT="0" marB="0" anchor="t" anchorCtr="0"/>
                </a:tc>
              </a:tr>
            </a:tbl>
          </a:graphicData>
        </a:graphic>
      </p:graphicFrame>
    </p:spTree>
  </p:cSld>
  <p:clrMapOvr>
    <a:masterClrMapping/>
  </p:clrMapOvr>
</p:sld>
</file>

<file path=ppt/tags/tag1.xml><?xml version="1.0" encoding="utf-8"?>
<p:tagLst xmlns:p="http://schemas.openxmlformats.org/presentationml/2006/main">
  <p:tag name="TABLE_ENDDRAG_ORIGIN_RECT" val="648*458"/>
  <p:tag name="TABLE_ENDDRAG_RECT" val="36*60*648*458"/>
</p:tagLst>
</file>

<file path=ppt/tags/tag2.xml><?xml version="1.0" encoding="utf-8"?>
<p:tagLst xmlns:p="http://schemas.openxmlformats.org/presentationml/2006/main">
  <p:tag name="TABLE_ENDDRAG_ORIGIN_RECT" val="648*454"/>
  <p:tag name="TABLE_ENDDRAG_RECT" val="36*61*648*454"/>
</p:tagLst>
</file>

<file path=ppt/tags/tag3.xml><?xml version="1.0" encoding="utf-8"?>
<p:tagLst xmlns:p="http://schemas.openxmlformats.org/presentationml/2006/main">
  <p:tag name="TABLE_ENDDRAG_ORIGIN_RECT" val="648*514"/>
  <p:tag name="TABLE_ENDDRAG_RECT" val="36*43*648*514"/>
</p:tagLst>
</file>

<file path=ppt/tags/tag4.xml><?xml version="1.0" encoding="utf-8"?>
<p:tagLst xmlns:p="http://schemas.openxmlformats.org/presentationml/2006/main">
  <p:tag name="TABLE_ENDDRAG_ORIGIN_RECT" val="638*474"/>
  <p:tag name="TABLE_ENDDRAG_RECT" val="36*52*638*474"/>
</p:tagLst>
</file>

<file path=ppt/theme/theme1.xml><?xml version="1.0" encoding="utf-8"?>
<a:theme xmlns:a="http://schemas.openxmlformats.org/drawingml/2006/main" name="Blue Waves">
  <a:themeElements>
    <a:clrScheme name="Blue Waves 13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66CC"/>
      </a:accent1>
      <a:accent2>
        <a:srgbClr val="3399FF"/>
      </a:accent2>
      <a:accent3>
        <a:srgbClr val="FFFFFF"/>
      </a:accent3>
      <a:accent4>
        <a:srgbClr val="000000"/>
      </a:accent4>
      <a:accent5>
        <a:srgbClr val="AAB8E2"/>
      </a:accent5>
      <a:accent6>
        <a:srgbClr val="2D8AE7"/>
      </a:accent6>
      <a:hlink>
        <a:srgbClr val="CC3300"/>
      </a:hlink>
      <a:folHlink>
        <a:srgbClr val="996600"/>
      </a:folHlink>
    </a:clrScheme>
    <a:fontScheme name="Blue Waves">
      <a:majorFont>
        <a:latin typeface="Arial"/>
        <a:ea typeface="SimSun"/>
        <a:cs typeface=""/>
      </a:majorFont>
      <a:minorFont>
        <a:latin typeface="Arial"/>
        <a:ea typeface="SimSun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anchor="ctr" anchorCtr="0" bIns="45720" compatLnSpc="1" lIns="91440" numCol="1" rIns="91440" tIns="45720" vert="horz" wrap="none"/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altLang="en-US" baseline="0" b="0" cap="none" sz="1800" i="0" kumimoji="0" lang="zh-CN" normalizeH="0" strike="noStrike" u="none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ahLst/>
          <a:rect l="0" t="0" r="0" b="0"/>
          <a:pathLst/>
        </a:custGeom>
        <a:gradFill rotWithShape="0">
          <a:gsLst>
            <a:gs pos="0">
              <a:schemeClr val="accent1"/>
            </a:gs>
            <a:gs pos="100000">
              <a:schemeClr val="accent2"/>
            </a:gs>
          </a:gsLst>
          <a:lin ang="5400000" scaled="1"/>
        </a:gra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</a:spPr>
      <a:bodyPr anchor="ctr" anchorCtr="0" bIns="45720" compatLnSpc="1" lIns="91440" numCol="1" rIns="91440" tIns="45720" vert="horz" wrap="none"/>
      <a:lstStyle>
        <a:defPPr algn="l" defTabSz="914400" eaLnBrk="1" fontAlgn="base" hangingPunct="1" indent="0" latinLnBrk="0" marL="0" marR="0" rtl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altLang="en-US" baseline="0" b="0" cap="none" sz="1800" i="0" kumimoji="0" lang="zh-CN" normalizeH="0" strike="noStrike" u="none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SimSun" panose="02010600030101010101" pitchFamily="2" charset="-122"/>
          </a:defRPr>
        </a:defPPr>
      </a:lstStyle>
    </a:lnDef>
  </a:objectDefaults>
  <a:extraClrSchemeLst>
    <a:extraClrScheme>
      <a:clrScheme name="Blue Wav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 Wave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 Waves 13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66CC"/>
        </a:accent1>
        <a:accent2>
          <a:srgbClr val="3399FF"/>
        </a:accent2>
        <a:accent3>
          <a:srgbClr val="FFFFFF"/>
        </a:accent3>
        <a:accent4>
          <a:srgbClr val="000000"/>
        </a:accent4>
        <a:accent5>
          <a:srgbClr val="AAB8E2"/>
        </a:accent5>
        <a:accent6>
          <a:srgbClr val="2D8AE7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Presentation</Application>
  <ScaleCrop>0</ScaleCrop>
  <Company>Microsoft</Company>
  <LinksUpToDate>0</LinksUpToDate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Слайд 1</dc:title>
  <dc:creator>XTreme</dc:creator>
  <cp:lastModifiedBy>Ірина Мельничук</cp:lastModifiedBy>
  <dcterms:created xsi:type="dcterms:W3CDTF">2011-12-08T06:47:00Z</dcterms:created>
  <dcterms:modified xsi:type="dcterms:W3CDTF">2025-01-08T14:32:58Z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06F456B430AD4328BFE5FD8B90D521CA_13</vt:lpwstr>
  </property>
  <property fmtid="{D5CDD505-2E9C-101B-9397-08002B2CF9AE}" pid="3" name="KSOProductBuildVer">
    <vt:lpwstr>1049-12.2.0.19307</vt:lpwstr>
  </property>
</Properties>
</file>