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9" r:id="rId3"/>
    <p:sldId id="394" r:id="rId4"/>
    <p:sldId id="406" r:id="rId5"/>
    <p:sldId id="407" r:id="rId6"/>
    <p:sldId id="359" r:id="rId7"/>
    <p:sldId id="361" r:id="rId8"/>
    <p:sldId id="362" r:id="rId9"/>
    <p:sldId id="363" r:id="rId10"/>
    <p:sldId id="364" r:id="rId11"/>
    <p:sldId id="365" r:id="rId12"/>
    <p:sldId id="3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D25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47" autoAdjust="0"/>
    <p:restoredTop sz="94660"/>
  </p:normalViewPr>
  <p:slideViewPr>
    <p:cSldViewPr showGuides="1">
      <p:cViewPr varScale="1">
        <p:scale>
          <a:sx n="69" d="100"/>
          <a:sy n="69" d="100"/>
        </p:scale>
        <p:origin x="-1482" y="-90"/>
      </p:cViewPr>
      <p:guideLst>
        <p:guide orient="horz" pos="216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C:\Users\TPCUser\AppData\Local\Temp\wps.AhdjIC\_____Microsoft_Excel1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C:\Users\TPCUser\AppData\Local\Temp\wps.SUeikO\Chart2%20in%20Wp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ru-RU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[_____Microsoft_Excel1.xlsx]Лист1!$A$2:$A$8</c:f>
              <c:strCache>
                <c:ptCount val="7"/>
                <c:pt idx="0">
                  <c:v>11 клас</c:v>
                </c:pt>
                <c:pt idx="1">
                  <c:v>10 клас</c:v>
                </c:pt>
                <c:pt idx="2">
                  <c:v>9 клас</c:v>
                </c:pt>
                <c:pt idx="3">
                  <c:v>8 клас</c:v>
                </c:pt>
                <c:pt idx="4">
                  <c:v>7 клас</c:v>
                </c:pt>
                <c:pt idx="5">
                  <c:v>6 клас</c:v>
                </c:pt>
                <c:pt idx="6">
                  <c:v>5 клас</c:v>
                </c:pt>
              </c:strCache>
            </c:strRef>
          </c:cat>
          <c:val>
            <c:numRef>
              <c:f>[_____Microsoft_Excel1.xlsx]Лист1!$B$2:$B$8</c:f>
              <c:numCache>
                <c:formatCode>General</c:formatCode>
                <c:ptCount val="7"/>
                <c:pt idx="0">
                  <c:v>7.6</c:v>
                </c:pt>
                <c:pt idx="1">
                  <c:v>7.2</c:v>
                </c:pt>
                <c:pt idx="2">
                  <c:v>7</c:v>
                </c:pt>
                <c:pt idx="3">
                  <c:v>6.9</c:v>
                </c:pt>
                <c:pt idx="4">
                  <c:v>7.3</c:v>
                </c:pt>
                <c:pt idx="5">
                  <c:v>7.2</c:v>
                </c:pt>
                <c:pt idx="6">
                  <c:v>8.6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2755364"/>
        <c:axId val="32548487"/>
      </c:barChart>
      <c:catAx>
        <c:axId val="14275536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32548487"/>
        <c:crosses val="autoZero"/>
        <c:auto val="1"/>
        <c:lblAlgn val="ctr"/>
        <c:lblOffset val="100"/>
        <c:noMultiLvlLbl val="0"/>
      </c:catAx>
      <c:valAx>
        <c:axId val="325484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427553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ru-RU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'[Chart2 in Wps.xlsx]Sheet1'!$A$2:$A$8</c:f>
              <c:strCache>
                <c:ptCount val="7"/>
                <c:pt idx="0">
                  <c:v>5 клас</c:v>
                </c:pt>
                <c:pt idx="1">
                  <c:v>6 клас</c:v>
                </c:pt>
                <c:pt idx="2">
                  <c:v>7 клас</c:v>
                </c:pt>
                <c:pt idx="3">
                  <c:v>8 клас</c:v>
                </c:pt>
                <c:pt idx="4">
                  <c:v>9 клас</c:v>
                </c:pt>
                <c:pt idx="5">
                  <c:v>10 клас</c:v>
                </c:pt>
                <c:pt idx="6">
                  <c:v>11 клас</c:v>
                </c:pt>
              </c:strCache>
            </c:strRef>
          </c:cat>
          <c:val>
            <c:numRef>
              <c:f>'[Chart2 in Wps.xlsx]Sheet1'!$B$2:$B$8</c:f>
              <c:numCache>
                <c:formatCode>0.00%</c:formatCode>
                <c:ptCount val="7"/>
                <c:pt idx="0">
                  <c:v>0.706</c:v>
                </c:pt>
                <c:pt idx="1">
                  <c:v>0.704</c:v>
                </c:pt>
                <c:pt idx="2">
                  <c:v>0.652</c:v>
                </c:pt>
                <c:pt idx="3" c:formatCode="0%">
                  <c:v>0.6</c:v>
                </c:pt>
                <c:pt idx="4">
                  <c:v>0.687</c:v>
                </c:pt>
                <c:pt idx="5">
                  <c:v>0.615</c:v>
                </c:pt>
                <c:pt idx="6" c:formatCode="0%">
                  <c:v>0.57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88332373"/>
        <c:axId val="683752964"/>
      </c:barChart>
      <c:catAx>
        <c:axId val="188332373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683752964"/>
        <c:crosses val="autoZero"/>
        <c:auto val="1"/>
        <c:lblAlgn val="ctr"/>
        <c:lblOffset val="100"/>
        <c:noMultiLvlLbl val="0"/>
      </c:catAx>
      <c:valAx>
        <c:axId val="6837529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8833237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</a:gradFill>
    <a:ln>
      <a:noFill/>
    </a:ln>
    <a:effectLst/>
  </c:spPr>
  <c:txPr>
    <a:bodyPr/>
    <a:lstStyle/>
    <a:p>
      <a:pPr>
        <a:defRPr lang="ru-RU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196975"/>
            <a:ext cx="8207375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9900" y="2422525"/>
            <a:ext cx="8212138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E7C4E92-831A-40C1-BA65-DEE19892E41C}" type="datetimeFigureOut">
              <a:rPr lang="ru-RU" smtClean="0"/>
            </a:fld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409FB654-A09E-4C3E-88F6-B45E337CA1E6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7C4E92-831A-40C1-BA65-DEE19892E41C}" type="datetimeFigureOut">
              <a:rPr lang="ru-RU" smtClean="0"/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09FB654-A09E-4C3E-88F6-B45E337CA1E6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7C4E92-831A-40C1-BA65-DEE19892E41C}" type="datetimeFigureOut">
              <a:rPr lang="ru-RU" smtClean="0"/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09FB654-A09E-4C3E-88F6-B45E337CA1E6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7C4E92-831A-40C1-BA65-DEE19892E41C}" type="datetimeFigureOut">
              <a:rPr lang="ru-RU" smtClean="0"/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09FB654-A09E-4C3E-88F6-B45E337CA1E6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7C4E92-831A-40C1-BA65-DEE19892E41C}" type="datetimeFigureOut">
              <a:rPr lang="ru-RU" smtClean="0"/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09FB654-A09E-4C3E-88F6-B45E337CA1E6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7C4E92-831A-40C1-BA65-DEE19892E41C}" type="datetimeFigureOut">
              <a:rPr lang="ru-RU" smtClean="0"/>
            </a:fld>
            <a:endParaRPr lang="ru-RU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09FB654-A09E-4C3E-88F6-B45E337CA1E6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7C4E92-831A-40C1-BA65-DEE19892E41C}" type="datetimeFigureOut">
              <a:rPr lang="ru-RU" smtClean="0"/>
            </a:fld>
            <a:endParaRPr lang="ru-RU"/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09FB654-A09E-4C3E-88F6-B45E337CA1E6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7C4E92-831A-40C1-BA65-DEE19892E41C}" type="datetimeFigureOut">
              <a:rPr lang="ru-RU" smtClean="0"/>
            </a:fld>
            <a:endParaRPr lang="ru-RU"/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09FB654-A09E-4C3E-88F6-B45E337CA1E6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7C4E92-831A-40C1-BA65-DEE19892E41C}" type="datetimeFigureOut">
              <a:rPr lang="ru-RU" smtClean="0"/>
            </a:fld>
            <a:endParaRPr lang="ru-RU"/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09FB654-A09E-4C3E-88F6-B45E337CA1E6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7C4E92-831A-40C1-BA65-DEE19892E41C}" type="datetimeFigureOut">
              <a:rPr lang="ru-RU" smtClean="0"/>
            </a:fld>
            <a:endParaRPr lang="ru-RU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09FB654-A09E-4C3E-88F6-B45E337CA1E6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7C4E92-831A-40C1-BA65-DEE19892E41C}" type="datetimeFigureOut">
              <a:rPr lang="ru-RU" smtClean="0"/>
            </a:fld>
            <a:endParaRPr lang="ru-RU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09FB654-A09E-4C3E-88F6-B45E337CA1E6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E7C4E92-831A-40C1-BA65-DEE19892E41C}" type="datetimeFigureOut">
              <a:rPr lang="ru-RU" smtClean="0"/>
            </a:fld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409FB654-A09E-4C3E-88F6-B45E337CA1E6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53975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4800" b="1" dirty="0" smtClean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«Моніторинг </a:t>
            </a:r>
            <a:r>
              <a:rPr lang="uk-UA" sz="4800" b="1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успішності здобувачів освіти Глинського ліцею за </a:t>
            </a:r>
            <a:endParaRPr lang="uk-UA" sz="4800" b="1" dirty="0"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  <a:p>
            <a:pPr marL="0" marR="53975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4800" b="1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І семестр 2023-2024 навчального </a:t>
            </a:r>
            <a:r>
              <a:rPr lang="uk-UA" sz="4800" b="1" dirty="0" smtClean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року»</a:t>
            </a:r>
            <a:endParaRPr lang="ru-RU" sz="4800" b="1" dirty="0">
              <a:ea typeface="Calibri" panose="020F0502020204030204"/>
              <a:cs typeface="Times New Roman" panose="02020603050405020304"/>
            </a:endParaRPr>
          </a:p>
          <a:p>
            <a:pPr marL="0" indent="0" algn="r">
              <a:buNone/>
            </a:pP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Порівняльний аналіз середнього балу учнів по класах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Замещающее содержимое 3"/>
          <p:cNvGraphicFramePr/>
          <p:nvPr>
            <p:ph idx="1"/>
          </p:nvPr>
        </p:nvGraphicFramePr>
        <p:xfrm>
          <a:off x="457200" y="1174750"/>
          <a:ext cx="8229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360" y="43815"/>
            <a:ext cx="8229600" cy="1359535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Порівняльний аналіз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коефіцієнту якості знань учнів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класах</a:t>
            </a:r>
            <a:endParaRPr lang="uk-UA" dirty="0"/>
          </a:p>
        </p:txBody>
      </p:sp>
      <p:graphicFrame>
        <p:nvGraphicFramePr>
          <p:cNvPr id="4" name="Замещающее содержимое 3"/>
          <p:cNvGraphicFramePr/>
          <p:nvPr>
            <p:ph idx="1"/>
          </p:nvPr>
        </p:nvGraphicFramePr>
        <p:xfrm>
          <a:off x="457200" y="1174750"/>
          <a:ext cx="8229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 щодо кількості здобувачів освіти у Глинському ліцеї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79512" y="1124744"/>
          <a:ext cx="8712968" cy="58604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305"/>
                <a:gridCol w="3065506"/>
                <a:gridCol w="4443157"/>
              </a:tblGrid>
              <a:tr h="546484">
                <a:tc>
                  <a:txBody>
                    <a:bodyPr/>
                    <a:lstStyle/>
                    <a:p>
                      <a:pPr algn="just"/>
                      <a:endParaRPr lang="uk-UA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учнів станом на 01.09.202</a:t>
                      </a:r>
                      <a:r>
                        <a:rPr lang="uk-UA" alt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учнів станом на </a:t>
                      </a:r>
                      <a:r>
                        <a:rPr lang="uk-UA" alt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.12.202</a:t>
                      </a:r>
                      <a:r>
                        <a:rPr lang="uk-UA" alt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</a:tr>
              <a:tr h="217314">
                <a:tc>
                  <a:txBody>
                    <a:bodyPr/>
                    <a:lstStyle/>
                    <a:p>
                      <a:pPr algn="just"/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клас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учнів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учнів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</a:tr>
              <a:tr h="217314">
                <a:tc>
                  <a:txBody>
                    <a:bodyPr/>
                    <a:lstStyle/>
                    <a:p>
                      <a:pPr algn="just"/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клас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учні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учнів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</a:tr>
              <a:tr h="546484">
                <a:tc>
                  <a:txBody>
                    <a:bodyPr/>
                    <a:lstStyle/>
                    <a:p>
                      <a:pPr algn="just"/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клас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учень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alt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учень</a:t>
                      </a:r>
                      <a:endParaRPr lang="uk-UA" alt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</a:tr>
              <a:tr h="217314">
                <a:tc>
                  <a:txBody>
                    <a:bodyPr/>
                    <a:lstStyle/>
                    <a:p>
                      <a:pPr algn="just"/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клас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учні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учні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</a:tr>
              <a:tr h="381635">
                <a:tc>
                  <a:txBody>
                    <a:bodyPr/>
                    <a:lstStyle/>
                    <a:p>
                      <a:pPr algn="just"/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Всього:</a:t>
                      </a:r>
                      <a:endParaRPr lang="uk-UA" sz="14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учнів</a:t>
                      </a:r>
                      <a:endParaRPr lang="uk-UA" sz="14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учнів</a:t>
                      </a:r>
                      <a:endParaRPr lang="uk-UA" sz="14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</a:tr>
              <a:tr h="217314">
                <a:tc>
                  <a:txBody>
                    <a:bodyPr/>
                    <a:lstStyle/>
                    <a:p>
                      <a:pPr algn="just"/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клас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учнів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учнів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</a:tr>
              <a:tr h="217314">
                <a:tc>
                  <a:txBody>
                    <a:bodyPr/>
                    <a:lstStyle/>
                    <a:p>
                      <a:pPr algn="just"/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клас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учнів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учнів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</a:tr>
              <a:tr h="381898">
                <a:tc>
                  <a:txBody>
                    <a:bodyPr/>
                    <a:lstStyle/>
                    <a:p>
                      <a:pPr algn="just"/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клас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учні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alt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учн</a:t>
                      </a:r>
                      <a:r>
                        <a:rPr lang="uk-UA" alt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endParaRPr lang="uk-UA" alt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</a:tr>
              <a:tr h="217314">
                <a:tc>
                  <a:txBody>
                    <a:bodyPr/>
                    <a:lstStyle/>
                    <a:p>
                      <a:pPr algn="just"/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клас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учнів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учнів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</a:tr>
              <a:tr h="381898">
                <a:tc>
                  <a:txBody>
                    <a:bodyPr/>
                    <a:lstStyle/>
                    <a:p>
                      <a:pPr algn="just"/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клас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учень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alt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учень</a:t>
                      </a:r>
                      <a:endParaRPr lang="uk-UA" alt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</a:tr>
              <a:tr h="381898">
                <a:tc>
                  <a:txBody>
                    <a:bodyPr/>
                    <a:lstStyle/>
                    <a:p>
                      <a:pPr algn="just"/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Всього:</a:t>
                      </a:r>
                      <a:endParaRPr lang="uk-UA" sz="14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 учнів</a:t>
                      </a:r>
                      <a:endParaRPr lang="uk-UA" sz="14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 учні</a:t>
                      </a:r>
                      <a:endParaRPr lang="uk-UA" sz="14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</a:tr>
              <a:tr h="381898">
                <a:tc>
                  <a:txBody>
                    <a:bodyPr/>
                    <a:lstStyle/>
                    <a:p>
                      <a:pPr algn="just"/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клас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учнів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учнів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</a:tr>
              <a:tr h="381898">
                <a:tc>
                  <a:txBody>
                    <a:bodyPr/>
                    <a:lstStyle/>
                    <a:p>
                      <a:pPr algn="just"/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клас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учнів 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учнів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</a:tr>
              <a:tr h="381898">
                <a:tc>
                  <a:txBody>
                    <a:bodyPr/>
                    <a:lstStyle/>
                    <a:p>
                      <a:pPr algn="just"/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Всього:</a:t>
                      </a:r>
                      <a:endParaRPr lang="uk-UA" sz="14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учнів</a:t>
                      </a:r>
                      <a:endParaRPr lang="uk-UA" sz="14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учнів</a:t>
                      </a:r>
                      <a:endParaRPr lang="uk-UA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</a:tr>
              <a:tr h="546484">
                <a:tc>
                  <a:txBody>
                    <a:bodyPr/>
                    <a:lstStyle/>
                    <a:p>
                      <a:pPr algn="just"/>
                      <a:r>
                        <a:rPr lang="uk-UA" sz="1400" b="1" i="1" u="sng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 по ліцею:</a:t>
                      </a:r>
                      <a:endParaRPr lang="uk-UA" sz="1400" b="1" i="1" u="sng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b="1" i="1" u="sng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 учнів</a:t>
                      </a:r>
                      <a:endParaRPr lang="uk-UA" sz="1400" b="1" i="1" u="sng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b="1" i="1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 учнів</a:t>
                      </a:r>
                      <a:endParaRPr lang="uk-UA" sz="1400" b="1" i="1" u="sng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uk-UA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Моніторинг успішності учнів 5 класу (17 учнів) за </a:t>
            </a:r>
            <a:br>
              <a:rPr lang="uk-UA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І семестр 2023-2024 н.р</a:t>
            </a:r>
            <a:endParaRPr lang="uk-UA" altLang="ru-RU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/>
          <p:nvPr/>
        </p:nvGraphicFramePr>
        <p:xfrm>
          <a:off x="4572000" y="1517523"/>
          <a:ext cx="0" cy="4350385"/>
        </p:xfrm>
        <a:graphic>
          <a:graphicData uri="http://schemas.openxmlformats.org/drawingml/2006/table">
            <a:tbl>
              <a:tblPr/>
              <a:tblGrid>
                <a:gridCol w="0"/>
                <a:gridCol w="0"/>
              </a:tblGrid>
              <a:tr h="5435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 учнів за результами І семестру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3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Технології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10,2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Музичне мистецтво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861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Образотворче мистецтво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3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Фізична культура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0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Здоров’я, безпека та добробут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Етика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Інформатика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Історія 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Англійська мова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3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Пізнаємоприроду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література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Зарубіжна література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6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мова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7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 по класу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86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Коефіцієнт якостізнань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70,6%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68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Відмінники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86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Учні з початковим рівнем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Замещающее содержимое 10"/>
          <p:cNvGraphicFramePr/>
          <p:nvPr>
            <p:ph idx="1"/>
          </p:nvPr>
        </p:nvGraphicFramePr>
        <p:xfrm>
          <a:off x="457200" y="812800"/>
          <a:ext cx="8229600" cy="5690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3845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 учнів за результами І семестру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9591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Технології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10,2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952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Музичне мистецтво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9591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Образотворче мистецтво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3276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Фізична культура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952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Здоров’я, безпека та добробут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9591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Етика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952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Інформатика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9591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Історія 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952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Англійська мова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952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Пізнаємо природу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9591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література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952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Зарубіжна література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9591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952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мова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959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 по класу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952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Коефіцієнт якостізнань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70,6%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959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Відмінники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952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Учні з початковим рівнем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uk-UA" altLang="ru-RU" sz="20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Моніторинг успішності учнів 6 класу (28 учнів) за </a:t>
            </a:r>
            <a:br>
              <a:rPr lang="uk-UA" altLang="ru-RU" sz="20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r>
              <a:rPr lang="uk-UA" altLang="ru-RU" sz="20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І семестр 2023-2024 н.р</a:t>
            </a:r>
            <a:endParaRPr lang="ru-RU" altLang="en-US" sz="2000"/>
          </a:p>
        </p:txBody>
      </p:sp>
      <p:graphicFrame>
        <p:nvGraphicFramePr>
          <p:cNvPr id="5" name="Замещающее содержимое 4"/>
          <p:cNvGraphicFramePr/>
          <p:nvPr>
            <p:ph idx="1"/>
          </p:nvPr>
        </p:nvGraphicFramePr>
        <p:xfrm>
          <a:off x="457200" y="908050"/>
          <a:ext cx="8229600" cy="5588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5435"/>
                <a:gridCol w="4114165"/>
              </a:tblGrid>
              <a:tr h="4267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i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Середній бал учнів за результами І семестру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717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Фізична культура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717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Образотворче мистецтво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711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Здоров’я, безпека та добробут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717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Етика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717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Музичне мистецтво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9.1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717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Технології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717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Інформатика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717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література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717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Пізнаємо природу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711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Історія 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717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Англійська мова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717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мова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717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Зарубіжна література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717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717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Географія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7114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 по класу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717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Коефіцієнт якостізнань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70,4%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717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Відмінники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717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Учні з початковим рівнем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324528" cy="1008112"/>
          </a:xfrm>
        </p:spPr>
        <p:txBody>
          <a:bodyPr>
            <a:normAutofit/>
          </a:bodyPr>
          <a:lstStyle/>
          <a:p>
            <a:pPr algn="ctr"/>
            <a:r>
              <a:rPr lang="uk-UA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Моніторинг успішності учнів 7</a:t>
            </a:r>
            <a:r>
              <a:rPr lang="uk-UA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uk-UA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класу (23 учні)</a:t>
            </a:r>
            <a:br>
              <a:rPr lang="uk-UA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r>
              <a:rPr lang="uk-UA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за І </a:t>
            </a:r>
            <a:r>
              <a:rPr lang="uk-UA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семестр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/>
          <p:nvPr/>
        </p:nvGraphicFramePr>
        <p:xfrm>
          <a:off x="4572000" y="1494663"/>
          <a:ext cx="0" cy="4148455"/>
        </p:xfrm>
        <a:graphic>
          <a:graphicData uri="http://schemas.openxmlformats.org/drawingml/2006/table">
            <a:tbl>
              <a:tblPr/>
              <a:tblGrid>
                <a:gridCol w="0"/>
                <a:gridCol w="0"/>
              </a:tblGrid>
              <a:tr h="1308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 семестр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4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Трудове навчання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0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Музичне мистецтво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43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Образотворче мистецтво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23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Основи здоров’я 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0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Інформатика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8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Зарубіжна література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83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література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83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Англійська мова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0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Всесвітняісторія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Фізика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81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Геометрія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4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Географія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Біологія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4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Фізична культура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83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мова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83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Історія України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Хімія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6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 по класу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4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Коефіцієнт якостізнань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65,2%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Відмінники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4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Учні з початковим рівнем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Замещающее содержимое 4"/>
          <p:cNvGraphicFramePr/>
          <p:nvPr>
            <p:ph idx="1"/>
          </p:nvPr>
        </p:nvGraphicFramePr>
        <p:xfrm>
          <a:off x="457200" y="999490"/>
          <a:ext cx="8229600" cy="5622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444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i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Середній бал учнів за результами І семестру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44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Трудове навчання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44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Музичне мистецтво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44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Образотворче мистецтво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44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Основи здоров’я 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44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Інформатика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44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Зарубіжна література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44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література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44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Англійська мова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44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Всесвітня історія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44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Фізика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44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Геометрія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44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Географія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44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44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Біологія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44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Фізична культура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44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мова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44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Історія України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44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Хімія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44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 по класу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44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Коефіцієнт якості</a:t>
                      </a:r>
                      <a:r>
                        <a:rPr lang="uk-UA" alt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знань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65,2%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44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Відмінники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44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Учні з початковим рівнем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uk-UA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Моніторинг успішності учнів 8</a:t>
            </a:r>
            <a:r>
              <a:rPr lang="uk-UA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uk-UA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класу (15 учнів)</a:t>
            </a:r>
            <a:br>
              <a:rPr lang="uk-UA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r>
              <a:rPr lang="uk-UA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за І семестр </a:t>
            </a:r>
            <a:endParaRPr lang="uk-UA" sz="2000" b="1" dirty="0"/>
          </a:p>
        </p:txBody>
      </p:sp>
      <p:graphicFrame>
        <p:nvGraphicFramePr>
          <p:cNvPr id="5" name="Таблица 4"/>
          <p:cNvGraphicFramePr/>
          <p:nvPr/>
        </p:nvGraphicFramePr>
        <p:xfrm>
          <a:off x="4572000" y="1601343"/>
          <a:ext cx="0" cy="4238625"/>
        </p:xfrm>
        <a:graphic>
          <a:graphicData uri="http://schemas.openxmlformats.org/drawingml/2006/table">
            <a:tbl>
              <a:tblPr/>
              <a:tblGrid>
                <a:gridCol w="0"/>
                <a:gridCol w="0"/>
              </a:tblGrid>
              <a:tr h="14414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 семестр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5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мова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література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1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Зарубіжна література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5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Англійська мова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15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Історія України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90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Всесвітня історія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8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Інформатика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1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Геометрія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63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Біологія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1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Географія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Фізика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Хімія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1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Мистецтво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03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Трудове навчання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6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Основи здоров’я 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03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Фізична культура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5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 по класу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Коефіцієнт якостізнань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0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Відмінники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Учні з початковим рівнем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Замещающее содержимое 3"/>
          <p:cNvGraphicFramePr/>
          <p:nvPr>
            <p:ph idx="1"/>
          </p:nvPr>
        </p:nvGraphicFramePr>
        <p:xfrm>
          <a:off x="457200" y="713105"/>
          <a:ext cx="8229600" cy="5901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267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i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Середній бал учнів за результами І семестру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609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мова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603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література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609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Зарубіжна література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603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Англійська мова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609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Історія України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609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Всесвітня історія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5971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Інформатика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603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616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Геометрія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603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Біологія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603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Географія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616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Фізика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603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Хімія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609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Мистецтво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603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Трудове навчання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609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Основи здоров’я 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609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Фізична культура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603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 по класу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603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Коефіцієнт якостізнань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616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Відмінники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603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Учні з початковим рівнем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784976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uk-UA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Моніторинг успішності учнів </a:t>
            </a:r>
            <a:r>
              <a:rPr lang="uk-UA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9 класу (21 учень) </a:t>
            </a:r>
            <a:br>
              <a:rPr lang="uk-UA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r>
              <a:rPr lang="uk-UA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за І семестр </a:t>
            </a:r>
            <a:br>
              <a:rPr lang="uk-UA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endParaRPr lang="uk-UA" sz="2000" dirty="0"/>
          </a:p>
        </p:txBody>
      </p:sp>
      <p:graphicFrame>
        <p:nvGraphicFramePr>
          <p:cNvPr id="5" name="Таблица 4"/>
          <p:cNvGraphicFramePr/>
          <p:nvPr/>
        </p:nvGraphicFramePr>
        <p:xfrm>
          <a:off x="4572000" y="1525143"/>
          <a:ext cx="0" cy="4260850"/>
        </p:xfrm>
        <a:graphic>
          <a:graphicData uri="http://schemas.openxmlformats.org/drawingml/2006/table">
            <a:tbl>
              <a:tblPr/>
              <a:tblGrid>
                <a:gridCol w="0"/>
                <a:gridCol w="0"/>
              </a:tblGrid>
              <a:tr h="1181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 семестр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9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Трудове навчання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9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Фізична культура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71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Мистецтво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7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Основи здоров’я 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6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література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6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Зарубіжна література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53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Німецька мова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5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Інформатика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5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Всесвітня історія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11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Біологія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Історія України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мова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Англійська мова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71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Геометрія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7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Правознавство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71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Географія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Фізика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Хімія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4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 по класу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24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Коефіцієнт якостізнань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68,7%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3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Відмінники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8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Учні з початковим рівнем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Замещающее содержимое 3"/>
          <p:cNvGraphicFramePr/>
          <p:nvPr>
            <p:ph idx="1"/>
          </p:nvPr>
        </p:nvGraphicFramePr>
        <p:xfrm>
          <a:off x="457200" y="687070"/>
          <a:ext cx="8229600" cy="5968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267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i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Середній бал учнів за результами І семестру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06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Трудове навчання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13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Фізична культура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06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Мистецтво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13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Основи здоров’я 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06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література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13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Зарубіжна література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06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Німецька мова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06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Інформатика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13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Всесвітня історія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06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Біологія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13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Історія України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06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мова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13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Англійська мова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06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Геометрія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06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Правознавство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13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Географія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06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Фізика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13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06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Хімія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13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 по класу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06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Коефіцієнт якостізнань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68,7%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13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Відмінники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06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Учні з початковим рівнем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0"/>
            <a:ext cx="9252520" cy="764704"/>
          </a:xfrm>
        </p:spPr>
        <p:txBody>
          <a:bodyPr>
            <a:normAutofit/>
          </a:bodyPr>
          <a:lstStyle/>
          <a:p>
            <a:pPr algn="ctr"/>
            <a:r>
              <a:rPr lang="uk-UA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Моніторинг успішності учнів </a:t>
            </a:r>
            <a:r>
              <a:rPr lang="uk-UA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10 </a:t>
            </a:r>
            <a:r>
              <a:rPr lang="uk-UA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класу </a:t>
            </a:r>
            <a:r>
              <a:rPr lang="uk-UA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uk-UA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(13 </a:t>
            </a:r>
            <a:r>
              <a:rPr lang="uk-UA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учнів) </a:t>
            </a:r>
            <a:br>
              <a:rPr lang="uk-UA" sz="2000" dirty="0"/>
            </a:br>
            <a:r>
              <a:rPr lang="uk-UA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за І семестр</a:t>
            </a:r>
            <a:endParaRPr lang="uk-UA" sz="2000" dirty="0"/>
          </a:p>
        </p:txBody>
      </p:sp>
      <p:graphicFrame>
        <p:nvGraphicFramePr>
          <p:cNvPr id="5" name="Таблица 4"/>
          <p:cNvGraphicFramePr/>
          <p:nvPr/>
        </p:nvGraphicFramePr>
        <p:xfrm>
          <a:off x="4572000" y="1517523"/>
          <a:ext cx="0" cy="4261485"/>
        </p:xfrm>
        <a:graphic>
          <a:graphicData uri="http://schemas.openxmlformats.org/drawingml/2006/table">
            <a:tbl>
              <a:tblPr/>
              <a:tblGrid>
                <a:gridCol w="0"/>
                <a:gridCol w="0"/>
              </a:tblGrid>
              <a:tr h="1174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Ісеместр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13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ЗахистУкраїни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3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Фізична культура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7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Громадянськаосвіта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2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Інформатика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5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Всесвітня історія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3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Фінансоваграмотність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література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Зарубіжна література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мова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Англійська мова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Історія України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0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Геометрія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Біологія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Фізика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53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Німецька мова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0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Географія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Хімія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7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 по класу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86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Коефіцієнт якостізнань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68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Відмінники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86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Учні з початковим рівнем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Замещающее содержимое 3"/>
          <p:cNvGraphicFramePr/>
          <p:nvPr>
            <p:ph idx="1"/>
          </p:nvPr>
        </p:nvGraphicFramePr>
        <p:xfrm>
          <a:off x="457200" y="791845"/>
          <a:ext cx="8229600" cy="5773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267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i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Середній бал учнів за результами І семестру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320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Захист України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25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Фізична культура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320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Громадянська освіта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320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Інформатика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320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Всесвітня історія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25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Фінансова грамотність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320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література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320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Зарубіжна література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320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мова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25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Англійська мова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320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Історія України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320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Геометрія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25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Біологія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320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Фізика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320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Німецька мова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320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Географія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25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320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Хімія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320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 по класу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320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Коефіцієнт якостізнань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25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Відмінники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320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Учні з початковим рівнем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764704"/>
          </a:xfrm>
        </p:spPr>
        <p:txBody>
          <a:bodyPr>
            <a:normAutofit/>
          </a:bodyPr>
          <a:lstStyle/>
          <a:p>
            <a:pPr algn="ctr"/>
            <a:r>
              <a:rPr lang="uk-UA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Моніторинг успішності учнів </a:t>
            </a:r>
            <a:r>
              <a:rPr lang="uk-UA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11 класу (7 учнів)</a:t>
            </a:r>
            <a:br>
              <a:rPr lang="uk-UA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r>
              <a:rPr lang="uk-UA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uk-UA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за І семестр</a:t>
            </a:r>
            <a:endParaRPr lang="uk-UA" sz="2000" dirty="0"/>
          </a:p>
        </p:txBody>
      </p:sp>
      <p:graphicFrame>
        <p:nvGraphicFramePr>
          <p:cNvPr id="4" name="Замещающее содержимое 3"/>
          <p:cNvGraphicFramePr/>
          <p:nvPr>
            <p:ph idx="1"/>
          </p:nvPr>
        </p:nvGraphicFramePr>
        <p:xfrm>
          <a:off x="457200" y="828040"/>
          <a:ext cx="8229600" cy="570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267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i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Середній бал учнів за результами І семестру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641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Фізична культура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641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Захист України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641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Мистецтво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641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Німецька мова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641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Інформатика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641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Біологія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641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мова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641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література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641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Зарубіжна література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641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641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Географія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641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Хімія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641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Геометрія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641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Фізика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641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Історія України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641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Всесвітня історія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641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 по класу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641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Коефіцієнт якостізнань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57%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641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Відмінники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641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Учні з початковим рівнем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(10 оц.поч.рівня)</a:t>
                      </a:r>
                      <a:endParaRPr lang="en-US" altLang="en-US" sz="14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5961</Words>
  <Application>WPS Presentation</Application>
  <PresentationFormat>Экран (4:3)</PresentationFormat>
  <Paragraphs>1176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Arial</vt:lpstr>
      <vt:lpstr>SimSun</vt:lpstr>
      <vt:lpstr>Wingdings</vt:lpstr>
      <vt:lpstr>Times New Roman</vt:lpstr>
      <vt:lpstr>Calibri</vt:lpstr>
      <vt:lpstr>Times New Roman</vt:lpstr>
      <vt:lpstr>Microsoft YaHei</vt:lpstr>
      <vt:lpstr>Arial Unicode MS</vt:lpstr>
      <vt:lpstr>Blue Waves</vt:lpstr>
      <vt:lpstr>PowerPoint 演示文稿</vt:lpstr>
      <vt:lpstr>Інформація щодо кількості здобувачів освіти у Глинському ліцеї</vt:lpstr>
      <vt:lpstr>        Моніторинг успішності учнів 5 класу (17 учнів) за  І семестр 2023-2024 н.р</vt:lpstr>
      <vt:lpstr>Моніторинг успішності учнів 6 класу (28 учнів) за  І семестр 2023-2024 н.р</vt:lpstr>
      <vt:lpstr>Моніторинг успішності учнів 7 класу (23 учні) за І семестр</vt:lpstr>
      <vt:lpstr>Моніторинг успішності учнів 8 класу (15 учнів)  за І семестр </vt:lpstr>
      <vt:lpstr>Моніторинг успішності учнів 9 класу (21 учень)  за І семестр  </vt:lpstr>
      <vt:lpstr>Моніторинг успішності учнів 10 класу  (13 учнів)  за І семестр</vt:lpstr>
      <vt:lpstr>Моніторинг успішності учнів 11 класу (7 учнів)  за І семестр</vt:lpstr>
      <vt:lpstr>Порівняльний аналіз середнього балу учнів по класах</vt:lpstr>
      <vt:lpstr>Порівняльний аналіз коефіцієнту якості знань учнів по класах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Ірина Мельничук</cp:lastModifiedBy>
  <cp:revision>110</cp:revision>
  <dcterms:created xsi:type="dcterms:W3CDTF">2011-12-08T10:47:00Z</dcterms:created>
  <dcterms:modified xsi:type="dcterms:W3CDTF">2024-03-27T09:18:29Z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A060815DEBCD445EB224AE97AE384837_13</vt:lpwstr>
  </property>
  <property fmtid="{D5CDD505-2E9C-101B-9397-08002B2CF9AE}" pid="3" name="KSOProductBuildVer">
    <vt:lpwstr>1049-12.2.0.13489</vt:lpwstr>
  </property>
</Properties>
</file>