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7" r:id="rId3"/>
    <p:sldId id="258" r:id="rId4"/>
    <p:sldId id="259" r:id="rId5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D25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47" autoAdjust="0"/>
    <p:restoredTop sz="94660"/>
  </p:normalViewPr>
  <p:slideViewPr>
    <p:cSldViewPr showGuides="1">
      <p:cViewPr varScale="1">
        <p:scale>
          <a:sx n="69" d="100"/>
          <a:sy n="69" d="100"/>
        </p:scale>
        <p:origin x="-1482" y="-90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TPCUser\AppData\Local\Temp\wps.RbVqrj\Chart%20in%20Wp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400" b="0" i="0" u="none" strike="noStrike" kern="1200" cap="none" spc="0" normalizeH="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uFill>
                    <a:latin typeface="+mn-lt"/>
                    <a:ea typeface="+Основной текст (восточно-азиат" charset="0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Wps.xlsx]Sheet1'!$A$2:$A$8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7 клас</c:v>
                </c:pt>
                <c:pt idx="5">
                  <c:v>8 клас</c:v>
                </c:pt>
                <c:pt idx="6">
                  <c:v>11 клас</c:v>
                </c:pt>
              </c:strCache>
            </c:strRef>
          </c:cat>
          <c:val>
            <c:numRef>
              <c:f>'[Chart in Wps.xlsx]Sheet1'!$B$2:$B$8</c:f>
              <c:numCache>
                <c:formatCode>0.00%</c:formatCode>
                <c:ptCount val="7"/>
                <c:pt idx="0">
                  <c:v>0.896</c:v>
                </c:pt>
                <c:pt idx="1">
                  <c:v>0.706</c:v>
                </c:pt>
                <c:pt idx="2">
                  <c:v>0.642</c:v>
                </c:pt>
                <c:pt idx="3" c:formatCode="0%">
                  <c:v>0.59</c:v>
                </c:pt>
                <c:pt idx="4">
                  <c:v>0.555</c:v>
                </c:pt>
                <c:pt idx="5">
                  <c:v>0.54</c:v>
                </c:pt>
                <c:pt idx="6" c:formatCode="0%">
                  <c:v>0.5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46"/>
        <c:overlap val="-28"/>
        <c:axId val="992074006"/>
        <c:axId val="169480122"/>
      </c:barChart>
      <c:catAx>
        <c:axId val="99207400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ru-RU" sz="12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  <a:latin typeface="+mn-lt"/>
                <a:ea typeface="+Основной текст (восточно-азиат" charset="0"/>
                <a:cs typeface="+mn-cs"/>
              </a:defRPr>
            </a:pPr>
          </a:p>
        </c:txPr>
        <c:crossAx val="169480122"/>
        <c:crosses val="autoZero"/>
        <c:auto val="1"/>
        <c:lblAlgn val="ctr"/>
        <c:lblOffset val="100"/>
        <c:noMultiLvlLbl val="0"/>
      </c:catAx>
      <c:valAx>
        <c:axId val="16948012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9207400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23b37120-9186-4c7e-96fa-a519e330fad2}"/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2023/2024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600" b="1" i="0" u="none" strike="noStrike" kern="1200" cap="none" spc="0" normalizeH="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uFill>
                    <a:latin typeface="+mn-lt"/>
                    <a:ea typeface="+Основной текст (восточно-азиат" charset="0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Початковий</c:v>
                </c:pt>
                <c:pt idx="1">
                  <c:v>Середній</c:v>
                </c:pt>
                <c:pt idx="2">
                  <c:v>Достатній</c:v>
                </c:pt>
                <c:pt idx="3">
                  <c:v>Високий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0.41</c:v>
                </c:pt>
                <c:pt idx="2">
                  <c:v>0.43</c:v>
                </c:pt>
                <c:pt idx="3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2024/2025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2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ru-RU" sz="1600" b="1" i="0" u="none" strike="noStrike" kern="1200" cap="none" spc="0" normalizeH="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uFill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uFill>
                        <a:latin typeface="+mn-lt"/>
                        <a:ea typeface="+Основной текст (восточно-азиат" charset="0"/>
                        <a:cs typeface="+mn-cs"/>
                      </a:defRPr>
                    </a:pPr>
                    <a:r>
                      <a:rPr sz="1600" b="1" u="none" strike="noStrike" cap="none" normalizeH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uFill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uFill>
                        <a:ea typeface="+Основной текст (восточно-азиат" charset="0"/>
                      </a:rPr>
                      <a:t>50</a:t>
                    </a:r>
                    <a:r>
                      <a:rPr lang="uk-UA" altLang="ru-RU" sz="1600" b="1" u="none" strike="noStrike" cap="none" normalizeH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uFill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uFill>
                        <a:ea typeface="+Основной текст (восточно-азиат" charset="0"/>
                      </a:rPr>
                      <a:t>,7</a:t>
                    </a:r>
                    <a:r>
                      <a:rPr sz="1600" b="1" u="none" strike="noStrike" cap="none" normalizeH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uFill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uFill>
                        <a:ea typeface="+Основной текст (восточно-азиат" charset="0"/>
                      </a:rPr>
                      <a:t>%</a:t>
                    </a:r>
                    <a:endParaRPr sz="1600" b="1" u="none" strike="noStrike" cap="none" normalizeH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uFill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uFill>
                      <a:ea typeface="+Основной текст (восточно-азиат" charset="0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ru-RU" sz="1600" b="1" i="0" u="none" strike="noStrike" kern="1200" cap="none" spc="0" normalizeH="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uFill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uFill>
                        <a:latin typeface="+mn-lt"/>
                        <a:ea typeface="+Основной текст (восточно-азиат" charset="0"/>
                        <a:cs typeface="+mn-cs"/>
                      </a:defRPr>
                    </a:pPr>
                    <a:r>
                      <a:rPr sz="1600" b="1" u="none" strike="noStrike" cap="none" normalizeH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uFill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uFill>
                        <a:ea typeface="+Основной текст (восточно-азиат" charset="0"/>
                      </a:rPr>
                      <a:t>15</a:t>
                    </a:r>
                    <a:r>
                      <a:rPr lang="uk-UA" altLang="ru-RU" sz="1600" b="1" u="none" strike="noStrike" cap="none" normalizeH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uFill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uFill>
                        <a:ea typeface="+Основной текст (восточно-азиат" charset="0"/>
                      </a:rPr>
                      <a:t>,3</a:t>
                    </a:r>
                    <a:r>
                      <a:rPr sz="1600" b="1" u="none" strike="noStrike" cap="none" normalizeH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uFill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uFill>
                        <a:ea typeface="+Основной текст (восточно-азиат" charset="0"/>
                      </a:rPr>
                      <a:t>%</a:t>
                    </a:r>
                    <a:endParaRPr sz="1600" b="1" u="none" strike="noStrike" cap="none" normalizeH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uFill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uFill>
                      <a:ea typeface="+Основной текст (восточно-азиат" charset="0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600" b="1" i="0" u="none" strike="noStrike" kern="1200" cap="none" spc="0" normalizeH="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uFill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uFill>
                    <a:latin typeface="+mn-lt"/>
                    <a:ea typeface="+Основной текст (восточно-азиат" charset="0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Початковий</c:v>
                </c:pt>
                <c:pt idx="1">
                  <c:v>Середній</c:v>
                </c:pt>
                <c:pt idx="2">
                  <c:v>Достатній</c:v>
                </c:pt>
                <c:pt idx="3">
                  <c:v>Високий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0.05</c:v>
                </c:pt>
                <c:pt idx="1">
                  <c:v>0.3</c:v>
                </c:pt>
                <c:pt idx="2" c:formatCode="#,000%">
                  <c:v>0.503</c:v>
                </c:pt>
                <c:pt idx="3" c:formatCode="#,000%">
                  <c:v>0.147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/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Початковий</c:v>
                </c:pt>
                <c:pt idx="1">
                  <c:v>Середній</c:v>
                </c:pt>
                <c:pt idx="2">
                  <c:v>Достатній</c:v>
                </c:pt>
                <c:pt idx="3">
                  <c:v>Високий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6"/>
        <c:overlap val="100"/>
        <c:axId val="603649718"/>
        <c:axId val="45996522"/>
      </c:barChart>
      <c:catAx>
        <c:axId val="603649718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ru-RU" sz="20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  <a:latin typeface="+mn-lt"/>
                <a:ea typeface="+Основной текст (восточно-азиат" charset="0"/>
                <a:cs typeface="+mn-cs"/>
              </a:defRPr>
            </a:pPr>
          </a:p>
        </c:txPr>
        <c:crossAx val="45996522"/>
        <c:crosses val="autoZero"/>
        <c:auto val="1"/>
        <c:lblAlgn val="ctr"/>
        <c:lblOffset val="100"/>
        <c:noMultiLvlLbl val="0"/>
      </c:catAx>
      <c:valAx>
        <c:axId val="4599652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0364971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ru-RU" sz="20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  <a:latin typeface="+mn-lt"/>
                <a:ea typeface="+Основной текст (восточно-азиат" charset="0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ru-RU" sz="20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  <a:latin typeface="+mn-lt"/>
                <a:ea typeface="+Основной текст (восточно-азиат" charset="0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ru-RU" sz="20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  <a:latin typeface="+mn-lt"/>
                <a:ea typeface="+Основной текст (восточно-азиат" charset="0"/>
                <a:cs typeface="+mn-cs"/>
              </a:defRPr>
            </a:pPr>
          </a:p>
        </c:txPr>
      </c:legendEntry>
      <c:layout>
        <c:manualLayout>
          <c:xMode val="edge"/>
          <c:yMode val="edge"/>
          <c:x val="0.403703703703704"/>
          <c:y val="0.941923076923077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ru-RU" sz="2000" b="1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chemeClr val="tx1">
                    <a:lumMod val="65000"/>
                    <a:lumOff val="35000"/>
                  </a:schemeClr>
                </a:solidFill>
              </a:uFill>
              <a:latin typeface="+mn-lt"/>
              <a:ea typeface="+Основной текст (восточно-азиат" charset="0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0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noFill/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0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noFill/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655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</a:fld>
            <a:endParaRPr lang="ru-RU"/>
          </a:p>
        </p:txBody>
      </p:sp>
      <p:sp>
        <p:nvSpPr>
          <p:cNvPr id="1048656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p>
            <a:endParaRPr lang="ru-RU"/>
          </a:p>
        </p:txBody>
      </p:sp>
      <p:sp>
        <p:nvSpPr>
          <p:cNvPr id="1048657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58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659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/>
      <p:sp>
        <p:nvSpPr>
          <p:cNvPr id="1048590" name="Замещающий образ слайда 1"/>
          <p:cNvSpPr>
            <a:spLocks noGrp="1"/>
          </p:cNvSpPr>
          <p:nvPr>
            <p:ph type="sldImg" idx="2"/>
          </p:nvPr>
        </p:nvSpPr>
        <p:spPr/>
      </p:sp>
      <p:sp>
        <p:nvSpPr>
          <p:cNvPr id="1048591" name="Замещающий текст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9155113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47813" y="1701800"/>
            <a:ext cx="6908800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2927350"/>
            <a:ext cx="6913562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E7C4E92-831A-40C1-BA65-DEE19892E41C}" type="datetimeFigureOut">
              <a:rPr lang="ru-RU" smtClean="0"/>
            </a:fld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09FB654-A09E-4C3E-88F6-B45E337CA1E6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9.png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3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1048587" name="Объект 2"/>
          <p:cNvSpPr>
            <a:spLocks noGrp="1"/>
          </p:cNvSpPr>
          <p:nvPr>
            <p:ph idx="1"/>
          </p:nvPr>
        </p:nvSpPr>
        <p:spPr>
          <a:xfrm>
            <a:off x="226695" y="1174750"/>
            <a:ext cx="8679815" cy="4953000"/>
          </a:xfrm>
        </p:spPr>
        <p:txBody>
          <a:bodyPr>
            <a:normAutofit/>
          </a:bodyPr>
          <a:p>
            <a:pPr marL="0" marR="53975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4800" b="1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«Моніторинг </a:t>
            </a:r>
            <a:r>
              <a:rPr lang="uk-UA" sz="4800" b="1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успішності здобувачів освіти Глинського ліцею за </a:t>
            </a:r>
            <a:endParaRPr lang="uk-UA" sz="4800" b="1" dirty="0"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marL="0" marR="53975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4800" b="1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2024-2025 навчальний </a:t>
            </a:r>
            <a:r>
              <a:rPr lang="uk-UA" sz="4800" b="1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рік»</a:t>
            </a:r>
            <a:endParaRPr lang="ru-RU" sz="4800" b="1" dirty="0">
              <a:ea typeface="Calibri" panose="020F0502020204030204"/>
              <a:cs typeface="Times New Roman" panose="02020603050405020304"/>
            </a:endParaRPr>
          </a:p>
          <a:p>
            <a:pPr marL="0" indent="0" algn="r">
              <a:buNone/>
            </a:pPr>
            <a:endParaRPr lang="ru-RU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Порівняльний</a:t>
            </a:r>
            <a:r>
              <a:rPr lang="en-US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en-US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коефіцієнту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якісного</a:t>
            </a:r>
            <a:r>
              <a:rPr lang="en-US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</a:t>
            </a:r>
            <a:r>
              <a:rPr lang="en-US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en-US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2023/2024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2024/2025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Замещающее содержимое 10"/>
          <p:cNvGraphicFramePr/>
          <p:nvPr>
            <p:ph idx="1"/>
            <p:custDataLst>
              <p:tags r:id="rId1"/>
            </p:custDataLst>
          </p:nvPr>
        </p:nvGraphicFramePr>
        <p:xfrm>
          <a:off x="457200" y="1174750"/>
          <a:ext cx="8229600" cy="4723765"/>
        </p:xfrm>
        <a:graphic>
          <a:graphicData uri="http://schemas.openxmlformats.org/drawingml/2006/table">
            <a:tbl>
              <a:tblPr/>
              <a:tblGrid>
                <a:gridCol w="1102360"/>
                <a:gridCol w="2615565"/>
                <a:gridCol w="2671445"/>
                <a:gridCol w="1840230"/>
              </a:tblGrid>
              <a:tr h="574675"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Клас</a:t>
                      </a:r>
                      <a:endParaRPr sz="2000" b="1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Якісний показник у 2023-2024 н.р.</a:t>
                      </a:r>
                      <a:endParaRPr sz="2000" b="1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Якісний показник у 202</a:t>
                      </a: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4-202</a:t>
                      </a: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5 </a:t>
                      </a: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н.р.</a:t>
                      </a:r>
                      <a:endParaRPr sz="2000" b="1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Показник відсотка</a:t>
                      </a:r>
                      <a:endParaRPr sz="2000" b="1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74675"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5 клас</a:t>
                      </a:r>
                      <a:endParaRPr sz="2000" b="1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 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89,6</a:t>
                      </a: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 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74675"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6 клас</a:t>
                      </a: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 </a:t>
                      </a:r>
                      <a:endParaRPr sz="2000" b="1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65%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70,6%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+5,6%</a:t>
                      </a:r>
                      <a:endParaRPr sz="2000" b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74675"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7 клас</a:t>
                      </a:r>
                      <a:endParaRPr sz="2000" b="1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>
                          <a:latin typeface="Times New Roman" panose="02020603050405020304"/>
                          <a:ea typeface="SimSun" panose="02010600030101010101" pitchFamily="2" charset="-122"/>
                        </a:rPr>
                        <a:t>64,3%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55,5%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-8,8%</a:t>
                      </a:r>
                      <a:endParaRPr sz="2000" b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74675"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8 клас</a:t>
                      </a:r>
                      <a:endParaRPr sz="2000" b="1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56,5</a:t>
                      </a: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54,5%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-2%</a:t>
                      </a:r>
                      <a:endParaRPr sz="2000" b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74675"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9 клас</a:t>
                      </a:r>
                      <a:endParaRPr sz="2000" b="1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66,6</a:t>
                      </a: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64,2</a:t>
                      </a: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-2,4%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74675"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10 клас</a:t>
                      </a:r>
                      <a:endParaRPr sz="2000" b="1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42,9</a:t>
                      </a: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59</a:t>
                      </a: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+16,1%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74675"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1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11 клас</a:t>
                      </a:r>
                      <a:endParaRPr sz="2000" b="1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61,5</a:t>
                      </a: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50</a:t>
                      </a: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2000" b="0" i="0">
                          <a:solidFill>
                            <a:srgbClr val="000000"/>
                          </a:solidFill>
                          <a:latin typeface="Times New Roman" panose="02020603050405020304"/>
                          <a:ea typeface="SimSun" panose="02010600030101010101" pitchFamily="2" charset="-122"/>
                        </a:rPr>
                        <a:t>-11,5%</a:t>
                      </a:r>
                      <a:endParaRPr sz="2000" b="0" i="0">
                        <a:solidFill>
                          <a:srgbClr val="000000"/>
                        </a:solidFill>
                        <a:latin typeface="Times New Roman" panose="02020603050405020304"/>
                        <a:ea typeface="SimSun" panose="02010600030101010101" pitchFamily="2" charset="-122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/>
      <p:sp>
        <p:nvSpPr>
          <p:cNvPr id="1048599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uk-UA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Рейтингова таблиця успішності здобувачів освіти у 2025/2026 н.р. (відповідно якісного показника знань)</a:t>
            </a:r>
            <a:endParaRPr lang="uk-UA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Замещающее содержимое 3"/>
          <p:cNvGraphicFramePr/>
          <p:nvPr>
            <p:ph idx="1"/>
          </p:nvPr>
        </p:nvGraphicFramePr>
        <p:xfrm>
          <a:off x="328930" y="1174750"/>
          <a:ext cx="8555990" cy="5455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/>
      <p:sp>
        <p:nvSpPr>
          <p:cNvPr id="1048600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Порівняльний</a:t>
            </a:r>
            <a:r>
              <a:rPr lang="en-US" altLang="ru-RU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аналіз</a:t>
            </a:r>
            <a:r>
              <a:rPr lang="en-US" altLang="ru-RU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uk-UA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успішності здобувачів освіти</a:t>
            </a:r>
            <a:r>
              <a:rPr lang="en-US" altLang="ru-RU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uk-UA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</a:t>
            </a:r>
            <a:r>
              <a:rPr lang="en-US" altLang="ru-RU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2023/2024 </a:t>
            </a: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та</a:t>
            </a:r>
            <a:r>
              <a:rPr lang="en-US" altLang="ru-RU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2024/2025 </a:t>
            </a: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</a:t>
            </a:r>
            <a:r>
              <a:rPr lang="en-US" altLang="ru-RU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р</a:t>
            </a:r>
            <a:r>
              <a:rPr lang="en-US" altLang="ru-RU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ru-RU" altLang="en-US" sz="3200"/>
          </a:p>
        </p:txBody>
      </p:sp>
      <p:graphicFrame>
        <p:nvGraphicFramePr>
          <p:cNvPr id="2" name="Замещающее содержимое 1"/>
          <p:cNvGraphicFramePr/>
          <p:nvPr>
            <p:ph idx="1"/>
          </p:nvPr>
        </p:nvGraphicFramePr>
        <p:xfrm>
          <a:off x="457200" y="117475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Заголовок 1"/>
          <p:cNvSpPr>
            <a:spLocks noGrp="1"/>
          </p:cNvSpPr>
          <p:nvPr>
            <p:ph type="title"/>
          </p:nvPr>
        </p:nvSpPr>
        <p:spPr>
          <a:xfrm>
            <a:off x="457200" y="-99695"/>
            <a:ext cx="8229600" cy="1055370"/>
          </a:xfrm>
        </p:spPr>
        <p:txBody>
          <a:bodyPr>
            <a:normAutofit/>
          </a:bodyPr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щодо кількості здобувачів освіти у Глинському ліцеї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194304" name="Объект 3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179705" y="902335"/>
          <a:ext cx="8609965" cy="6326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1110"/>
                <a:gridCol w="2921000"/>
                <a:gridCol w="3157855"/>
              </a:tblGrid>
              <a:tr h="528320">
                <a:tc>
                  <a:txBody>
                    <a:bodyPr/>
                    <a:p>
                      <a:pPr algn="just"/>
                      <a:endParaRPr lang="uk-UA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учнів станом на 0</a:t>
                      </a:r>
                      <a:r>
                        <a:rPr lang="uk-UA" alt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.09.202</a:t>
                      </a:r>
                      <a:r>
                        <a:rPr lang="uk-UA" alt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учнів станом на </a:t>
                      </a:r>
                      <a:r>
                        <a:rPr lang="uk-UA" alt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alt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.202</a:t>
                      </a:r>
                      <a:r>
                        <a:rPr lang="uk-UA" alt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клас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учнів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учнів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клас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учнів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учень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клас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учнів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alt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учнів</a:t>
                      </a:r>
                      <a:endParaRPr lang="uk-UA" alt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клас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учнів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учнів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Всього: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учні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учні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клас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учнів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учнів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клас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учнів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учнів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клас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учнів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alt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учн</a:t>
                      </a:r>
                      <a:r>
                        <a:rPr lang="uk-UA" alt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</a:t>
                      </a:r>
                      <a:endParaRPr lang="uk-UA" alt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клас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учні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учні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клас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учнів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alt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учнів</a:t>
                      </a:r>
                      <a:endParaRPr lang="uk-UA" alt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Всього: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учнів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учнів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клас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учні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учні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клас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учнів 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учнів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349250">
                <a:tc>
                  <a:txBody>
                    <a:bodyPr/>
                    <a:p>
                      <a:pPr algn="just"/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Всього: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учнів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учні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  <a:tr h="782955">
                <a:tc>
                  <a:txBody>
                    <a:bodyPr/>
                    <a:p>
                      <a:pPr algn="just"/>
                      <a:r>
                        <a:rPr lang="uk-UA" sz="2000" b="1" i="1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по ліцею:</a:t>
                      </a:r>
                      <a:endParaRPr lang="uk-UA" sz="2000" b="1" i="1" u="sng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 b="1" i="1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 учнів</a:t>
                      </a:r>
                      <a:endParaRPr lang="uk-UA" sz="2000" b="1" i="1" u="sng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  <a:tc>
                  <a:txBody>
                    <a:bodyPr/>
                    <a:p>
                      <a:pPr algn="just"/>
                      <a:r>
                        <a:rPr lang="uk-UA" sz="2000" b="1" i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 учнів</a:t>
                      </a:r>
                      <a:endParaRPr lang="uk-UA" sz="2000" b="1" i="1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41" marR="43941" marT="21971" marB="21971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/>
      <p:sp>
        <p:nvSpPr>
          <p:cNvPr id="1048589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uk-UA" altLang="ru-RU" sz="20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Моніторинг успішності учнів 5 класу  за 2024-2025 н.р</a:t>
            </a:r>
            <a:endParaRPr lang="ru-RU" altLang="en-US" sz="2000"/>
          </a:p>
        </p:txBody>
      </p:sp>
      <p:pic>
        <p:nvPicPr>
          <p:cNvPr id="2" name="Изображение 2" descr="IMG_256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457200" y="2357120"/>
            <a:ext cx="7397750" cy="420878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Замещающее содержимое 4"/>
          <p:cNvGraphicFramePr/>
          <p:nvPr>
            <p:ph sz="half" idx="2"/>
            <p:custDataLst>
              <p:tags r:id="rId2"/>
            </p:custDataLst>
          </p:nvPr>
        </p:nvGraphicFramePr>
        <p:xfrm>
          <a:off x="527050" y="1145540"/>
          <a:ext cx="7296785" cy="1213485"/>
        </p:xfrm>
        <a:graphic>
          <a:graphicData uri="http://schemas.openxmlformats.org/drawingml/2006/table">
            <a:tbl>
              <a:tblPr/>
              <a:tblGrid>
                <a:gridCol w="2691130"/>
                <a:gridCol w="1581150"/>
                <a:gridCol w="1911350"/>
                <a:gridCol w="1113155"/>
              </a:tblGrid>
              <a:tr h="332105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Кількість учнів, які навчаються: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fontAlgn="b"/>
                      <a:endParaRPr sz="14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fontAlgn="b"/>
                      <a:endParaRPr sz="14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6530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1-3 бали (І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0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0%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895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4-6 балів (ІІ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3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895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7-9 балів (ІІІ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16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55%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165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10-12 балів (ІV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35%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895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Всього учнів у класі: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29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100%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/>
      <p:sp>
        <p:nvSpPr>
          <p:cNvPr id="104859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uk-UA" altLang="ru-RU" sz="20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Моніторинг успішності учнів 6 класу  за 2024-2025 н.р</a:t>
            </a:r>
            <a:endParaRPr lang="ru-RU" altLang="en-US" sz="2000"/>
          </a:p>
        </p:txBody>
      </p:sp>
      <p:graphicFrame>
        <p:nvGraphicFramePr>
          <p:cNvPr id="4" name="Замещающее содержимое 3"/>
          <p:cNvGraphicFramePr/>
          <p:nvPr>
            <p:ph sz="half" idx="1"/>
            <p:custDataLst>
              <p:tags r:id="rId1"/>
            </p:custDataLst>
          </p:nvPr>
        </p:nvGraphicFramePr>
        <p:xfrm>
          <a:off x="457200" y="1174750"/>
          <a:ext cx="7896860" cy="1303020"/>
        </p:xfrm>
        <a:graphic>
          <a:graphicData uri="http://schemas.openxmlformats.org/drawingml/2006/table">
            <a:tbl>
              <a:tblPr/>
              <a:tblGrid>
                <a:gridCol w="3394710"/>
                <a:gridCol w="719455"/>
                <a:gridCol w="2392045"/>
                <a:gridCol w="1390650"/>
              </a:tblGrid>
              <a:tr h="217170">
                <a:tc>
                  <a:txBody>
                    <a:bodyPr/>
                    <a:p>
                      <a:pPr fontAlgn="b"/>
                      <a:r>
                        <a:rPr lang="uk-UA"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Кількість учнів, які навчаються</a:t>
                      </a:r>
                      <a:endParaRPr lang="uk-UA"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fontAlgn="b"/>
                      <a:endParaRPr sz="14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fontAlgn="b"/>
                      <a:endParaRPr sz="14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170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1-3 бали (І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0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0%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170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4-6 балів (ІІ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5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29%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170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7-9 балів (ІІІ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8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47%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170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10-12 балів (ІV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24%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170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Всього учнів у класі: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17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100%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" name="Замещающее содержимое 4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8465" y="2600960"/>
            <a:ext cx="7908925" cy="40722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Моніторинг успішності учнів 7</a:t>
            </a:r>
            <a:r>
              <a:rPr lang="uk-UA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класу  за </a:t>
            </a:r>
            <a:r>
              <a:rPr lang="uk-UA" altLang="ru-RU" sz="20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2024-2025 н.р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194307" name="Таблица 3"/>
          <p:cNvGraphicFramePr/>
          <p:nvPr/>
        </p:nvGraphicFramePr>
        <p:xfrm>
          <a:off x="4572000" y="1494663"/>
          <a:ext cx="0" cy="4148455"/>
        </p:xfrm>
        <a:graphic>
          <a:graphicData uri="http://schemas.openxmlformats.org/drawingml/2006/table">
            <a:tbl>
              <a:tblPr/>
              <a:tblGrid>
                <a:gridCol w="0"/>
                <a:gridCol w="0"/>
              </a:tblGrid>
              <a:tr h="1308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семестр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Трудове навчання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Музичне мистецтво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4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Образотворче мистецтво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здоров’я 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0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Інформатика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8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Зарубіжна література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8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література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8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Англійська мова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Всесвітняісторія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Фізика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81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4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Біологія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Фізична культура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8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мова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8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Історія України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Хімія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6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 по класу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4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 якостізнань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65,2%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Відмінники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4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Учні з початковим рівнем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Замещающее содержимое 1"/>
          <p:cNvGraphicFramePr/>
          <p:nvPr>
            <p:ph sz="half" idx="1"/>
            <p:custDataLst>
              <p:tags r:id="rId1"/>
            </p:custDataLst>
          </p:nvPr>
        </p:nvGraphicFramePr>
        <p:xfrm>
          <a:off x="457200" y="1174750"/>
          <a:ext cx="7214235" cy="2023745"/>
        </p:xfrm>
        <a:graphic>
          <a:graphicData uri="http://schemas.openxmlformats.org/drawingml/2006/table">
            <a:tbl>
              <a:tblPr/>
              <a:tblGrid>
                <a:gridCol w="3759200"/>
                <a:gridCol w="2184400"/>
                <a:gridCol w="1270635"/>
              </a:tblGrid>
              <a:tr h="676910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Кількість учнів, які навчаються: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fontAlgn="b"/>
                      <a:endParaRPr sz="14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605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1-3 бали (І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7%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875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4-6 балів (ІІ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37%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7-9 балів (ІІІ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11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41%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875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10-12 балів (ІV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15%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Всього учнів у класі: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27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100%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" name="Замещающее содержимое 2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6730" y="3357245"/>
            <a:ext cx="7165340" cy="31832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Моніторинг успішності учнів 8</a:t>
            </a:r>
            <a:r>
              <a:rPr lang="uk-UA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класу за </a:t>
            </a:r>
            <a:r>
              <a:rPr lang="uk-UA" altLang="ru-RU" sz="20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2024-2025 н.р</a:t>
            </a:r>
            <a:endParaRPr lang="uk-UA" sz="2000" b="1" dirty="0"/>
          </a:p>
        </p:txBody>
      </p:sp>
      <p:graphicFrame>
        <p:nvGraphicFramePr>
          <p:cNvPr id="4194309" name="Таблица 4"/>
          <p:cNvGraphicFramePr/>
          <p:nvPr/>
        </p:nvGraphicFramePr>
        <p:xfrm>
          <a:off x="4363720" y="1601343"/>
          <a:ext cx="208280" cy="4330065"/>
        </p:xfrm>
        <a:graphic>
          <a:graphicData uri="http://schemas.openxmlformats.org/drawingml/2006/table">
            <a:tbl>
              <a:tblPr/>
              <a:tblGrid>
                <a:gridCol w="208280"/>
                <a:gridCol w="0"/>
              </a:tblGrid>
              <a:tr h="1441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семестр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5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мова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література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1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Зарубіжна література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5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Англійська мова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Історія України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0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Всесвітня історія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8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Інформатика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1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6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Біологія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1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Фізика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Хімія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1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Мистецтво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0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Трудове навчання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здоров’я 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0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Фізична культура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 по класу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 якостізнань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0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Відмінники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Учні з початковим рівнем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48595" name="Текстовое поле 5"/>
          <p:cNvSpPr txBox="1"/>
          <p:nvPr/>
        </p:nvSpPr>
        <p:spPr>
          <a:xfrm>
            <a:off x="2286000" y="3229610"/>
            <a:ext cx="4572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endParaRPr lang="uk-UA" altLang="ru-RU" sz="2000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2" name="Замещающее содержимое 1"/>
          <p:cNvGraphicFramePr/>
          <p:nvPr>
            <p:ph sz="half" idx="1"/>
            <p:custDataLst>
              <p:tags r:id="rId1"/>
            </p:custDataLst>
          </p:nvPr>
        </p:nvGraphicFramePr>
        <p:xfrm>
          <a:off x="457200" y="773430"/>
          <a:ext cx="8122285" cy="1797685"/>
        </p:xfrm>
        <a:graphic>
          <a:graphicData uri="http://schemas.openxmlformats.org/drawingml/2006/table">
            <a:tbl>
              <a:tblPr/>
              <a:tblGrid>
                <a:gridCol w="4233545"/>
                <a:gridCol w="2458085"/>
                <a:gridCol w="1430655"/>
              </a:tblGrid>
              <a:tr h="589280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Кількість учнів, які навчаються: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fontAlgn="b"/>
                      <a:endParaRPr sz="14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935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1-3 бали (І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9%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300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4-6 балів (ІІ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8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36%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935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7-9 балів (ІІІ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45%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935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10-12 балів (ІV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9%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300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Всього учнів у класі: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22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100%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" name="Замещающее содержимое 2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95605" y="2773045"/>
            <a:ext cx="8224520" cy="395033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l"/>
            <a:b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Моніторинг успішності учнів </a:t>
            </a:r>
            <a:r>
              <a:rPr lang="uk-UA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 класу </a:t>
            </a:r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  </a:t>
            </a:r>
            <a:r>
              <a:rPr lang="uk-UA" altLang="ru-RU" sz="20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2024-2025 н.р</a:t>
            </a:r>
            <a:br>
              <a:rPr lang="uk-UA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endParaRPr lang="uk-UA" sz="2000" dirty="0"/>
          </a:p>
        </p:txBody>
      </p:sp>
      <p:graphicFrame>
        <p:nvGraphicFramePr>
          <p:cNvPr id="4194311" name="Таблица 4"/>
          <p:cNvGraphicFramePr/>
          <p:nvPr/>
        </p:nvGraphicFramePr>
        <p:xfrm>
          <a:off x="4572000" y="1525143"/>
          <a:ext cx="0" cy="4260850"/>
        </p:xfrm>
        <a:graphic>
          <a:graphicData uri="http://schemas.openxmlformats.org/drawingml/2006/table">
            <a:tbl>
              <a:tblPr/>
              <a:tblGrid>
                <a:gridCol w="0"/>
                <a:gridCol w="0"/>
              </a:tblGrid>
              <a:tr h="1181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семестр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Трудове навчання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Фізична культура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7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Мистецтво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7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здоров’я 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література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6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Зарубіжна література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5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Німецька мова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5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Інформатика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Всесвітня історія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11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Біологія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Історія України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мова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Англійська мова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7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7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Правознавство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7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Фізика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Хімія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 по класу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2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 якостізнань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68,7%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3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Відмінники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Учні з початковим рівнем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Замещающее содержимое 1"/>
          <p:cNvGraphicFramePr/>
          <p:nvPr>
            <p:ph sz="half" idx="1"/>
            <p:custDataLst>
              <p:tags r:id="rId1"/>
            </p:custDataLst>
          </p:nvPr>
        </p:nvGraphicFramePr>
        <p:xfrm>
          <a:off x="457200" y="768985"/>
          <a:ext cx="7751445" cy="1827530"/>
        </p:xfrm>
        <a:graphic>
          <a:graphicData uri="http://schemas.openxmlformats.org/drawingml/2006/table">
            <a:tbl>
              <a:tblPr/>
              <a:tblGrid>
                <a:gridCol w="4039235"/>
                <a:gridCol w="2326640"/>
                <a:gridCol w="1385570"/>
              </a:tblGrid>
              <a:tr h="596900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Кількість учнів, які навчаються: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fontAlgn="b"/>
                      <a:endParaRPr sz="14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7015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1-3 бали (І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0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0%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110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4-6 балів (ІІ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5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36%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380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7-9 балів (ІІІ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8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57%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745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10-12 балів (ІV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7%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380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Всього учнів у класі: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14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100%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" name="Замещающее содержимое 2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95605" y="2813685"/>
            <a:ext cx="7957185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Моніторинг успішності учнів </a:t>
            </a:r>
            <a:r>
              <a:rPr lang="uk-UA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10 </a:t>
            </a:r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класу  за </a:t>
            </a:r>
            <a:r>
              <a:rPr lang="uk-UA" altLang="ru-RU" sz="20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2024-2025 н.р</a:t>
            </a:r>
            <a:endParaRPr lang="uk-UA" sz="2000" dirty="0"/>
          </a:p>
        </p:txBody>
      </p:sp>
      <p:graphicFrame>
        <p:nvGraphicFramePr>
          <p:cNvPr id="4194313" name="Таблица 4"/>
          <p:cNvGraphicFramePr/>
          <p:nvPr/>
        </p:nvGraphicFramePr>
        <p:xfrm>
          <a:off x="4572000" y="1517523"/>
          <a:ext cx="0" cy="4261485"/>
        </p:xfrm>
        <a:graphic>
          <a:graphicData uri="http://schemas.openxmlformats.org/drawingml/2006/table">
            <a:tbl>
              <a:tblPr/>
              <a:tblGrid>
                <a:gridCol w="0"/>
                <a:gridCol w="0"/>
              </a:tblGrid>
              <a:tr h="1174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Ісеместр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1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ЗахистУкраїни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3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Фізична культура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7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Громадянськаосвіта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2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Інформатика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Всесвітня історія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Фінансоваграмотність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00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література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Зарубіжна література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мова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Англійська мова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Історія України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Біологія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Фізика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5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Німецька мова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Хімія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en-US" altLang="en-US" sz="1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7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 по класу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6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 якостізнань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6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Відмінники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6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Учні з початковим рівнем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" b="1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en-US" sz="100" b="1" i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Замещающее содержимое 1"/>
          <p:cNvGraphicFramePr/>
          <p:nvPr>
            <p:ph sz="half" idx="1"/>
            <p:custDataLst>
              <p:tags r:id="rId1"/>
            </p:custDataLst>
          </p:nvPr>
        </p:nvGraphicFramePr>
        <p:xfrm>
          <a:off x="457200" y="729615"/>
          <a:ext cx="7856220" cy="1821180"/>
        </p:xfrm>
        <a:graphic>
          <a:graphicData uri="http://schemas.openxmlformats.org/drawingml/2006/table">
            <a:tbl>
              <a:tblPr/>
              <a:tblGrid>
                <a:gridCol w="3248660"/>
                <a:gridCol w="1581150"/>
                <a:gridCol w="1913255"/>
                <a:gridCol w="1113155"/>
              </a:tblGrid>
              <a:tr h="438785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Кількість учнів, які навчаються: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fontAlgn="b"/>
                      <a:endParaRPr sz="14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fontAlgn="b"/>
                      <a:endParaRPr sz="14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655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1-3 бали (І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5%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655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4-6 балів (ІІ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8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36%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410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7-9 балів (ІІІ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13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59%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020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на 10-12 балів (ІV рівень)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0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0%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655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Всього учнів у класі: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22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100%</a:t>
                      </a:r>
                      <a:endParaRPr sz="1400" b="1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" name="Замещающее содержимое 2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2760" y="2620645"/>
            <a:ext cx="7820660" cy="40563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Моніторинг успішності учнів </a:t>
            </a:r>
            <a:r>
              <a:rPr lang="uk-UA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11 класу </a:t>
            </a:r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  </a:t>
            </a:r>
            <a:r>
              <a:rPr lang="uk-UA" altLang="ru-RU" sz="20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2024-2025 н.р</a:t>
            </a:r>
            <a:endParaRPr lang="uk-UA" sz="2000" dirty="0"/>
          </a:p>
        </p:txBody>
      </p:sp>
      <p:graphicFrame>
        <p:nvGraphicFramePr>
          <p:cNvPr id="2" name="Замещающее содержимое 1"/>
          <p:cNvGraphicFramePr/>
          <p:nvPr>
            <p:ph sz="half" idx="1"/>
            <p:custDataLst>
              <p:tags r:id="rId1"/>
            </p:custDataLst>
          </p:nvPr>
        </p:nvGraphicFramePr>
        <p:xfrm>
          <a:off x="457200" y="882650"/>
          <a:ext cx="7690485" cy="1975485"/>
        </p:xfrm>
        <a:graphic>
          <a:graphicData uri="http://schemas.openxmlformats.org/drawingml/2006/table">
            <a:tbl>
              <a:tblPr/>
              <a:tblGrid>
                <a:gridCol w="2084705"/>
                <a:gridCol w="1922780"/>
                <a:gridCol w="2328545"/>
                <a:gridCol w="1354455"/>
              </a:tblGrid>
              <a:tr h="723265">
                <a:tc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Кількість учнів, які навчаються: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fontAlgn="b"/>
                      <a:endParaRPr sz="1400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fontAlgn="b"/>
                      <a:endParaRPr sz="1400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6350" cap="flat" cmpd="sng">
                      <a:solidFill>
                        <a:srgbClr val="CCCCC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%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0825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на 1-3 бали (І рівень)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2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17%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0190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на 4-6 балів (ІІ рівень)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4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33%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0190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на 7-9 балів (ІІІ рівень)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6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50%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0825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на 10-12 балів (ІV рівень)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0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0%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0190">
                <a:tc gridSpan="2">
                  <a:txBody>
                    <a:bodyPr/>
                    <a:p>
                      <a:pPr fontAlgn="b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Всього учнів у класі: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12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sz="1400" b="1">
                          <a:latin typeface="Times New Roman" panose="02020603050405020304" pitchFamily="18" charset="0"/>
                          <a:ea typeface="Microsoft JhengHei UI Light" panose="020B0304030504040204" charset="-120"/>
                          <a:cs typeface="Times New Roman" panose="02020603050405020304" pitchFamily="18" charset="0"/>
                        </a:rPr>
                        <a:t>100%</a:t>
                      </a:r>
                      <a:endParaRPr sz="1400" b="1">
                        <a:latin typeface="Times New Roman" panose="02020603050405020304" pitchFamily="18" charset="0"/>
                        <a:ea typeface="Microsoft JhengHei UI Light" panose="020B0304030504040204" charset="-120"/>
                        <a:cs typeface="Times New Roman" panose="02020603050405020304" pitchFamily="18" charset="0"/>
                      </a:endParaRPr>
                    </a:p>
                  </a:txBody>
                  <a:tcPr marL="19367" marR="1936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" name="Замещающее содержимое 2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95605" y="2969260"/>
            <a:ext cx="7821295" cy="356044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677*486"/>
  <p:tag name="TABLE_ENDDRAG_RECT" val="14*71*677*486"/>
</p:tagLst>
</file>

<file path=ppt/tags/tag2.xml><?xml version="1.0" encoding="utf-8"?>
<p:tagLst xmlns:p="http://schemas.openxmlformats.org/presentationml/2006/main">
  <p:tag name="TABLE_ENDDRAG_ORIGIN_RECT" val="465*94"/>
  <p:tag name="TABLE_ENDDRAG_RECT" val="41*90*465*94"/>
</p:tagLst>
</file>

<file path=ppt/tags/tag3.xml><?xml version="1.0" encoding="utf-8"?>
<p:tagLst xmlns:p="http://schemas.openxmlformats.org/presentationml/2006/main">
  <p:tag name="TABLE_ENDDRAG_ORIGIN_RECT" val="621*102"/>
  <p:tag name="TABLE_ENDDRAG_RECT" val="36*92*621*102"/>
</p:tagLst>
</file>

<file path=ppt/tags/tag4.xml><?xml version="1.0" encoding="utf-8"?>
<p:tagLst xmlns:p="http://schemas.openxmlformats.org/presentationml/2006/main">
  <p:tag name="TABLE_ENDDRAG_ORIGIN_RECT" val="568*159"/>
  <p:tag name="TABLE_ENDDRAG_RECT" val="36*92*568*159"/>
</p:tagLst>
</file>

<file path=ppt/tags/tag5.xml><?xml version="1.0" encoding="utf-8"?>
<p:tagLst xmlns:p="http://schemas.openxmlformats.org/presentationml/2006/main">
  <p:tag name="TABLE_ENDDRAG_ORIGIN_RECT" val="639*141"/>
  <p:tag name="TABLE_ENDDRAG_RECT" val="36*60*639*141"/>
</p:tagLst>
</file>

<file path=ppt/tags/tag6.xml><?xml version="1.0" encoding="utf-8"?>
<p:tagLst xmlns:p="http://schemas.openxmlformats.org/presentationml/2006/main">
  <p:tag name="TABLE_ENDDRAG_ORIGIN_RECT" val="610*143"/>
  <p:tag name="TABLE_ENDDRAG_RECT" val="36*60*610*143"/>
</p:tagLst>
</file>

<file path=ppt/tags/tag7.xml><?xml version="1.0" encoding="utf-8"?>
<p:tagLst xmlns:p="http://schemas.openxmlformats.org/presentationml/2006/main">
  <p:tag name="TABLE_ENDDRAG_ORIGIN_RECT" val="618*143"/>
  <p:tag name="TABLE_ENDDRAG_RECT" val="36*57*618*143"/>
</p:tagLst>
</file>

<file path=ppt/tags/tag8.xml><?xml version="1.0" encoding="utf-8"?>
<p:tagLst xmlns:p="http://schemas.openxmlformats.org/presentationml/2006/main">
  <p:tag name="TABLE_ENDDRAG_ORIGIN_RECT" val="605*155"/>
  <p:tag name="TABLE_ENDDRAG_RECT" val="36*69*605*155"/>
</p:tagLst>
</file>

<file path=ppt/tags/tag9.xml><?xml version="1.0" encoding="utf-8"?>
<p:tagLst xmlns:p="http://schemas.openxmlformats.org/presentationml/2006/main">
  <p:tag name="TABLE_ENDDRAG_ORIGIN_RECT" val="648*361"/>
  <p:tag name="TABLE_ENDDRAG_RECT" val="36*92*648*361"/>
</p:tagLst>
</file>

<file path=ppt/theme/theme1.xml><?xml version="1.0" encoding="utf-8"?>
<a:theme xmlns:a="http://schemas.openxmlformats.org/drawingml/2006/main" name="Communications and Dialogues">
  <a:themeElements>
    <a:clrScheme name="Communications and Dialogu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Communications and Dialogu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Communications and Dialogu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4666</Words>
  <Application>WPS Presentation</Application>
  <PresentationFormat/>
  <Paragraphs>830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52" baseType="lpstr">
      <vt:lpstr>Arial</vt:lpstr>
      <vt:lpstr>SimSun</vt:lpstr>
      <vt:lpstr>Wingdings</vt:lpstr>
      <vt:lpstr>Times New Roman</vt:lpstr>
      <vt:lpstr>Calibri</vt:lpstr>
      <vt:lpstr>Times New Roman</vt:lpstr>
      <vt:lpstr>+Основной текст (восточно-азиат</vt:lpstr>
      <vt:lpstr>Segoe Print</vt:lpstr>
      <vt:lpstr>Microsoft YaHei</vt:lpstr>
      <vt:lpstr>Arial Unicode MS</vt:lpstr>
      <vt:lpstr>Century Schoolbook</vt:lpstr>
      <vt:lpstr>Franklin Gothic Book</vt:lpstr>
      <vt:lpstr>Franklin Gothic Medium</vt:lpstr>
      <vt:lpstr>Impact</vt:lpstr>
      <vt:lpstr>MS Reference Sans Serif</vt:lpstr>
      <vt:lpstr>Palatino Linotype</vt:lpstr>
      <vt:lpstr>Segoe Script</vt:lpstr>
      <vt:lpstr>Segoe UI Light</vt:lpstr>
      <vt:lpstr>Sitka Banner</vt:lpstr>
      <vt:lpstr>Sitka Small</vt:lpstr>
      <vt:lpstr>Tahoma</vt:lpstr>
      <vt:lpstr>Bahnschrift SemiCondensed</vt:lpstr>
      <vt:lpstr>Bahnschrift SemiBold Condensed</vt:lpstr>
      <vt:lpstr>Bahnschrift SemiBold</vt:lpstr>
      <vt:lpstr>Bahnschrift SemiLight</vt:lpstr>
      <vt:lpstr>Bahnschrift Light SemiCondensed</vt:lpstr>
      <vt:lpstr>Calibri</vt:lpstr>
      <vt:lpstr>Candara Light</vt:lpstr>
      <vt:lpstr>Candara</vt:lpstr>
      <vt:lpstr>Constantia</vt:lpstr>
      <vt:lpstr>Franklin Gothic Demi Cond</vt:lpstr>
      <vt:lpstr>Georgia</vt:lpstr>
      <vt:lpstr>MS PGothic</vt:lpstr>
      <vt:lpstr>Segoe UI</vt:lpstr>
      <vt:lpstr>Sylfaen</vt:lpstr>
      <vt:lpstr>Tw Cen MT</vt:lpstr>
      <vt:lpstr>Bahnschrift SemiLight SemiCondensed</vt:lpstr>
      <vt:lpstr>Sitka Text</vt:lpstr>
      <vt:lpstr>Microsoft JhengHei UI Light</vt:lpstr>
      <vt:lpstr>Communications and Dialogues</vt:lpstr>
      <vt:lpstr>PowerPoint 演示文稿</vt:lpstr>
      <vt:lpstr>Інформація щодо кількості здобувачів освіти у Глинському ліцеї</vt:lpstr>
      <vt:lpstr>Моніторинг успішності учнів 5 класу (29 учнів) за  І семестр 2024-2025 н.р</vt:lpstr>
      <vt:lpstr>Моніторинг успішності учнів 6 класу (17 учнів) за  І семестр 2024-2025 н.р</vt:lpstr>
      <vt:lpstr>Моніторинг успішності учнів 7 класу (27 учнів) за І семестр 2024-2025 н.р</vt:lpstr>
      <vt:lpstr>Моніторинг успішності учнів 8 класу (22 учні)  за І семестр 2024-2025 н.р</vt:lpstr>
      <vt:lpstr>       Моніторинг успішності учнів 9 класу (14 учнів) за І семестр  2024-2025 н.р </vt:lpstr>
      <vt:lpstr>Моніторинг успішності учнів 10 класу  (21 учень)  за І семестр 2024-2025 н.р</vt:lpstr>
      <vt:lpstr>Моніторинг успішності учнів 11 класу (12 учнів)  за І семестр 2024-2025 н.р</vt:lpstr>
      <vt:lpstr>PowerPoint 演示文稿</vt:lpstr>
      <vt:lpstr>Порівняльний аналіз середнього балу   учнів по класах</vt:lpstr>
      <vt:lpstr>Порівняльний аналіз коефіцієнту якості знань учнів по класах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Ірина Мельничук</cp:lastModifiedBy>
  <cp:revision>1</cp:revision>
  <dcterms:created xsi:type="dcterms:W3CDTF">2025-06-03T21:59:27Z</dcterms:created>
  <dcterms:modified xsi:type="dcterms:W3CDTF">2025-06-03T21:59:27Z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33D9EE38FB8D41BEA89FCCBA43303F5A_13</vt:lpwstr>
  </property>
  <property fmtid="{D5CDD505-2E9C-101B-9397-08002B2CF9AE}" pid="3" name="KSOProductBuildVer">
    <vt:lpwstr>1049-12.2.0.21179</vt:lpwstr>
  </property>
</Properties>
</file>