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74" r:id="rId5"/>
    <p:sldId id="258" r:id="rId6"/>
    <p:sldId id="269" r:id="rId7"/>
    <p:sldId id="268" r:id="rId8"/>
    <p:sldId id="271" r:id="rId9"/>
    <p:sldId id="272" r:id="rId10"/>
    <p:sldId id="273" r:id="rId11"/>
    <p:sldId id="261" r:id="rId12"/>
    <p:sldId id="25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0303C2-1667-4C52-9765-0D4ACFF61FA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84AA9F3-FE56-4A6D-892D-5D3FF91B67C9}">
      <dgm:prSet phldrT="[Текст]" custT="1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uk-UA" sz="3600" b="1" dirty="0" smtClean="0"/>
            <a:t>ХОЧУ</a:t>
          </a:r>
          <a:endParaRPr lang="ru-RU" sz="3600" b="1" dirty="0"/>
        </a:p>
      </dgm:t>
    </dgm:pt>
    <dgm:pt modelId="{1421FEB4-131D-438F-BC83-96F307E41434}" type="parTrans" cxnId="{901D82E9-D6FA-4288-9E28-0C5B5440EFC9}">
      <dgm:prSet/>
      <dgm:spPr/>
      <dgm:t>
        <a:bodyPr/>
        <a:lstStyle/>
        <a:p>
          <a:endParaRPr lang="ru-RU"/>
        </a:p>
      </dgm:t>
    </dgm:pt>
    <dgm:pt modelId="{6CB297D4-1C1C-43F4-87E7-630A044A1D58}" type="sibTrans" cxnId="{901D82E9-D6FA-4288-9E28-0C5B5440EFC9}">
      <dgm:prSet/>
      <dgm:spPr/>
      <dgm:t>
        <a:bodyPr/>
        <a:lstStyle/>
        <a:p>
          <a:endParaRPr lang="ru-RU"/>
        </a:p>
      </dgm:t>
    </dgm:pt>
    <dgm:pt modelId="{9A881ECA-1D0B-4A1A-8A50-841A6D4A40DA}">
      <dgm:prSet phldrT="[Текст]"/>
      <dgm:spPr/>
      <dgm:t>
        <a:bodyPr/>
        <a:lstStyle/>
        <a:p>
          <a:r>
            <a:rPr lang="uk-UA" b="1" dirty="0" smtClean="0"/>
            <a:t>ТРЕБА</a:t>
          </a:r>
          <a:endParaRPr lang="ru-RU" b="1" dirty="0"/>
        </a:p>
      </dgm:t>
    </dgm:pt>
    <dgm:pt modelId="{A9DEAB6E-5B8B-4427-88D9-2E2345F1605B}" type="parTrans" cxnId="{04AD72F0-CB99-45E1-B86E-7F9135ECADCD}">
      <dgm:prSet/>
      <dgm:spPr/>
      <dgm:t>
        <a:bodyPr/>
        <a:lstStyle/>
        <a:p>
          <a:endParaRPr lang="ru-RU"/>
        </a:p>
      </dgm:t>
    </dgm:pt>
    <dgm:pt modelId="{0C627EE8-2014-4031-BC02-2AF4FBE2D8F4}" type="sibTrans" cxnId="{04AD72F0-CB99-45E1-B86E-7F9135ECADCD}">
      <dgm:prSet/>
      <dgm:spPr/>
      <dgm:t>
        <a:bodyPr/>
        <a:lstStyle/>
        <a:p>
          <a:endParaRPr lang="ru-RU"/>
        </a:p>
      </dgm:t>
    </dgm:pt>
    <dgm:pt modelId="{E42F5197-1F58-45E3-99D1-468FECB02CE8}">
      <dgm:prSet phldrT="[Текст]"/>
      <dgm:spPr>
        <a:solidFill>
          <a:srgbClr val="FFC000"/>
        </a:solidFill>
      </dgm:spPr>
      <dgm:t>
        <a:bodyPr/>
        <a:lstStyle/>
        <a:p>
          <a:r>
            <a:rPr lang="uk-UA" b="1" dirty="0" smtClean="0"/>
            <a:t>МОЖУ</a:t>
          </a:r>
          <a:endParaRPr lang="ru-RU" b="1" dirty="0"/>
        </a:p>
      </dgm:t>
    </dgm:pt>
    <dgm:pt modelId="{AE7EA43F-40E4-4FFF-912B-E6936C7AE2CB}" type="parTrans" cxnId="{E794FB0B-2663-4467-84C9-3C60C4CABABD}">
      <dgm:prSet/>
      <dgm:spPr/>
      <dgm:t>
        <a:bodyPr/>
        <a:lstStyle/>
        <a:p>
          <a:endParaRPr lang="ru-RU"/>
        </a:p>
      </dgm:t>
    </dgm:pt>
    <dgm:pt modelId="{120B5A27-DAEC-42B6-A2E6-816F99535C1E}" type="sibTrans" cxnId="{E794FB0B-2663-4467-84C9-3C60C4CABABD}">
      <dgm:prSet/>
      <dgm:spPr/>
      <dgm:t>
        <a:bodyPr/>
        <a:lstStyle/>
        <a:p>
          <a:endParaRPr lang="ru-RU"/>
        </a:p>
      </dgm:t>
    </dgm:pt>
    <dgm:pt modelId="{4202DD9B-64EB-4025-B5E2-25EBD85C77F6}" type="pres">
      <dgm:prSet presAssocID="{2F0303C2-1667-4C52-9765-0D4ACFF61FA1}" presName="compositeShape" presStyleCnt="0">
        <dgm:presLayoutVars>
          <dgm:chMax val="7"/>
          <dgm:dir/>
          <dgm:resizeHandles val="exact"/>
        </dgm:presLayoutVars>
      </dgm:prSet>
      <dgm:spPr/>
    </dgm:pt>
    <dgm:pt modelId="{E94C51ED-51B7-40DC-906B-9EDC2A8D1AD6}" type="pres">
      <dgm:prSet presAssocID="{684AA9F3-FE56-4A6D-892D-5D3FF91B67C9}" presName="circ1" presStyleLbl="vennNode1" presStyleIdx="0" presStyleCnt="3"/>
      <dgm:spPr/>
      <dgm:t>
        <a:bodyPr/>
        <a:lstStyle/>
        <a:p>
          <a:endParaRPr lang="ru-RU"/>
        </a:p>
      </dgm:t>
    </dgm:pt>
    <dgm:pt modelId="{CB652BA8-C9C0-467B-9951-85EE4216A041}" type="pres">
      <dgm:prSet presAssocID="{684AA9F3-FE56-4A6D-892D-5D3FF91B67C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08FDC-D1ED-46CB-BFD2-86FFF9C5F593}" type="pres">
      <dgm:prSet presAssocID="{9A881ECA-1D0B-4A1A-8A50-841A6D4A40DA}" presName="circ2" presStyleLbl="vennNode1" presStyleIdx="1" presStyleCnt="3"/>
      <dgm:spPr/>
      <dgm:t>
        <a:bodyPr/>
        <a:lstStyle/>
        <a:p>
          <a:endParaRPr lang="ru-RU"/>
        </a:p>
      </dgm:t>
    </dgm:pt>
    <dgm:pt modelId="{F84A1107-086C-4142-A272-416626BAE150}" type="pres">
      <dgm:prSet presAssocID="{9A881ECA-1D0B-4A1A-8A50-841A6D4A40D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E572B-3B26-4C9A-825E-BB2B22A80200}" type="pres">
      <dgm:prSet presAssocID="{E42F5197-1F58-45E3-99D1-468FECB02CE8}" presName="circ3" presStyleLbl="vennNode1" presStyleIdx="2" presStyleCnt="3" custLinFactNeighborX="444" custLinFactNeighborY="1031"/>
      <dgm:spPr/>
      <dgm:t>
        <a:bodyPr/>
        <a:lstStyle/>
        <a:p>
          <a:endParaRPr lang="ru-RU"/>
        </a:p>
      </dgm:t>
    </dgm:pt>
    <dgm:pt modelId="{CB8E7443-F7C1-4A15-A91E-408EB6B9FB4A}" type="pres">
      <dgm:prSet presAssocID="{E42F5197-1F58-45E3-99D1-468FECB02C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94FB0B-2663-4467-84C9-3C60C4CABABD}" srcId="{2F0303C2-1667-4C52-9765-0D4ACFF61FA1}" destId="{E42F5197-1F58-45E3-99D1-468FECB02CE8}" srcOrd="2" destOrd="0" parTransId="{AE7EA43F-40E4-4FFF-912B-E6936C7AE2CB}" sibTransId="{120B5A27-DAEC-42B6-A2E6-816F99535C1E}"/>
    <dgm:cxn modelId="{739206E6-1EE7-469A-8DB6-36E8C72BECC4}" type="presOf" srcId="{684AA9F3-FE56-4A6D-892D-5D3FF91B67C9}" destId="{E94C51ED-51B7-40DC-906B-9EDC2A8D1AD6}" srcOrd="0" destOrd="0" presId="urn:microsoft.com/office/officeart/2005/8/layout/venn1"/>
    <dgm:cxn modelId="{D24FE842-A70B-41CB-A94A-3BBCD63EFA8A}" type="presOf" srcId="{2F0303C2-1667-4C52-9765-0D4ACFF61FA1}" destId="{4202DD9B-64EB-4025-B5E2-25EBD85C77F6}" srcOrd="0" destOrd="0" presId="urn:microsoft.com/office/officeart/2005/8/layout/venn1"/>
    <dgm:cxn modelId="{F39BDBE7-83A3-41FA-998C-FDCEA9BA97E1}" type="presOf" srcId="{E42F5197-1F58-45E3-99D1-468FECB02CE8}" destId="{CB8E7443-F7C1-4A15-A91E-408EB6B9FB4A}" srcOrd="1" destOrd="0" presId="urn:microsoft.com/office/officeart/2005/8/layout/venn1"/>
    <dgm:cxn modelId="{04AD72F0-CB99-45E1-B86E-7F9135ECADCD}" srcId="{2F0303C2-1667-4C52-9765-0D4ACFF61FA1}" destId="{9A881ECA-1D0B-4A1A-8A50-841A6D4A40DA}" srcOrd="1" destOrd="0" parTransId="{A9DEAB6E-5B8B-4427-88D9-2E2345F1605B}" sibTransId="{0C627EE8-2014-4031-BC02-2AF4FBE2D8F4}"/>
    <dgm:cxn modelId="{F268ED90-AF61-4355-9F63-F1B9046D9C7E}" type="presOf" srcId="{9A881ECA-1D0B-4A1A-8A50-841A6D4A40DA}" destId="{F84A1107-086C-4142-A272-416626BAE150}" srcOrd="1" destOrd="0" presId="urn:microsoft.com/office/officeart/2005/8/layout/venn1"/>
    <dgm:cxn modelId="{AD4DAD72-896A-4332-8A64-02AFD0BE813B}" type="presOf" srcId="{9A881ECA-1D0B-4A1A-8A50-841A6D4A40DA}" destId="{1A408FDC-D1ED-46CB-BFD2-86FFF9C5F593}" srcOrd="0" destOrd="0" presId="urn:microsoft.com/office/officeart/2005/8/layout/venn1"/>
    <dgm:cxn modelId="{5CD475FF-E6E7-4584-8014-142C04095812}" type="presOf" srcId="{E42F5197-1F58-45E3-99D1-468FECB02CE8}" destId="{A86E572B-3B26-4C9A-825E-BB2B22A80200}" srcOrd="0" destOrd="0" presId="urn:microsoft.com/office/officeart/2005/8/layout/venn1"/>
    <dgm:cxn modelId="{E987CD04-C446-45C2-85BB-B0359D344252}" type="presOf" srcId="{684AA9F3-FE56-4A6D-892D-5D3FF91B67C9}" destId="{CB652BA8-C9C0-467B-9951-85EE4216A041}" srcOrd="1" destOrd="0" presId="urn:microsoft.com/office/officeart/2005/8/layout/venn1"/>
    <dgm:cxn modelId="{901D82E9-D6FA-4288-9E28-0C5B5440EFC9}" srcId="{2F0303C2-1667-4C52-9765-0D4ACFF61FA1}" destId="{684AA9F3-FE56-4A6D-892D-5D3FF91B67C9}" srcOrd="0" destOrd="0" parTransId="{1421FEB4-131D-438F-BC83-96F307E41434}" sibTransId="{6CB297D4-1C1C-43F4-87E7-630A044A1D58}"/>
    <dgm:cxn modelId="{40A60746-3652-4C2A-8F17-A906600F173B}" type="presParOf" srcId="{4202DD9B-64EB-4025-B5E2-25EBD85C77F6}" destId="{E94C51ED-51B7-40DC-906B-9EDC2A8D1AD6}" srcOrd="0" destOrd="0" presId="urn:microsoft.com/office/officeart/2005/8/layout/venn1"/>
    <dgm:cxn modelId="{0FA532DA-7412-4FCE-B73C-293160A7450B}" type="presParOf" srcId="{4202DD9B-64EB-4025-B5E2-25EBD85C77F6}" destId="{CB652BA8-C9C0-467B-9951-85EE4216A041}" srcOrd="1" destOrd="0" presId="urn:microsoft.com/office/officeart/2005/8/layout/venn1"/>
    <dgm:cxn modelId="{7B7A0563-54DB-460F-ADBB-0713BE883360}" type="presParOf" srcId="{4202DD9B-64EB-4025-B5E2-25EBD85C77F6}" destId="{1A408FDC-D1ED-46CB-BFD2-86FFF9C5F593}" srcOrd="2" destOrd="0" presId="urn:microsoft.com/office/officeart/2005/8/layout/venn1"/>
    <dgm:cxn modelId="{915153C3-BA0F-4D9C-8897-6944607D2E2F}" type="presParOf" srcId="{4202DD9B-64EB-4025-B5E2-25EBD85C77F6}" destId="{F84A1107-086C-4142-A272-416626BAE150}" srcOrd="3" destOrd="0" presId="urn:microsoft.com/office/officeart/2005/8/layout/venn1"/>
    <dgm:cxn modelId="{F60669CF-932B-433E-B852-4B39B6DE9546}" type="presParOf" srcId="{4202DD9B-64EB-4025-B5E2-25EBD85C77F6}" destId="{A86E572B-3B26-4C9A-825E-BB2B22A80200}" srcOrd="4" destOrd="0" presId="urn:microsoft.com/office/officeart/2005/8/layout/venn1"/>
    <dgm:cxn modelId="{4E92B2DC-0471-440B-9A68-F508BE9CE6CB}" type="presParOf" srcId="{4202DD9B-64EB-4025-B5E2-25EBD85C77F6}" destId="{CB8E7443-F7C1-4A15-A91E-408EB6B9FB4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C51ED-51B7-40DC-906B-9EDC2A8D1AD6}">
      <dsp:nvSpPr>
        <dsp:cNvPr id="0" name=""/>
        <dsp:cNvSpPr/>
      </dsp:nvSpPr>
      <dsp:spPr>
        <a:xfrm>
          <a:off x="905035" y="50799"/>
          <a:ext cx="2438400" cy="2438400"/>
        </a:xfrm>
        <a:prstGeom prst="ellipse">
          <a:avLst/>
        </a:prstGeom>
        <a:solidFill>
          <a:schemeClr val="accent6">
            <a:alpha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ХОЧУ</a:t>
          </a:r>
          <a:endParaRPr lang="ru-RU" sz="3600" b="1" kern="1200" dirty="0"/>
        </a:p>
      </dsp:txBody>
      <dsp:txXfrm>
        <a:off x="1230156" y="477519"/>
        <a:ext cx="1788160" cy="1097280"/>
      </dsp:txXfrm>
    </dsp:sp>
    <dsp:sp modelId="{1A408FDC-D1ED-46CB-BFD2-86FFF9C5F593}">
      <dsp:nvSpPr>
        <dsp:cNvPr id="0" name=""/>
        <dsp:cNvSpPr/>
      </dsp:nvSpPr>
      <dsp:spPr>
        <a:xfrm>
          <a:off x="1784892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b="1" kern="1200" dirty="0" smtClean="0"/>
            <a:t>ТРЕБА</a:t>
          </a:r>
          <a:endParaRPr lang="ru-RU" sz="3700" b="1" kern="1200" dirty="0"/>
        </a:p>
      </dsp:txBody>
      <dsp:txXfrm>
        <a:off x="2530636" y="2204720"/>
        <a:ext cx="1463040" cy="1341120"/>
      </dsp:txXfrm>
    </dsp:sp>
    <dsp:sp modelId="{A86E572B-3B26-4C9A-825E-BB2B22A80200}">
      <dsp:nvSpPr>
        <dsp:cNvPr id="0" name=""/>
        <dsp:cNvSpPr/>
      </dsp:nvSpPr>
      <dsp:spPr>
        <a:xfrm>
          <a:off x="36006" y="1599939"/>
          <a:ext cx="2438400" cy="243840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b="1" kern="1200" dirty="0" smtClean="0"/>
            <a:t>МОЖУ</a:t>
          </a:r>
          <a:endParaRPr lang="ru-RU" sz="3700" b="1" kern="1200" dirty="0"/>
        </a:p>
      </dsp:txBody>
      <dsp:txXfrm>
        <a:off x="265622" y="2229859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3A057C-5BD0-40CE-ADFC-707A4C482DD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072A21-3B4D-44FE-B74A-686D4FD9E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692697"/>
            <a:ext cx="5637010" cy="5241968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844824"/>
            <a:ext cx="7175351" cy="3080633"/>
          </a:xfrm>
        </p:spPr>
        <p:txBody>
          <a:bodyPr/>
          <a:lstStyle/>
          <a:p>
            <a:r>
              <a:rPr lang="uk-UA" sz="8000" dirty="0" smtClean="0"/>
              <a:t>Я ОБИРАЮ ПРОФЕСІЮ</a:t>
            </a:r>
            <a:endParaRPr lang="ru-RU" sz="8000" dirty="0"/>
          </a:p>
        </p:txBody>
      </p:sp>
      <p:pic>
        <p:nvPicPr>
          <p:cNvPr id="1026" name="Picture 2" descr="https://encrypted-tbn0.gstatic.com/images?q=tbn:ANd9GcSq_ly8nv1j92ToHEO4woltfT_zaySZFR89Z-RWhBmf1bZHfDF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08304" y="6336511"/>
            <a:ext cx="1364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50000"/>
                  </a:schemeClr>
                </a:solidFill>
              </a:rPr>
              <a:t>Волошин Х.В.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9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П'ятий тип: людина-художній образ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предметом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роль, </a:t>
            </a:r>
            <a:r>
              <a:rPr lang="ru-RU" dirty="0" err="1" smtClean="0"/>
              <a:t>елементи</a:t>
            </a:r>
            <a:r>
              <a:rPr lang="ru-RU" dirty="0" smtClean="0"/>
              <a:t> та </a:t>
            </a:r>
            <a:r>
              <a:rPr lang="ru-RU" dirty="0" err="1" smtClean="0"/>
              <a:t>особливості</a:t>
            </a:r>
            <a:r>
              <a:rPr lang="ru-RU" dirty="0" smtClean="0"/>
              <a:t>,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: </a:t>
            </a:r>
            <a:r>
              <a:rPr lang="ru-RU" dirty="0" err="1" smtClean="0"/>
              <a:t>ювелір</a:t>
            </a:r>
            <a:r>
              <a:rPr lang="ru-RU" dirty="0" smtClean="0"/>
              <a:t>, фотограф, </a:t>
            </a:r>
            <a:r>
              <a:rPr lang="ru-RU" dirty="0" err="1" smtClean="0"/>
              <a:t>актор</a:t>
            </a:r>
            <a:r>
              <a:rPr lang="ru-RU" dirty="0" smtClean="0"/>
              <a:t>,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музикант</a:t>
            </a:r>
            <a:r>
              <a:rPr lang="ru-RU" dirty="0" smtClean="0"/>
              <a:t>, художник.</a:t>
            </a:r>
          </a:p>
          <a:p>
            <a:r>
              <a:rPr lang="uk-UA" dirty="0" smtClean="0"/>
              <a:t>Вимоги: розвинутий художній смак, багата та яскрава уява, образна пам’ять, образне мислення, естетичні почуття.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72819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С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класти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</a:rPr>
              <a:t>план </a:t>
            </a:r>
            <a:r>
              <a:rPr lang="ru-RU" sz="36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дій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свого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effectLst/>
              </a:rPr>
              <a:t>однолітка,який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</a:t>
            </a:r>
            <a:r>
              <a:rPr lang="ru-RU" sz="36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мріє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</a:rPr>
              <a:t> в </a:t>
            </a:r>
            <a:r>
              <a:rPr lang="ru-RU" sz="3600" dirty="0" err="1">
                <a:solidFill>
                  <a:schemeClr val="accent6">
                    <a:lumMod val="75000"/>
                  </a:schemeClr>
                </a:solidFill>
                <a:effectLst/>
              </a:rPr>
              <a:t>майбутньому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/>
              </a:rPr>
              <a:t> стати: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916832"/>
            <a:ext cx="7488832" cy="3168352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Л-Л-  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перукарем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Л-Т-  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водій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транспортних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засобів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Л-З-  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економістом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Л-Х.О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  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журналістом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Л-П- ветеринар</a:t>
            </a: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</a:rPr>
              <a:t>, лісник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http://34400.net/_nw/16/31757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17032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52320" y="6463329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Волошин Х.В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3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784976" cy="5112568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dirty="0" err="1">
                <a:effectLst/>
              </a:rPr>
              <a:t>Ознайомитись</a:t>
            </a:r>
            <a:r>
              <a:rPr lang="ru-RU" sz="2800" dirty="0">
                <a:effectLst/>
              </a:rPr>
              <a:t> з </a:t>
            </a:r>
            <a:r>
              <a:rPr lang="ru-RU" sz="2800" dirty="0" err="1">
                <a:effectLst/>
              </a:rPr>
              <a:t>інформацією</a:t>
            </a:r>
            <a:r>
              <a:rPr lang="ru-RU" sz="2800" dirty="0">
                <a:effectLst/>
              </a:rPr>
              <a:t> про </a:t>
            </a:r>
            <a:r>
              <a:rPr lang="ru-RU" sz="2800" dirty="0" err="1">
                <a:effectLst/>
              </a:rPr>
              <a:t>світ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професій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визначити</a:t>
            </a:r>
            <a:r>
              <a:rPr lang="ru-RU" sz="2800" dirty="0">
                <a:effectLst/>
              </a:rPr>
              <a:t> ту , яка Вас </a:t>
            </a:r>
            <a:r>
              <a:rPr lang="ru-RU" sz="2800" dirty="0" err="1" smtClean="0">
                <a:effectLst/>
              </a:rPr>
              <a:t>цікавить</a:t>
            </a:r>
            <a:r>
              <a:rPr lang="ru-RU" sz="2800" dirty="0" smtClean="0">
                <a:effectLst/>
              </a:rPr>
              <a:t>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err="1" smtClean="0">
                <a:effectLst/>
              </a:rPr>
              <a:t>Вивчить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>
                <a:effectLst/>
              </a:rPr>
              <a:t>себе, </a:t>
            </a:r>
            <a:r>
              <a:rPr lang="ru-RU" sz="2800" dirty="0" err="1">
                <a:effectLst/>
              </a:rPr>
              <a:t>свої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зацікавлення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здібності</a:t>
            </a:r>
            <a:r>
              <a:rPr lang="ru-RU" sz="2800" dirty="0">
                <a:effectLst/>
              </a:rPr>
              <a:t>, </a:t>
            </a:r>
            <a:r>
              <a:rPr lang="ru-RU" sz="2800" dirty="0" err="1" smtClean="0">
                <a:effectLst/>
              </a:rPr>
              <a:t>нахили</a:t>
            </a:r>
            <a:r>
              <a:rPr lang="ru-RU" sz="2800" dirty="0" smtClean="0">
                <a:effectLst/>
              </a:rPr>
              <a:t>;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З’ясувати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чи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немає</a:t>
            </a:r>
            <a:r>
              <a:rPr lang="ru-RU" sz="2800" dirty="0" smtClean="0">
                <a:effectLst/>
              </a:rPr>
              <a:t> у вас </a:t>
            </a:r>
            <a:r>
              <a:rPr lang="ru-RU" sz="2800" dirty="0" err="1" smtClean="0">
                <a:effectLst/>
              </a:rPr>
              <a:t>медичних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протипоказань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щодо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обраної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професії</a:t>
            </a:r>
            <a:r>
              <a:rPr lang="ru-RU" sz="2800" dirty="0" smtClean="0">
                <a:effectLst/>
              </a:rPr>
              <a:t>.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err="1" smtClean="0">
                <a:effectLst/>
              </a:rPr>
              <a:t>Довідайтесь,у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якому</a:t>
            </a:r>
            <a:r>
              <a:rPr lang="ru-RU" sz="2800" dirty="0" smtClean="0">
                <a:effectLst/>
              </a:rPr>
              <a:t> з </a:t>
            </a:r>
            <a:r>
              <a:rPr lang="ru-RU" sz="2800" dirty="0" err="1" smtClean="0">
                <a:effectLst/>
              </a:rPr>
              <a:t>навчальних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закладів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можна</a:t>
            </a:r>
            <a:r>
              <a:rPr lang="ru-RU" sz="2800" dirty="0" smtClean="0">
                <a:effectLst/>
              </a:rPr>
              <a:t> набути </a:t>
            </a:r>
            <a:r>
              <a:rPr lang="ru-RU" sz="2800" dirty="0" err="1" smtClean="0">
                <a:effectLst/>
              </a:rPr>
              <a:t>обрану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професію</a:t>
            </a:r>
            <a:r>
              <a:rPr lang="ru-RU" sz="2800" dirty="0" smtClean="0">
                <a:effectLst/>
              </a:rPr>
              <a:t>.</a:t>
            </a:r>
            <a:br>
              <a:rPr lang="ru-RU" sz="2800" dirty="0" smtClean="0">
                <a:effectLst/>
              </a:rPr>
            </a:br>
            <a:r>
              <a:rPr lang="ru-RU" sz="2800" dirty="0" err="1" smtClean="0">
                <a:effectLst/>
              </a:rPr>
              <a:t>З’ясуйте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чи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має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обрана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професія</a:t>
            </a:r>
            <a:r>
              <a:rPr lang="ru-RU" sz="2800" dirty="0" smtClean="0">
                <a:effectLst/>
              </a:rPr>
              <a:t> попит на ринку </a:t>
            </a:r>
            <a:r>
              <a:rPr lang="ru-RU" sz="2800" dirty="0" err="1" smtClean="0">
                <a:effectLst/>
              </a:rPr>
              <a:t>праці</a:t>
            </a:r>
            <a:r>
              <a:rPr lang="ru-RU" sz="2800" dirty="0" smtClean="0">
                <a:effectLst/>
              </a:rPr>
              <a:t>. 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>                                                                   </a:t>
            </a:r>
            <a:r>
              <a:rPr lang="uk-UA" sz="1800" dirty="0" smtClean="0">
                <a:solidFill>
                  <a:schemeClr val="accent1">
                    <a:lumMod val="50000"/>
                  </a:schemeClr>
                </a:solidFill>
              </a:rPr>
              <a:t>Волошин </a:t>
            </a:r>
            <a:r>
              <a:rPr lang="uk-UA" sz="1800" dirty="0">
                <a:solidFill>
                  <a:schemeClr val="accent1">
                    <a:lumMod val="50000"/>
                  </a:schemeClr>
                </a:solidFill>
              </a:rPr>
              <a:t>Х.В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uk-UA" sz="1600" dirty="0">
                <a:effectLst/>
              </a:rPr>
              <a:t> </a:t>
            </a: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424936" cy="1080120"/>
          </a:xfrm>
        </p:spPr>
        <p:txBody>
          <a:bodyPr>
            <a:normAutofit/>
          </a:bodyPr>
          <a:lstStyle/>
          <a:p>
            <a:r>
              <a:rPr lang="ru-RU" sz="4000" b="1" dirty="0"/>
              <a:t>Формула </a:t>
            </a:r>
            <a:r>
              <a:rPr lang="ru-RU" sz="4000" b="1" dirty="0" err="1"/>
              <a:t>професійного</a:t>
            </a:r>
            <a:r>
              <a:rPr lang="ru-RU" sz="4000" b="1" dirty="0"/>
              <a:t> </a:t>
            </a:r>
            <a:r>
              <a:rPr lang="ru-RU" sz="4000" b="1" dirty="0" err="1"/>
              <a:t>пошуку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130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857364"/>
            <a:ext cx="6357982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285729"/>
            <a:ext cx="7175351" cy="1357322"/>
          </a:xfrm>
        </p:spPr>
        <p:txBody>
          <a:bodyPr/>
          <a:lstStyle/>
          <a:p>
            <a:r>
              <a:rPr lang="uk-UA" dirty="0" smtClean="0"/>
              <a:t>Побажання…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03260" y="6477184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Волошин Х.В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1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89844"/>
            <a:ext cx="813690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Щоб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реалізувати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свої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мрії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реальний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успіх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Ви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повинні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працювати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Працювати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багато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наполегливо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постійно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-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це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шлях до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вдосконалення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і максимальному результату».</a:t>
            </a:r>
          </a:p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Джон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Паттерсон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Ви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по-справжньому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вірите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в те,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робите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не дозволяйте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ніяким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обставинам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стримувати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Вас.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Кращі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світі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досягнення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стали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можливими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не «ЗАВДЯКИ», а «ВСУПЕРЕЧ». Головне –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робити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свою справу».</a:t>
            </a:r>
          </a:p>
          <a:p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Дейл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Карнегі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24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хочеш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досягнути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успіху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навчися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переносити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невдачу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»</a:t>
            </a:r>
          </a:p>
          <a:p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Макс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Гитомер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9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19" cy="5400600"/>
          </a:xfrm>
        </p:spPr>
        <p:txBody>
          <a:bodyPr/>
          <a:lstStyle/>
          <a:p>
            <a:pPr algn="l"/>
            <a:r>
              <a:rPr lang="ru-RU" sz="4000" dirty="0" smtClean="0">
                <a:solidFill>
                  <a:srgbClr val="FF0000"/>
                </a:solidFill>
                <a:effectLst/>
              </a:rPr>
              <a:t>Мета: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uk-UA" sz="2800" dirty="0">
                <a:effectLst/>
              </a:rPr>
              <a:t>-</a:t>
            </a:r>
            <a:r>
              <a:rPr lang="ru-RU" sz="2800" dirty="0" err="1">
                <a:effectLst/>
              </a:rPr>
              <a:t>узагальнення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отриманої</a:t>
            </a:r>
            <a:r>
              <a:rPr lang="ru-RU" sz="2800" dirty="0">
                <a:effectLst/>
              </a:rPr>
              <a:t> на </a:t>
            </a:r>
            <a:r>
              <a:rPr lang="ru-RU" sz="2800" dirty="0" err="1">
                <a:effectLst/>
              </a:rPr>
              <a:t>попередніх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заняттях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інформації</a:t>
            </a:r>
            <a:r>
              <a:rPr lang="ru-RU" sz="2800" dirty="0">
                <a:effectLst/>
              </a:rPr>
              <a:t> за </a:t>
            </a:r>
            <a:r>
              <a:rPr lang="ru-RU" sz="2800" dirty="0" err="1">
                <a:effectLst/>
              </a:rPr>
              <a:t>даною</a:t>
            </a:r>
            <a:r>
              <a:rPr lang="ru-RU" sz="2800" dirty="0">
                <a:effectLst/>
              </a:rPr>
              <a:t> темою</a:t>
            </a:r>
            <a:r>
              <a:rPr lang="ru-RU" sz="2800" dirty="0" smtClean="0">
                <a:effectLst/>
              </a:rPr>
              <a:t>;</a:t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-</a:t>
            </a:r>
            <a:r>
              <a:rPr lang="ru-RU" sz="2800" dirty="0" err="1">
                <a:effectLst/>
              </a:rPr>
              <a:t>окреслення</a:t>
            </a:r>
            <a:r>
              <a:rPr lang="ru-RU" sz="2800" dirty="0">
                <a:effectLst/>
              </a:rPr>
              <a:t> шлях</a:t>
            </a:r>
            <a:r>
              <a:rPr lang="uk-UA" sz="2800" dirty="0">
                <a:effectLst/>
              </a:rPr>
              <a:t>і</a:t>
            </a:r>
            <a:r>
              <a:rPr lang="ru-RU" sz="2800" dirty="0">
                <a:effectLst/>
              </a:rPr>
              <a:t>в </a:t>
            </a:r>
            <a:r>
              <a:rPr lang="ru-RU" sz="2800" dirty="0" err="1">
                <a:effectLst/>
              </a:rPr>
              <a:t>вибору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професії</a:t>
            </a:r>
            <a:r>
              <a:rPr lang="uk-UA" sz="2800" dirty="0">
                <a:effectLst/>
              </a:rPr>
              <a:t> та розробка плану дій </a:t>
            </a:r>
            <a:r>
              <a:rPr lang="ru-RU" sz="2800" dirty="0">
                <a:effectLst/>
              </a:rPr>
              <a:t>«</a:t>
            </a:r>
            <a:r>
              <a:rPr lang="ru-RU" sz="2800" dirty="0" err="1">
                <a:effectLst/>
              </a:rPr>
              <a:t>Мій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вибір</a:t>
            </a:r>
            <a:r>
              <a:rPr lang="ru-RU" sz="2800" dirty="0">
                <a:effectLst/>
              </a:rPr>
              <a:t>»</a:t>
            </a:r>
            <a:r>
              <a:rPr lang="uk-UA" sz="2800" dirty="0">
                <a:effectLst/>
              </a:rPr>
              <a:t>;  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effectLst/>
              </a:rPr>
              <a:t>          </a:t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effectLst/>
              </a:rPr>
              <a:t> </a:t>
            </a:r>
            <a:r>
              <a:rPr lang="uk-UA" sz="2800" dirty="0">
                <a:effectLst/>
              </a:rPr>
              <a:t>- розвиток усвідомленого та відповідального ставлення до професійного самовизначення</a:t>
            </a:r>
            <a:r>
              <a:rPr lang="uk-UA" sz="2800" dirty="0" smtClean="0">
                <a:effectLst/>
              </a:rPr>
              <a:t>;</a:t>
            </a:r>
            <a:br>
              <a:rPr lang="uk-UA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uk-UA" sz="2800" dirty="0">
                <a:effectLst/>
              </a:rPr>
              <a:t>-навчити учнів правильно приймати рішення, враховувати всі «за» і «проти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1400" dirty="0" smtClean="0">
                <a:effectLst/>
              </a:rPr>
              <a:t>                                                                                                                        </a:t>
            </a: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</a:rPr>
              <a:t>Волошин 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</a:rPr>
              <a:t>Х.В</a:t>
            </a: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dirty="0" smtClean="0">
                <a:effectLst/>
              </a:rPr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433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92369865"/>
              </p:ext>
            </p:extLst>
          </p:nvPr>
        </p:nvGraphicFramePr>
        <p:xfrm>
          <a:off x="539552" y="1397000"/>
          <a:ext cx="4248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305743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Стратегія успіху, або як обрати професію?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3" y="828963"/>
            <a:ext cx="37444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solidFill>
                  <a:schemeClr val="accent1"/>
                </a:solidFill>
              </a:rPr>
              <a:t>Щоб  вдало обрати професію треба поєднати своє </a:t>
            </a:r>
          </a:p>
          <a:p>
            <a:endParaRPr lang="uk-UA" sz="2400" dirty="0" smtClean="0"/>
          </a:p>
          <a:p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</a:rPr>
              <a:t>ХОЧУ </a:t>
            </a:r>
            <a:r>
              <a:rPr lang="uk-UA" sz="2400" dirty="0" smtClean="0"/>
              <a:t>- </a:t>
            </a:r>
            <a:r>
              <a:rPr lang="uk-UA" sz="2400" dirty="0" err="1" smtClean="0"/>
              <a:t>бажання,цікавість</a:t>
            </a:r>
            <a:r>
              <a:rPr lang="uk-UA" sz="2400" dirty="0" smtClean="0"/>
              <a:t>,</a:t>
            </a:r>
          </a:p>
          <a:p>
            <a:r>
              <a:rPr lang="uk-UA" sz="2400" dirty="0" smtClean="0"/>
              <a:t>прагнення</a:t>
            </a:r>
          </a:p>
          <a:p>
            <a:endParaRPr lang="uk-UA" sz="2400" dirty="0" smtClean="0"/>
          </a:p>
          <a:p>
            <a:r>
              <a:rPr lang="uk-UA" sz="2400" b="1" dirty="0" smtClean="0">
                <a:solidFill>
                  <a:srgbClr val="FFC000"/>
                </a:solidFill>
              </a:rPr>
              <a:t>МОЖУ</a:t>
            </a:r>
            <a:r>
              <a:rPr lang="uk-UA" sz="2400" b="1" dirty="0" smtClean="0"/>
              <a:t>-</a:t>
            </a:r>
            <a:r>
              <a:rPr lang="uk-UA" sz="2400" dirty="0" smtClean="0"/>
              <a:t> </a:t>
            </a:r>
            <a:r>
              <a:rPr lang="uk-UA" sz="2400" dirty="0" err="1" smtClean="0"/>
              <a:t>здібності,таланти,стан</a:t>
            </a:r>
            <a:r>
              <a:rPr lang="uk-UA" sz="2400" dirty="0" smtClean="0"/>
              <a:t> </a:t>
            </a:r>
            <a:r>
              <a:rPr lang="uk-UA" sz="2400" dirty="0" err="1" smtClean="0"/>
              <a:t>здоровя</a:t>
            </a:r>
            <a:endParaRPr lang="uk-UA" sz="2400" dirty="0" smtClean="0"/>
          </a:p>
          <a:p>
            <a:endParaRPr lang="uk-UA" sz="2400" dirty="0" smtClean="0"/>
          </a:p>
          <a:p>
            <a:r>
              <a:rPr lang="uk-UA" sz="2400" b="1" dirty="0" smtClean="0">
                <a:solidFill>
                  <a:srgbClr val="0070C0"/>
                </a:solidFill>
              </a:rPr>
              <a:t>ТРЕБА-</a:t>
            </a:r>
            <a:r>
              <a:rPr lang="uk-UA" sz="2400" dirty="0" smtClean="0"/>
              <a:t>стан ринку праці, соціально – економічні проблеми в регіоні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948264" y="6461274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Волошин Х.В.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2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2276872"/>
            <a:ext cx="7910264" cy="3024336"/>
          </a:xfrm>
        </p:spPr>
        <p:txBody>
          <a:bodyPr/>
          <a:lstStyle/>
          <a:p>
            <a:pPr algn="l"/>
            <a:r>
              <a:rPr lang="ru-RU" sz="2400" dirty="0" smtClean="0">
                <a:effectLst/>
              </a:rPr>
              <a:t>-</a:t>
            </a:r>
            <a:r>
              <a:rPr lang="ru-RU" sz="2400" dirty="0" err="1" smtClean="0">
                <a:effectLst/>
              </a:rPr>
              <a:t>найзеленіша</a:t>
            </a:r>
            <a:r>
              <a:rPr lang="ru-RU" sz="2400" dirty="0">
                <a:effectLst/>
              </a:rPr>
              <a:t>...                - </a:t>
            </a:r>
            <a:r>
              <a:rPr lang="ru-RU" sz="2400" dirty="0" err="1">
                <a:effectLst/>
              </a:rPr>
              <a:t>найсолодша</a:t>
            </a:r>
            <a:r>
              <a:rPr lang="ru-RU" sz="2400" dirty="0">
                <a:effectLst/>
              </a:rPr>
              <a:t>...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-</a:t>
            </a:r>
            <a:r>
              <a:rPr lang="ru-RU" sz="2400" dirty="0" err="1">
                <a:effectLst/>
              </a:rPr>
              <a:t>найкольоровіша</a:t>
            </a:r>
            <a:r>
              <a:rPr lang="ru-RU" sz="2400" dirty="0">
                <a:effectLst/>
              </a:rPr>
              <a:t>...            - </a:t>
            </a:r>
            <a:r>
              <a:rPr lang="ru-RU" sz="2400" dirty="0" err="1">
                <a:effectLst/>
              </a:rPr>
              <a:t>найдитячіша</a:t>
            </a:r>
            <a:r>
              <a:rPr lang="ru-RU" sz="2400" dirty="0">
                <a:effectLst/>
              </a:rPr>
              <a:t>...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-</a:t>
            </a:r>
            <a:r>
              <a:rPr lang="ru-RU" sz="2400" dirty="0" err="1">
                <a:effectLst/>
              </a:rPr>
              <a:t>найнепристольніша</a:t>
            </a:r>
            <a:r>
              <a:rPr lang="ru-RU" sz="2400" dirty="0">
                <a:effectLst/>
              </a:rPr>
              <a:t>...            - </a:t>
            </a:r>
            <a:r>
              <a:rPr lang="ru-RU" sz="2400" dirty="0" err="1">
                <a:effectLst/>
              </a:rPr>
              <a:t>найсмішніша</a:t>
            </a:r>
            <a:r>
              <a:rPr lang="ru-RU" sz="2400" dirty="0">
                <a:effectLst/>
              </a:rPr>
              <a:t>...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-</a:t>
            </a:r>
            <a:r>
              <a:rPr lang="ru-RU" sz="2400" dirty="0" err="1">
                <a:effectLst/>
              </a:rPr>
              <a:t>найкомунікативніша</a:t>
            </a:r>
            <a:r>
              <a:rPr lang="ru-RU" sz="2400" dirty="0">
                <a:effectLst/>
              </a:rPr>
              <a:t>...            - </a:t>
            </a:r>
            <a:r>
              <a:rPr lang="ru-RU" sz="2400" dirty="0" err="1">
                <a:effectLst/>
              </a:rPr>
              <a:t>найсерйозніша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uk-UA" sz="2400" dirty="0">
                <a:effectLst/>
              </a:rPr>
              <a:t> 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692696"/>
            <a:ext cx="5752728" cy="1008112"/>
          </a:xfrm>
        </p:spPr>
        <p:txBody>
          <a:bodyPr>
            <a:noAutofit/>
          </a:bodyPr>
          <a:lstStyle/>
          <a:p>
            <a:r>
              <a:rPr lang="ru-RU" sz="3200" b="1" dirty="0" err="1"/>
              <a:t>Н</a:t>
            </a:r>
            <a:r>
              <a:rPr lang="ru-RU" sz="3200" b="1" dirty="0" err="1" smtClean="0"/>
              <a:t>езвичні</a:t>
            </a:r>
            <a:r>
              <a:rPr lang="ru-RU" sz="3200" b="1" dirty="0" smtClean="0"/>
              <a:t> </a:t>
            </a:r>
            <a:r>
              <a:rPr lang="ru-RU" sz="3200" b="1" dirty="0"/>
              <a:t>характеристики </a:t>
            </a:r>
            <a:r>
              <a:rPr lang="ru-RU" sz="3200" b="1" dirty="0" err="1" smtClean="0"/>
              <a:t>професій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pic>
        <p:nvPicPr>
          <p:cNvPr id="1026" name="Picture 2" descr="http://ukr.sovets.com/media/upload/images/logo_118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405114"/>
            <a:ext cx="4464496" cy="243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52320" y="6488668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Волошин Х.В.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тип: людина-природа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предметом </a:t>
            </a:r>
            <a:r>
              <a:rPr lang="ru-RU" sz="2400" b="1" dirty="0" err="1" smtClean="0"/>
              <a:t>праці</a:t>
            </a:r>
            <a:r>
              <a:rPr lang="ru-RU" sz="2400" b="1" dirty="0" smtClean="0"/>
              <a:t> є </a:t>
            </a:r>
            <a:r>
              <a:rPr lang="ru-RU" sz="2400" b="1" dirty="0" err="1" smtClean="0"/>
              <a:t>живі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організми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рослинний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тваринний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світ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біологічні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процеси</a:t>
            </a:r>
            <a:r>
              <a:rPr lang="ru-RU" sz="2400" b="1" dirty="0" smtClean="0"/>
              <a:t>, земля, вода: </a:t>
            </a:r>
            <a:r>
              <a:rPr lang="ru-RU" sz="2400" b="1" dirty="0" err="1" smtClean="0"/>
              <a:t>біолог</a:t>
            </a:r>
            <a:r>
              <a:rPr lang="ru-RU" sz="2400" b="1" dirty="0" smtClean="0"/>
              <a:t>, ветеринар, </a:t>
            </a:r>
            <a:r>
              <a:rPr lang="ru-RU" sz="2400" b="1" dirty="0" err="1" smtClean="0"/>
              <a:t>зоотехнік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тваринник</a:t>
            </a:r>
            <a:r>
              <a:rPr lang="ru-RU" sz="2400" b="1" dirty="0" smtClean="0"/>
              <a:t>, агроном, </a:t>
            </a:r>
            <a:r>
              <a:rPr lang="ru-RU" sz="2400" b="1" dirty="0" err="1" smtClean="0"/>
              <a:t>овочівник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садівник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лісник</a:t>
            </a:r>
            <a:r>
              <a:rPr lang="ru-RU" sz="2400" b="1" dirty="0" smtClean="0"/>
              <a:t>, геолог, океанолог </a:t>
            </a:r>
            <a:r>
              <a:rPr lang="ru-RU" sz="2400" b="1" dirty="0" err="1" smtClean="0"/>
              <a:t>тощо</a:t>
            </a:r>
            <a:r>
              <a:rPr lang="ru-RU" sz="2400" b="1" dirty="0"/>
              <a:t>;</a:t>
            </a:r>
            <a:endParaRPr lang="ru-RU" sz="2400" b="1" dirty="0" smtClean="0"/>
          </a:p>
          <a:p>
            <a:r>
              <a:rPr lang="uk-UA" sz="2400" b="1" i="1" u="sng" dirty="0" smtClean="0"/>
              <a:t>Вимоги:</a:t>
            </a:r>
            <a:r>
              <a:rPr lang="uk-UA" sz="2400" b="1" dirty="0" smtClean="0"/>
              <a:t>добра спостережливість, </a:t>
            </a:r>
            <a:r>
              <a:rPr lang="uk-UA" sz="2400" b="1" dirty="0" err="1" smtClean="0"/>
              <a:t>витривалисть</a:t>
            </a:r>
            <a:r>
              <a:rPr lang="uk-UA" sz="2400" b="1" dirty="0" smtClean="0"/>
              <a:t> й </a:t>
            </a:r>
            <a:r>
              <a:rPr lang="uk-UA" sz="2400" b="1" dirty="0" err="1" smtClean="0"/>
              <a:t>терплячисть</a:t>
            </a:r>
            <a:r>
              <a:rPr lang="uk-UA" sz="2400" b="1" dirty="0" smtClean="0"/>
              <a:t>.</a:t>
            </a:r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348442" y="6412686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Волошин Х.В.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Другий тип: людина-техніка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2400" b="1" dirty="0" smtClean="0"/>
              <a:t>предметом </a:t>
            </a:r>
            <a:r>
              <a:rPr lang="ru-RU" sz="2400" b="1" dirty="0" err="1" smtClean="0"/>
              <a:t>праці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машини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апарати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установки, </a:t>
            </a:r>
            <a:r>
              <a:rPr lang="ru-RU" sz="2400" b="1" dirty="0" err="1" smtClean="0"/>
              <a:t>технічні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системи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матеріали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енергія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інженер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машиніст</a:t>
            </a:r>
            <a:r>
              <a:rPr lang="ru-RU" sz="2400" b="1" dirty="0" smtClean="0"/>
              <a:t>, шофер, </a:t>
            </a:r>
            <a:r>
              <a:rPr lang="ru-RU" sz="2400" b="1" dirty="0" err="1" smtClean="0"/>
              <a:t>кранівник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слюсар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радіомеханік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токар</a:t>
            </a:r>
            <a:r>
              <a:rPr lang="ru-RU" sz="2400" b="1" dirty="0" smtClean="0"/>
              <a:t>, сталевар </a:t>
            </a:r>
            <a:r>
              <a:rPr lang="ru-RU" sz="2400" b="1" dirty="0" err="1" smtClean="0"/>
              <a:t>тощо</a:t>
            </a:r>
            <a:r>
              <a:rPr lang="ru-RU" sz="2400" b="1" dirty="0" smtClean="0"/>
              <a:t>.</a:t>
            </a:r>
          </a:p>
          <a:p>
            <a:r>
              <a:rPr lang="uk-UA" sz="2400" b="1" i="1" u="sng" dirty="0" smtClean="0"/>
              <a:t>Вимоги:</a:t>
            </a:r>
            <a:r>
              <a:rPr lang="uk-UA" sz="2400" b="1" dirty="0" smtClean="0"/>
              <a:t> уява, терпіння,точність, добра увага.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80312" y="6381328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Волошин Х.В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2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Третій тип: людина-людина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предметом </a:t>
            </a:r>
            <a:r>
              <a:rPr lang="ru-RU" sz="2400" b="1" dirty="0" err="1" smtClean="0"/>
              <a:t>праці</a:t>
            </a:r>
            <a:r>
              <a:rPr lang="ru-RU" sz="2400" b="1" dirty="0" smtClean="0"/>
              <a:t> є </a:t>
            </a:r>
            <a:r>
              <a:rPr lang="ru-RU" sz="2400" b="1" dirty="0" err="1" smtClean="0"/>
              <a:t>самі</a:t>
            </a:r>
            <a:r>
              <a:rPr lang="ru-RU" sz="2400" b="1" dirty="0" smtClean="0"/>
              <a:t> люди, </a:t>
            </a:r>
            <a:r>
              <a:rPr lang="ru-RU" sz="2400" b="1" dirty="0" err="1" smtClean="0"/>
              <a:t>групи</a:t>
            </a:r>
            <a:r>
              <a:rPr lang="ru-RU" sz="2400" b="1" dirty="0" smtClean="0"/>
              <a:t> людей </a:t>
            </a:r>
            <a:r>
              <a:rPr lang="ru-RU" sz="2400" b="1" dirty="0" err="1" smtClean="0"/>
              <a:t>чи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колективи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офіціант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продавець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лікар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вчитель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вихователь</a:t>
            </a:r>
            <a:r>
              <a:rPr lang="ru-RU" sz="2400" b="1" dirty="0" smtClean="0"/>
              <a:t>, юрист, </a:t>
            </a:r>
            <a:r>
              <a:rPr lang="ru-RU" sz="2400" b="1" dirty="0" err="1" smtClean="0"/>
              <a:t>екскурсовод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тощо</a:t>
            </a:r>
            <a:r>
              <a:rPr lang="ru-RU" sz="2400" b="1" dirty="0"/>
              <a:t>;</a:t>
            </a:r>
            <a:endParaRPr lang="ru-RU" sz="2400" b="1" dirty="0" smtClean="0"/>
          </a:p>
          <a:p>
            <a:r>
              <a:rPr lang="uk-UA" sz="2400" b="1" i="1" u="sng" dirty="0" smtClean="0"/>
              <a:t>Вимоги: </a:t>
            </a:r>
            <a:r>
              <a:rPr lang="uk-UA" sz="2400" b="1" dirty="0" smtClean="0"/>
              <a:t>витримка, спокій і доброзичливість, мовлені здібності.</a:t>
            </a:r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80312" y="6309320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Волошин Х.В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221088"/>
            <a:ext cx="6512511" cy="1294080"/>
          </a:xfrm>
        </p:spPr>
        <p:txBody>
          <a:bodyPr/>
          <a:lstStyle/>
          <a:p>
            <a:r>
              <a:rPr lang="uk-UA" dirty="0" smtClean="0"/>
              <a:t>Четвертий тип: людина-знакова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предметом </a:t>
            </a:r>
            <a:r>
              <a:rPr lang="ru-RU" sz="2400" b="1" dirty="0" err="1" smtClean="0"/>
              <a:t>праці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схеми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цифри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умовні</a:t>
            </a:r>
            <a:r>
              <a:rPr lang="ru-RU" sz="2400" b="1" dirty="0" smtClean="0"/>
              <a:t> знаки, </a:t>
            </a:r>
            <a:r>
              <a:rPr lang="ru-RU" sz="2400" b="1" dirty="0" err="1" smtClean="0"/>
              <a:t>формули</a:t>
            </a:r>
            <a:r>
              <a:rPr lang="ru-RU" sz="2400" b="1" dirty="0" smtClean="0"/>
              <a:t>, слова, </a:t>
            </a:r>
            <a:r>
              <a:rPr lang="ru-RU" sz="2400" b="1" dirty="0" err="1" smtClean="0"/>
              <a:t>шифри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коди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таблиці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програміст</a:t>
            </a:r>
            <a:r>
              <a:rPr lang="ru-RU" sz="2400" b="1" dirty="0" smtClean="0"/>
              <a:t>, статист, </a:t>
            </a:r>
            <a:r>
              <a:rPr lang="ru-RU" sz="2400" b="1" dirty="0" err="1" smtClean="0"/>
              <a:t>економіст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коректор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друкарка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комірник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обліковець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кресляр</a:t>
            </a:r>
            <a:r>
              <a:rPr lang="ru-RU" sz="2400" b="1" dirty="0" smtClean="0"/>
              <a:t>, топограф.</a:t>
            </a:r>
          </a:p>
          <a:p>
            <a:r>
              <a:rPr lang="uk-UA" sz="2400" b="1" i="1" u="sng" dirty="0" smtClean="0"/>
              <a:t>Вимоги: </a:t>
            </a:r>
            <a:r>
              <a:rPr lang="uk-UA" sz="2400" b="1" dirty="0" smtClean="0"/>
              <a:t>абстрактне мислення, оперування числами, тривалого та стійкого зосередження уваги.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29455" y="6488668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Волошин Х.В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</TotalTime>
  <Words>422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Я ОБИРАЮ ПРОФЕСІЮ</vt:lpstr>
      <vt:lpstr>Презентация PowerPoint</vt:lpstr>
      <vt:lpstr>Мета:  -узагальнення отриманої на попередніх заняттях інформації за даною темою;  -окреслення шляхів вибору професії та розробка плану дій «Мій вибір»;                - розвиток усвідомленого та відповідального ставлення до професійного самовизначення;  -навчити учнів правильно приймати рішення, враховувати всі «за» і «проти                                                                                                                         Волошин Х.В.    </vt:lpstr>
      <vt:lpstr>Презентация PowerPoint</vt:lpstr>
      <vt:lpstr>-найзеленіша...                - найсолодша... -найкольоровіша...            - найдитячіша... -найнепристольніша...            - найсмішніша... -найкомунікативніша...            - найсерйозніша   </vt:lpstr>
      <vt:lpstr>Перший тип: людина-природа</vt:lpstr>
      <vt:lpstr>Другий тип: людина-техніка</vt:lpstr>
      <vt:lpstr>Третій тип: людина-людина</vt:lpstr>
      <vt:lpstr>Четвертий тип: людина-знакова система</vt:lpstr>
      <vt:lpstr>П'ятий тип: людина-художній образ</vt:lpstr>
      <vt:lpstr>Скласти план дій свого однолітка,який мріє в майбутньому стати:</vt:lpstr>
      <vt:lpstr>Ознайомитись з інформацією про світ професій, визначити ту , яка Вас цікавить. Вивчить себе, свої зацікавлення, здібності, нахили;   З’ясувати, чи немає у вас медичних протипоказань щодо обраної професії.  Довідайтесь,у якому з навчальних закладів можна набути обрану професію. З’ясуйте, чи має обрана професія попит на ринку праці.                                                                     Волошин Х.В   </vt:lpstr>
      <vt:lpstr>Побажання…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ОБИРАЮ ПРОФЕСІЮ</dc:title>
  <dc:creator>User</dc:creator>
  <cp:lastModifiedBy>User</cp:lastModifiedBy>
  <cp:revision>20</cp:revision>
  <dcterms:created xsi:type="dcterms:W3CDTF">2015-11-30T17:56:04Z</dcterms:created>
  <dcterms:modified xsi:type="dcterms:W3CDTF">2016-04-07T15:42:41Z</dcterms:modified>
</cp:coreProperties>
</file>