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4" r:id="rId7"/>
    <p:sldId id="261" r:id="rId8"/>
    <p:sldId id="269" r:id="rId9"/>
    <p:sldId id="262" r:id="rId10"/>
    <p:sldId id="263" r:id="rId11"/>
    <p:sldId id="265" r:id="rId12"/>
    <p:sldId id="267" r:id="rId13"/>
    <p:sldId id="268" r:id="rId14"/>
    <p:sldId id="25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66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uario\Mis documentos\Presentación1\Diapositiva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93610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b="1" cap="none" spc="0">
                <a:ln w="11430"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>
            <a:lvl1pPr>
              <a:defRPr sz="2700">
                <a:solidFill>
                  <a:srgbClr val="FFCC66"/>
                </a:solidFill>
                <a:latin typeface="Century Gothic" pitchFamily="34" charset="0"/>
              </a:defRPr>
            </a:lvl1pPr>
            <a:lvl2pPr>
              <a:defRPr sz="2500">
                <a:solidFill>
                  <a:srgbClr val="FFCC66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FFCC66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FFCC66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FFCC66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Usuario\Mis documentos\Presentación1\Diapositiva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4502-310A-4DD3-9819-74CC85326BED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E43E6-FF44-415B-8F52-BBD3B272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429684" cy="1428759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ПЕРЕШКОДЖАННЯ </a:t>
            </a:r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СУСПІЛЬСТВІ </a:t>
            </a:r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44" y="1785926"/>
            <a:ext cx="8858312" cy="214314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БУЛІНГ – форма психічного насильства у вигляді </a:t>
            </a:r>
            <a:r>
              <a:rPr lang="uk-UA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травлі</a:t>
            </a: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бойкоту, насмішок, дезінформації, псування особистих речей, фізичної розправи тощо</a:t>
            </a:r>
            <a:endParaRPr lang="es-E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t="11883" r="7843"/>
          <a:stretch>
            <a:fillRect/>
          </a:stretch>
        </p:blipFill>
        <p:spPr bwMode="auto">
          <a:xfrm>
            <a:off x="3000364" y="4105928"/>
            <a:ext cx="3643338" cy="2299179"/>
          </a:xfrm>
          <a:prstGeom prst="snip2SameRect">
            <a:avLst>
              <a:gd name="adj1" fmla="val 30629"/>
              <a:gd name="adj2" fmla="val 0"/>
            </a:avLst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 l="18604" r="5814" b="72480"/>
          <a:stretch>
            <a:fillRect/>
          </a:stretch>
        </p:blipFill>
        <p:spPr bwMode="auto">
          <a:xfrm>
            <a:off x="142844" y="500042"/>
            <a:ext cx="4643470" cy="7793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 t="26389" r="34090"/>
          <a:stretch>
            <a:fillRect/>
          </a:stretch>
        </p:blipFill>
        <p:spPr bwMode="auto">
          <a:xfrm>
            <a:off x="4975018" y="2428868"/>
            <a:ext cx="4026105" cy="24526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6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 l="37882" t="15661" r="11021" b="38919"/>
          <a:stretch>
            <a:fillRect/>
          </a:stretch>
        </p:blipFill>
        <p:spPr bwMode="auto">
          <a:xfrm>
            <a:off x="428596" y="4607703"/>
            <a:ext cx="4500594" cy="2250297"/>
          </a:xfrm>
          <a:prstGeom prst="flowChartAlternateProcess">
            <a:avLst/>
          </a:prstGeom>
          <a:noFill/>
          <a:effectLst>
            <a:softEdge rad="1270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00562" y="4857760"/>
            <a:ext cx="4500594" cy="2000240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Наслідки шкільного </a:t>
            </a:r>
            <a:r>
              <a:rPr lang="uk-UA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endParaRPr lang="ru-RU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WindoW\Рабочий стол\FB_IMG_1547760235731.jpg"/>
          <p:cNvPicPr>
            <a:picLocks noChangeAspect="1" noChangeArrowheads="1"/>
          </p:cNvPicPr>
          <p:nvPr/>
        </p:nvPicPr>
        <p:blipFill>
          <a:blip r:embed="rId4"/>
          <a:srcRect t="70834" r="33723" b="7291"/>
          <a:stretch>
            <a:fillRect/>
          </a:stretch>
        </p:blipFill>
        <p:spPr bwMode="auto">
          <a:xfrm>
            <a:off x="0" y="1428736"/>
            <a:ext cx="5051687" cy="23574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2" descr="D:\WindoW\Рабочий стол\FB_IMG_1547760235731.jpg"/>
          <p:cNvPicPr>
            <a:picLocks noChangeAspect="1" noChangeArrowheads="1"/>
          </p:cNvPicPr>
          <p:nvPr/>
        </p:nvPicPr>
        <p:blipFill>
          <a:blip r:embed="rId4"/>
          <a:srcRect l="39766" t="50000" r="1322" b="28124"/>
          <a:stretch>
            <a:fillRect/>
          </a:stretch>
        </p:blipFill>
        <p:spPr bwMode="auto">
          <a:xfrm>
            <a:off x="4925824" y="142852"/>
            <a:ext cx="4218176" cy="221457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 descr="D:\WindoW\Рабочий стол\FB_IMG_1547760235731.jpg"/>
          <p:cNvPicPr>
            <a:picLocks noChangeAspect="1" noChangeArrowheads="1"/>
          </p:cNvPicPr>
          <p:nvPr/>
        </p:nvPicPr>
        <p:blipFill>
          <a:blip r:embed="rId4"/>
          <a:srcRect l="14578" t="92709" r="11782"/>
          <a:stretch>
            <a:fillRect/>
          </a:stretch>
        </p:blipFill>
        <p:spPr bwMode="auto">
          <a:xfrm>
            <a:off x="285720" y="3929066"/>
            <a:ext cx="4592541" cy="64289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 ÐµÐ·ÑÐ»ÑÑÐ°Ñ Ð¿Ð¾ÑÑÐºÑ Ð·Ð¾Ð±ÑÐ°Ð¶ÐµÐ½Ñ Ð·Ð° Ð·Ð°Ð¿Ð¸ÑÐ¾Ð¼ &quot;ÑÑÑÐ°Ñ Ð·Ð° Ð±ÑÐ»Ð¸Ð½Ð³ ÐºÐ°ÑÑÐ¸Ð½Ðº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501122" cy="6375842"/>
          </a:xfrm>
          <a:prstGeom prst="heart">
            <a:avLst/>
          </a:prstGeom>
          <a:noFill/>
          <a:effectLst>
            <a:softEdge rad="317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5214950"/>
            <a:ext cx="3143272" cy="16430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ДЯКУЄМО </a:t>
            </a:r>
          </a:p>
          <a:p>
            <a:pPr algn="ctr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ЗА УВАГУ</a:t>
            </a:r>
            <a:r>
              <a:rPr lang="es-VE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88640"/>
            <a:ext cx="8072494" cy="1668724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ЖОРСТОКІСТЬ І БОЯЗКІСТЬ ОДНОГО ПОЛЯ</a:t>
            </a:r>
            <a:b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 ЯГОДИ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88640"/>
            <a:ext cx="5286412" cy="1525848"/>
          </a:xfrm>
        </p:spPr>
        <p:txBody>
          <a:bodyPr>
            <a:normAutofit/>
          </a:bodyPr>
          <a:lstStyle/>
          <a:p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Байдужість – це найвища жорстокість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285728"/>
            <a:ext cx="3286148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Акти насильства можуть рикошетом проходити через суспільство, подорожуючи через мережі друзів </a:t>
            </a:r>
          </a:p>
        </p:txBody>
      </p:sp>
      <p:pic>
        <p:nvPicPr>
          <p:cNvPr id="16386" name="Picture 2" descr="ÐÐ¸Ð´Ð¸ Ð±ÑÐ»ÑÐ½Ð³Ñ:"/>
          <p:cNvPicPr>
            <a:picLocks noChangeAspect="1" noChangeArrowheads="1"/>
          </p:cNvPicPr>
          <p:nvPr/>
        </p:nvPicPr>
        <p:blipFill>
          <a:blip r:embed="rId2"/>
          <a:srcRect l="6899" t="7895" r="7840" b="13158"/>
          <a:stretch>
            <a:fillRect/>
          </a:stretch>
        </p:blipFill>
        <p:spPr bwMode="auto">
          <a:xfrm>
            <a:off x="0" y="1857364"/>
            <a:ext cx="6215106" cy="4286280"/>
          </a:xfrm>
          <a:prstGeom prst="snip1Rect">
            <a:avLst>
              <a:gd name="adj" fmla="val 37153"/>
            </a:avLst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ÑÐ»ÑÐ½Ð³ Ð¼Ð°Ñ Ð½Ð°ÑÑÑÐ¿Ð½Ñ ÑÐ¾ÑÐ¼Ð¸"/>
          <p:cNvPicPr>
            <a:picLocks noChangeAspect="1" noChangeArrowheads="1"/>
          </p:cNvPicPr>
          <p:nvPr/>
        </p:nvPicPr>
        <p:blipFill>
          <a:blip r:embed="rId2"/>
          <a:srcRect l="3214" t="9231" r="11071"/>
          <a:stretch>
            <a:fillRect/>
          </a:stretch>
        </p:blipFill>
        <p:spPr bwMode="auto">
          <a:xfrm>
            <a:off x="-142908" y="1214422"/>
            <a:ext cx="5306820" cy="4214807"/>
          </a:xfrm>
          <a:prstGeom prst="flowChartAlternateProcess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88640"/>
            <a:ext cx="7615262" cy="1525848"/>
          </a:xfrm>
        </p:spPr>
        <p:txBody>
          <a:bodyPr/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ФОРМИ ПРОЯВУ БУЛІНГУ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4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ÐÐ¾Ð²âÑÐ·Ð°Ð½Ðµ Ð·Ð¾Ð±ÑÐ°Ð¶Ðµ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Ð ÐµÐ·ÑÐ»ÑÑÐ°Ñ Ð¿Ð¾ÑÑÐºÑ Ð·Ð¾Ð±ÑÐ°Ð¶ÐµÐ½Ñ Ð·Ð° Ð·Ð°Ð¿Ð¸ÑÐ¾Ð¼ &quot;ÑÑÐ¾Ð¿ Ð±ÑÐ»ÑÐ½Ð³ ÐºÐ°ÑÑÐ¸Ð½ÐºÐ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12916"/>
            <a:ext cx="3643338" cy="2445084"/>
          </a:xfrm>
          <a:prstGeom prst="ellipse">
            <a:avLst/>
          </a:prstGeom>
          <a:noFill/>
          <a:effectLst>
            <a:softEdge rad="317500"/>
          </a:effectLst>
        </p:spPr>
      </p:pic>
      <p:pic>
        <p:nvPicPr>
          <p:cNvPr id="20492" name="Picture 12" descr="Ð ÐµÐ·ÑÐ»ÑÑÐ°Ñ Ð¿Ð¾ÑÑÐºÑ Ð·Ð¾Ð±ÑÐ°Ð¶ÐµÐ½Ñ Ð·Ð° Ð·Ð°Ð¿Ð¸ÑÐ¾Ð¼ &quot;ÑÑÐ¾Ð¿ Ð±ÑÐ»ÑÐ½Ð³ ÐºÐ°ÑÑÐ¸Ð½ÐºÐ¸&quot;"/>
          <p:cNvPicPr>
            <a:picLocks noChangeAspect="1" noChangeArrowheads="1"/>
          </p:cNvPicPr>
          <p:nvPr/>
        </p:nvPicPr>
        <p:blipFill>
          <a:blip r:embed="rId4"/>
          <a:srcRect r="24453"/>
          <a:stretch>
            <a:fillRect/>
          </a:stretch>
        </p:blipFill>
        <p:spPr bwMode="auto">
          <a:xfrm>
            <a:off x="4572000" y="1500174"/>
            <a:ext cx="3071834" cy="2705088"/>
          </a:xfrm>
          <a:prstGeom prst="flowChartManualOperation">
            <a:avLst/>
          </a:prstGeom>
          <a:noFill/>
          <a:effectLst>
            <a:softEdge rad="317500"/>
          </a:effectLst>
        </p:spPr>
      </p:pic>
      <p:pic>
        <p:nvPicPr>
          <p:cNvPr id="20494" name="Picture 1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/>
          <a:srcRect l="27985" r="33955"/>
          <a:stretch>
            <a:fillRect/>
          </a:stretch>
        </p:blipFill>
        <p:spPr bwMode="auto">
          <a:xfrm>
            <a:off x="6858016" y="2428868"/>
            <a:ext cx="2428892" cy="3343275"/>
          </a:xfrm>
          <a:prstGeom prst="hexagon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Ð ÐµÐ·ÑÐ»ÑÑÐ°Ñ Ð¿Ð¾ÑÑÐºÑ Ð·Ð¾Ð±ÑÐ°Ð¶ÐµÐ½Ñ Ð·Ð° Ð·Ð°Ð¿Ð¸ÑÐ¾Ð¼ &quot;ÑÑÐ¾Ð¿ Ð±ÑÐ»ÑÐ½Ð³ ÐºÐ°ÑÑÐ¸Ð½ÐºÐ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730" y="3143248"/>
            <a:ext cx="3620270" cy="241351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effectLst/>
                <a:latin typeface="Times New Roman" pitchFamily="18" charset="0"/>
                <a:cs typeface="Times New Roman" pitchFamily="18" charset="0"/>
              </a:rPr>
              <a:t>Мотивація до </a:t>
            </a:r>
            <a:r>
              <a:rPr lang="uk-UA" sz="5400" dirty="0" err="1" smtClean="0">
                <a:effectLst/>
                <a:latin typeface="Times New Roman" pitchFamily="18" charset="0"/>
                <a:cs typeface="Times New Roman" pitchFamily="18" charset="0"/>
              </a:rPr>
              <a:t>булінгу</a:t>
            </a:r>
            <a:endParaRPr lang="ru-RU" sz="5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6357982" cy="507209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Заздрість;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Помста;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Відчуття неприязні;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Прагнення відновити справедливість;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Боротьба за владу;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Потреба підпорядкування лідерові;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Нейтралізація суперника;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Самоствердження;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Задоволення садистських потреб окремих осіб.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AutoShape 6" descr="Ð ÐµÐ·ÑÐ»ÑÑÐ°Ñ Ð¿Ð¾ÑÑÐºÑ Ð·Ð¾Ð±ÑÐ°Ð¶ÐµÐ½Ñ Ð·Ð° Ð·Ð°Ð¿Ð¸ÑÐ¾Ð¼ &quot;ÑÑÐ¾Ð¿ Ð±ÑÐ»ÑÐ½Ð³ ÐºÐ°ÑÑÐ¸Ð½ÐºÐ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Ð ÐµÐ·ÑÐ»ÑÑÐ°Ñ Ð¿Ð¾ÑÑÐºÑ Ð·Ð¾Ð±ÑÐ°Ð¶ÐµÐ½Ñ Ð·Ð° Ð·Ð°Ð¿Ð¸ÑÐ¾Ð¼ &quot;ÑÑÐ¾Ð¿ Ð±ÑÐ»ÑÐ½Ð³ ÐºÐ°ÑÑÐ¸Ð½ÐºÐ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1" name="Picture 9" descr="D:\WindoW\Рабочий стол\istockphoto-470965945-1024x1024.jpg"/>
          <p:cNvPicPr>
            <a:picLocks noChangeAspect="1" noChangeArrowheads="1"/>
          </p:cNvPicPr>
          <p:nvPr/>
        </p:nvPicPr>
        <p:blipFill>
          <a:blip r:embed="rId3"/>
          <a:srcRect t="21782" b="17228"/>
          <a:stretch>
            <a:fillRect/>
          </a:stretch>
        </p:blipFill>
        <p:spPr bwMode="auto">
          <a:xfrm>
            <a:off x="3786182" y="1000108"/>
            <a:ext cx="5127606" cy="164307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0042"/>
            <a:ext cx="7931224" cy="1500198"/>
          </a:xfrm>
        </p:spPr>
        <p:txBody>
          <a:bodyPr>
            <a:normAutofit fontScale="90000"/>
          </a:bodyPr>
          <a:lstStyle/>
          <a:p>
            <a:r>
              <a:rPr lang="ru-RU" sz="4900" dirty="0" err="1" smtClean="0">
                <a:effectLst/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effectLst/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effectLst/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 те ж </a:t>
            </a:r>
            <a:r>
              <a:rPr lang="ru-RU" sz="4900" dirty="0" err="1" smtClean="0">
                <a:effectLst/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dirty="0" err="1" smtClean="0"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err="1" smtClean="0">
                <a:effectLst/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ru-RU" sz="4900" dirty="0" smtClean="0"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929750" cy="5214950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особами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незгода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розбіжність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думок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погляди.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конфлікті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особа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висловлює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погляди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дисбалансу сил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особа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відчуває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заявити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свою точку </a:t>
            </a:r>
            <a:r>
              <a:rPr lang="ru-RU" sz="2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Те, як люди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вирішують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позитивним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негативним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негативним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коли особа поводиться </a:t>
            </a:r>
            <a:r>
              <a:rPr lang="ru-RU" sz="1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агресивно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болючими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висловлюваннями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агресивною</a:t>
            </a:r>
            <a:r>
              <a:rPr lang="ru-RU" sz="1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взаємодією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булінгом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повторюється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дисбаланс сил. 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Особа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на яку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агресивний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почуватися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здатною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висловити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свою думку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безсилою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негативний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перейти у </a:t>
            </a:r>
            <a:r>
              <a:rPr lang="ru-RU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1382972"/>
          </a:xfrm>
        </p:spPr>
        <p:txBody>
          <a:bodyPr>
            <a:noAutofit/>
          </a:bodyPr>
          <a:lstStyle/>
          <a:p>
            <a:r>
              <a:rPr lang="uk-UA" sz="4800" dirty="0" smtClean="0">
                <a:effectLst/>
                <a:latin typeface="Times New Roman" pitchFamily="18" charset="0"/>
                <a:cs typeface="Times New Roman" pitchFamily="18" charset="0"/>
              </a:rPr>
              <a:t>Соціальна структура </a:t>
            </a:r>
            <a:r>
              <a:rPr lang="uk-UA" sz="4800" dirty="0" err="1" smtClean="0">
                <a:effectLst/>
                <a:latin typeface="Times New Roman" pitchFamily="18" charset="0"/>
                <a:cs typeface="Times New Roman" pitchFamily="18" charset="0"/>
              </a:rPr>
              <a:t>булінгу</a:t>
            </a:r>
            <a:endParaRPr lang="ru-RU" sz="4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2428868"/>
            <a:ext cx="3643338" cy="250033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Переслідувач;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Жертва;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Спостерігач.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 l="6329" r="8861"/>
          <a:stretch>
            <a:fillRect/>
          </a:stretch>
        </p:blipFill>
        <p:spPr bwMode="auto">
          <a:xfrm>
            <a:off x="214282" y="1785926"/>
            <a:ext cx="4786346" cy="37545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85728"/>
            <a:ext cx="7931224" cy="1214446"/>
          </a:xfrm>
        </p:spPr>
        <p:txBody>
          <a:bodyPr>
            <a:noAutofit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Немає величі там, де нема простоти, добра і правди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2428868"/>
            <a:ext cx="3214678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 ОСНОВНІ ФОРМИ ШКІЛЬНОГО БУЛІНГУ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Ð ÐµÐ·ÑÐ»ÑÑÐ°Ñ Ð¿Ð¾ÑÑÐºÑ Ð·Ð¾Ð±ÑÐ°Ð¶ÐµÐ½Ñ Ð·Ð° Ð·Ð°Ð¿Ð¸ÑÐ¾Ð¼ &quot;Ð¤ÐÐÐÐ§ÐÐÐ Ð¨ÐÐÐÐ¬ÐÐÐ ÐÐ£ÐÐÐÐ&quot;"/>
          <p:cNvPicPr>
            <a:picLocks noChangeAspect="1" noChangeArrowheads="1"/>
          </p:cNvPicPr>
          <p:nvPr/>
        </p:nvPicPr>
        <p:blipFill>
          <a:blip r:embed="rId2"/>
          <a:srcRect l="9195" t="18391" r="13622" b="3448"/>
          <a:stretch>
            <a:fillRect/>
          </a:stretch>
        </p:blipFill>
        <p:spPr bwMode="auto">
          <a:xfrm>
            <a:off x="0" y="1785926"/>
            <a:ext cx="5643570" cy="4286280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5122" name="Picture 2" descr="Ð ÐµÐ·ÑÐ»ÑÑÐ°Ñ Ð¿Ð¾ÑÑÐºÑ Ð·Ð¾Ð±ÑÐ°Ð¶ÐµÐ½Ñ Ð·Ð° Ð·Ð°Ð¿Ð¸ÑÐ¾Ð¼ &quot;Ð¤ÐÐÐÐ§ÐÐÐ Ð¨ÐÐÐÐ¬ÐÐÐ ÐÐ£ÐÐÐÐ&quot;"/>
          <p:cNvPicPr>
            <a:picLocks noChangeAspect="1" noChangeArrowheads="1"/>
          </p:cNvPicPr>
          <p:nvPr/>
        </p:nvPicPr>
        <p:blipFill>
          <a:blip r:embed="rId3"/>
          <a:srcRect t="21335" b="14660"/>
          <a:stretch>
            <a:fillRect/>
          </a:stretch>
        </p:blipFill>
        <p:spPr bwMode="auto">
          <a:xfrm>
            <a:off x="1000100" y="2857496"/>
            <a:ext cx="4619623" cy="207884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2928958" cy="2143116"/>
          </a:xfrm>
        </p:spPr>
        <p:txBody>
          <a:bodyPr/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ОЗНАКИ БУЛІНГУ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ÐÐ·Ð½Ð°ÐºÐ¸ Ð±ÑÐ»Ð»ÑÐ½Ð³Ñ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11786" t="10000" r="24779" b="62857"/>
          <a:stretch>
            <a:fillRect/>
          </a:stretch>
        </p:blipFill>
        <p:spPr bwMode="auto">
          <a:xfrm rot="650992">
            <a:off x="375664" y="2600503"/>
            <a:ext cx="4229578" cy="13573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534" name="Picture 6" descr="ÐÐ·Ð½Ð°ÐºÐ¸ Ð±ÑÐ»Ð»ÑÐ½Ð³Ñ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11785" t="37143" r="18571" b="35714"/>
          <a:stretch>
            <a:fillRect/>
          </a:stretch>
        </p:blipFill>
        <p:spPr bwMode="auto">
          <a:xfrm>
            <a:off x="0" y="4000504"/>
            <a:ext cx="4643438" cy="13573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536" name="Picture 8" descr="ÐÐ·Ð½Ð°ÐºÐ¸ Ð±ÑÐ»Ð»ÑÐ½Ð³Ñ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0714" t="64286" r="22556" b="8571"/>
          <a:stretch>
            <a:fillRect/>
          </a:stretch>
        </p:blipFill>
        <p:spPr bwMode="auto">
          <a:xfrm rot="21168618">
            <a:off x="281728" y="5227594"/>
            <a:ext cx="4449205" cy="135732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 l="21341" r="3658"/>
          <a:stretch>
            <a:fillRect/>
          </a:stretch>
        </p:blipFill>
        <p:spPr bwMode="auto">
          <a:xfrm>
            <a:off x="5072066" y="3571876"/>
            <a:ext cx="3550546" cy="26614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3" descr="D:\WindoW\Рабочий стол\FB_IMG_1547760235731.jpg"/>
          <p:cNvPicPr>
            <a:picLocks noChangeAspect="1" noChangeArrowheads="1"/>
          </p:cNvPicPr>
          <p:nvPr/>
        </p:nvPicPr>
        <p:blipFill>
          <a:blip r:embed="rId4"/>
          <a:srcRect t="19792" r="45506" b="48958"/>
          <a:stretch>
            <a:fillRect/>
          </a:stretch>
        </p:blipFill>
        <p:spPr bwMode="auto">
          <a:xfrm>
            <a:off x="4786314" y="0"/>
            <a:ext cx="4000528" cy="324367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8143932" cy="1143008"/>
          </a:xfrm>
        </p:spPr>
        <p:txBody>
          <a:bodyPr>
            <a:noAutofit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Хто найчастіше стає </a:t>
            </a:r>
            <a:r>
              <a:rPr lang="uk-UA" dirty="0" err="1" smtClean="0">
                <a:effectLst/>
                <a:latin typeface="Times New Roman" pitchFamily="18" charset="0"/>
                <a:cs typeface="Times New Roman" pitchFamily="18" charset="0"/>
              </a:rPr>
              <a:t>буллером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143248"/>
            <a:ext cx="8858280" cy="3500462"/>
          </a:xfrm>
        </p:spPr>
        <p:txBody>
          <a:bodyPr>
            <a:normAutofit fontScale="55000" lnSpcReduction="20000"/>
          </a:bodyPr>
          <a:lstStyle/>
          <a:p>
            <a:r>
              <a:rPr lang="uk-UA" sz="4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Кривдники – хлопці</a:t>
            </a: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 частіше застосовують фізичну агресію.</a:t>
            </a:r>
          </a:p>
          <a:p>
            <a:r>
              <a:rPr lang="uk-UA" sz="4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Кривдники - дівчата</a:t>
            </a: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 дражняться, поширюють чутки, ізолюють, ігнорують</a:t>
            </a: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500" b="1" dirty="0" smtClean="0"/>
              <a:t> </a:t>
            </a:r>
            <a:endParaRPr lang="ru-RU" sz="4500" b="1" dirty="0" smtClean="0"/>
          </a:p>
          <a:p>
            <a:pPr algn="ctr"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Пліткувати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розповідати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Пліткувати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значить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когось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ускладнення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Розповісти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значить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вашому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знайомому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завдають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шкоди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коли ваше право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право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особи на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порушується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ÐÐ¾ÑÐ»ÑÐ´Ð¶ÐµÐ½Ð½Ñ Ð±ÑÐ»ÑÐ½Ð³Ñ Ð² ÑÐºÐ¾Ð»Ñ"/>
          <p:cNvPicPr>
            <a:picLocks noChangeAspect="1" noChangeArrowheads="1"/>
          </p:cNvPicPr>
          <p:nvPr/>
        </p:nvPicPr>
        <p:blipFill>
          <a:blip r:embed="rId2"/>
          <a:srcRect l="2993" t="37300" b="22735"/>
          <a:stretch>
            <a:fillRect/>
          </a:stretch>
        </p:blipFill>
        <p:spPr bwMode="auto">
          <a:xfrm>
            <a:off x="714348" y="1357298"/>
            <a:ext cx="6019081" cy="1857388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55837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BlockPublish xmlns="9d035d7d-02e5-4a00-8b62-9a556aabc7b5" xsi:nil="true"/>
    <EditorialTags xmlns="9d035d7d-02e5-4a00-8b62-9a556aabc7b5" xsi:nil="true"/>
    <MarketSpecific xmlns="9d035d7d-02e5-4a00-8b62-9a556aabc7b5" xsi:nil="true"/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NumericId xmlns="9d035d7d-02e5-4a00-8b62-9a556aabc7b5" xsi:nil="true"/>
    <OOCacheId xmlns="9d035d7d-02e5-4a00-8b62-9a556aabc7b5">d0982529-788b-40ce-828b-c69a72bbb771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>1|PN101970760| | 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SXHash xmlns="9d035d7d-02e5-4a00-8b62-9a556aabc7b5">OITJ7vj04qm/8hlbLvOBoW+HewCY9OGvv4DgzSgZ+lc=</CSXHash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2 Community Trusted</TrustLevel>
    <UALocRecommendation xmlns="9d035d7d-02e5-4a00-8b62-9a556aabc7b5">Localize</UALocRecommendation>
    <TPApplication xmlns="9d035d7d-02e5-4a00-8b62-9a556aabc7b5" xsi:nil="true"/>
    <AssetId xmlns="9d035d7d-02e5-4a00-8b62-9a556aabc7b5">TP102558370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>TC102558371</ParentAssetId>
    <SubmitterId xmlns="9d035d7d-02e5-4a00-8b62-9a556aabc7b5">S-1-10-0-6-35757-842399744</SubmitterId>
    <TemplateStatus xmlns="9d035d7d-02e5-4a00-8b62-9a556aabc7b5" xsi:nil="true"/>
    <APAuthor xmlns="9d035d7d-02e5-4a00-8b62-9a556aabc7b5">
      <UserInfo>
        <DisplayName/>
        <AccountId>587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284525</Value>
      <Value>423738</Value>
    </PublishStatusLookup>
    <SourceTitle xmlns="9d035d7d-02e5-4a00-8b62-9a556aabc7b5" xsi:nil="true"/>
    <AcquiredFrom xmlns="9d035d7d-02e5-4a00-8b62-9a556aabc7b5">Internal MS</AcquiredFrom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2011-02-24T13:37:27+00:00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2011-02-24T13:37:27+00:00</CSXSubmissionDate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891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B53A0C-4209-49F7-8D3E-0A55B941F83F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2.xml><?xml version="1.0" encoding="utf-8"?>
<ds:datastoreItem xmlns:ds="http://schemas.openxmlformats.org/officeDocument/2006/customXml" ds:itemID="{991AC75F-D13D-4966-9A00-9088AC0B2E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EE5B44-D14B-48FD-91DA-9C78D18AB9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TF02558371</Template>
  <TotalTime>317</TotalTime>
  <Words>345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TF02558371</vt:lpstr>
      <vt:lpstr>ПЕРЕШКОДЖАННЯ БУЛІНГУ В СУСПІЛЬСТВІ  </vt:lpstr>
      <vt:lpstr>Байдужість – це найвища жорстокість</vt:lpstr>
      <vt:lpstr>ФОРМИ ПРОЯВУ БУЛІНГУ</vt:lpstr>
      <vt:lpstr>Мотивація до булінгу</vt:lpstr>
      <vt:lpstr>Чи конфлікт є те ж саме, що і булінг? </vt:lpstr>
      <vt:lpstr>Соціальна структура булінгу</vt:lpstr>
      <vt:lpstr>Немає величі там, де нема простоти, добра і правди </vt:lpstr>
      <vt:lpstr>ОЗНАКИ БУЛІНГУ</vt:lpstr>
      <vt:lpstr>Хто найчастіше стає буллером</vt:lpstr>
      <vt:lpstr>Наслідки шкільного булінгу</vt:lpstr>
      <vt:lpstr>ЖОРСТОКІСТЬ І БОЯЗКІСТЬ ОДНОГО ПОЛЯ  ЯГОДИ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БНВО-40</dc:creator>
  <dc:description>La fuerza de la naturaleza</dc:description>
  <cp:lastModifiedBy>БНВО-40</cp:lastModifiedBy>
  <cp:revision>38</cp:revision>
  <dcterms:created xsi:type="dcterms:W3CDTF">2019-01-25T06:48:04Z</dcterms:created>
  <dcterms:modified xsi:type="dcterms:W3CDTF">2019-02-01T09:29:03Z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2011-02-24T13:37:27Z</vt:filetime>
  </property>
  <property fmtid="{D5CDD505-2E9C-101B-9397-08002B2CF9AE}" pid="9" name="PolicheckTimestamp">
    <vt:filetime>2011-04-28T15:01:58Z</vt:filetime>
  </property>
</Properties>
</file>