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1"/>
  </p:notesMasterIdLst>
  <p:handoutMasterIdLst>
    <p:handoutMasterId r:id="rId22"/>
  </p:handoutMasterIdLst>
  <p:sldIdLst>
    <p:sldId id="256" r:id="rId2"/>
    <p:sldId id="271" r:id="rId3"/>
    <p:sldId id="288" r:id="rId4"/>
    <p:sldId id="261" r:id="rId5"/>
    <p:sldId id="272" r:id="rId6"/>
    <p:sldId id="273" r:id="rId7"/>
    <p:sldId id="274" r:id="rId8"/>
    <p:sldId id="275" r:id="rId9"/>
    <p:sldId id="289" r:id="rId10"/>
    <p:sldId id="290" r:id="rId11"/>
    <p:sldId id="276" r:id="rId12"/>
    <p:sldId id="277" r:id="rId13"/>
    <p:sldId id="278" r:id="rId14"/>
    <p:sldId id="279" r:id="rId15"/>
    <p:sldId id="280" r:id="rId16"/>
    <p:sldId id="281" r:id="rId17"/>
    <p:sldId id="282" r:id="rId18"/>
    <p:sldId id="284" r:id="rId19"/>
    <p:sldId id="286" r:id="rId2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2D9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uk-UA"/>
          </a:p>
        </p:txBody>
      </p:sp>
      <p:sp>
        <p:nvSpPr>
          <p:cNvPr id="256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15042A0-1920-4AC1-9F15-74EA140E58D7}" type="datetimeFigureOut">
              <a:rPr lang="uk-UA"/>
              <a:pPr>
                <a:defRPr/>
              </a:pPr>
              <a:t>31.03.2021</a:t>
            </a:fld>
            <a:endParaRPr lang="uk-UA"/>
          </a:p>
        </p:txBody>
      </p:sp>
      <p:sp>
        <p:nvSpPr>
          <p:cNvPr id="256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uk-UA"/>
          </a:p>
        </p:txBody>
      </p:sp>
      <p:sp>
        <p:nvSpPr>
          <p:cNvPr id="256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5C68F99-3F57-4AF4-A191-719AF0D8D5CB}"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uk-UA"/>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1C7FA54-4A19-4EA7-A72F-7AE98FB256BC}" type="datetimeFigureOut">
              <a:rPr lang="uk-UA"/>
              <a:pPr>
                <a:defRPr/>
              </a:pPr>
              <a:t>31.03.2021</a:t>
            </a:fld>
            <a:endParaRPr lang="uk-UA"/>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uk-UA" noProof="0" smtClean="0"/>
              <a:t>Образец текста</a:t>
            </a:r>
          </a:p>
          <a:p>
            <a:pPr lvl="1"/>
            <a:r>
              <a:rPr lang="uk-UA" noProof="0" smtClean="0"/>
              <a:t>Второй уровень</a:t>
            </a:r>
          </a:p>
          <a:p>
            <a:pPr lvl="2"/>
            <a:r>
              <a:rPr lang="uk-UA" noProof="0" smtClean="0"/>
              <a:t>Третий уровень</a:t>
            </a:r>
          </a:p>
          <a:p>
            <a:pPr lvl="3"/>
            <a:r>
              <a:rPr lang="uk-UA" noProof="0" smtClean="0"/>
              <a:t>Четвертый уровень</a:t>
            </a:r>
          </a:p>
          <a:p>
            <a:pPr lvl="4"/>
            <a:r>
              <a:rPr lang="uk-UA" noProof="0" smtClean="0"/>
              <a:t>Пятый уровень</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uk-UA"/>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9506CE-A4D7-4C2C-9F32-7307093D35B1}" type="slidenum">
              <a:rPr lang="uk-UA"/>
              <a:pPr>
                <a:defRPr/>
              </a:pPr>
              <a:t>‹#›</a:t>
            </a:fld>
            <a:endParaRPr 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Rot="1" noChangeAspect="1" noChangeArrowheads="1" noTextEdit="1"/>
          </p:cNvSpPr>
          <p:nvPr>
            <p:ph type="sldImg"/>
          </p:nvPr>
        </p:nvSpPr>
        <p:spPr>
          <a:ln/>
        </p:spPr>
      </p:sp>
      <p:sp>
        <p:nvSpPr>
          <p:cNvPr id="8194"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Rot="1" noChangeAspect="1" noChangeArrowheads="1" noTextEdit="1"/>
          </p:cNvSpPr>
          <p:nvPr>
            <p:ph type="sldImg"/>
          </p:nvPr>
        </p:nvSpPr>
        <p:spPr>
          <a:ln/>
        </p:spPr>
      </p:sp>
      <p:sp>
        <p:nvSpPr>
          <p:cNvPr id="10242"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Rot="1" noChangeAspect="1" noChangeArrowheads="1" noTextEdit="1"/>
          </p:cNvSpPr>
          <p:nvPr>
            <p:ph type="sldImg"/>
          </p:nvPr>
        </p:nvSpPr>
        <p:spPr>
          <a:ln/>
        </p:spPr>
      </p:sp>
      <p:sp>
        <p:nvSpPr>
          <p:cNvPr id="12290"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Rot="1" noChangeAspect="1" noChangeArrowheads="1" noTextEdit="1"/>
          </p:cNvSpPr>
          <p:nvPr>
            <p:ph type="sldImg"/>
          </p:nvPr>
        </p:nvSpPr>
        <p:spPr>
          <a:ln/>
        </p:spPr>
      </p:sp>
      <p:sp>
        <p:nvSpPr>
          <p:cNvPr id="14338"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ln/>
        </p:spPr>
      </p:sp>
      <p:sp>
        <p:nvSpPr>
          <p:cNvPr id="22530"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ln/>
        </p:spPr>
      </p:sp>
      <p:sp>
        <p:nvSpPr>
          <p:cNvPr id="24578"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1D93D07-3C00-4259-8DA0-D52F0715623D}" type="datetimeFigureOut">
              <a:rPr lang="ru-RU"/>
              <a:pPr>
                <a:defRPr/>
              </a:pPr>
              <a:t>31.03.2021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E8DFEBD-46A3-4DA7-8DC7-62BD1ABA148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pPr>
              <a:defRPr/>
            </a:pPr>
            <a:fld id="{B64FABF8-7C15-42A6-A7CC-B7A8EFCAC394}" type="datetimeFigureOut">
              <a:rPr lang="ru-RU"/>
              <a:pPr>
                <a:defRPr/>
              </a:pPr>
              <a:t>31.03.2021</a:t>
            </a:fld>
            <a:endParaRPr lang="ru-RU"/>
          </a:p>
        </p:txBody>
      </p:sp>
      <p:sp>
        <p:nvSpPr>
          <p:cNvPr id="4" name="Нижний колонтитул 3"/>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A5D89295-AA45-4D8F-B7B7-4D282C02073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9ADD27A4-65CF-4588-B450-588C00D51B28}" type="datetimeFigureOut">
              <a:rPr lang="ru-RU"/>
              <a:pPr>
                <a:defRPr/>
              </a:pPr>
              <a:t>31.03.2021</a:t>
            </a:fld>
            <a:endParaRPr lang="ru-RU"/>
          </a:p>
        </p:txBody>
      </p:sp>
      <p:sp>
        <p:nvSpPr>
          <p:cNvPr id="3" name="Нижний колонтитул 3"/>
          <p:cNvSpPr>
            <a:spLocks noGrp="1"/>
          </p:cNvSpPr>
          <p:nvPr>
            <p:ph type="ftr" sz="quarter" idx="11"/>
          </p:nvPr>
        </p:nvSpPr>
        <p:spPr/>
        <p:txBody>
          <a:bodyPr/>
          <a:lstStyle>
            <a:lvl1pPr>
              <a:defRPr/>
            </a:lvl1pPr>
          </a:lstStyle>
          <a:p>
            <a:pPr>
              <a:defRPr/>
            </a:pPr>
            <a:endParaRPr lang="ru-RU"/>
          </a:p>
        </p:txBody>
      </p:sp>
      <p:sp>
        <p:nvSpPr>
          <p:cNvPr id="4" name="Номер слайда 4"/>
          <p:cNvSpPr>
            <a:spLocks noGrp="1"/>
          </p:cNvSpPr>
          <p:nvPr>
            <p:ph type="sldNum" sz="quarter" idx="12"/>
          </p:nvPr>
        </p:nvSpPr>
        <p:spPr/>
        <p:txBody>
          <a:bodyPr/>
          <a:lstStyle>
            <a:lvl1pPr>
              <a:defRPr/>
            </a:lvl1pPr>
          </a:lstStyle>
          <a:p>
            <a:pPr>
              <a:defRPr/>
            </a:pPr>
            <a:fld id="{0E113DCB-5408-4807-83CB-7472549DDB12}"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 name="Дата 2"/>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fontAlgn="auto">
              <a:spcBef>
                <a:spcPts val="0"/>
              </a:spcBef>
              <a:spcAft>
                <a:spcPts val="0"/>
              </a:spcAft>
              <a:defRPr sz="1200">
                <a:solidFill>
                  <a:schemeClr val="tx1">
                    <a:tint val="75000"/>
                  </a:schemeClr>
                </a:solidFill>
                <a:latin typeface="+mn-lt"/>
                <a:cs typeface="+mn-cs"/>
              </a:defRPr>
            </a:lvl1pPr>
          </a:lstStyle>
          <a:p>
            <a:pPr>
              <a:defRPr/>
            </a:pPr>
            <a:fld id="{5768A2F2-A0A1-4447-B7AD-A618C1998E75}" type="datetimeFigureOut">
              <a:rPr lang="ru-RU"/>
              <a:pPr>
                <a:defRPr/>
              </a:pPr>
              <a:t>31.03.2021</a:t>
            </a:fld>
            <a:endParaRPr lang="ru-RU"/>
          </a:p>
        </p:txBody>
      </p:sp>
      <p:sp>
        <p:nvSpPr>
          <p:cNvPr id="8" name="Нижний колонтитул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9" name="Номер слайда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9CB92AA-52E5-4D88-A92B-B13B71A22EEC}"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6" r:id="rId1"/>
    <p:sldLayoutId id="2147483654" r:id="rId2"/>
    <p:sldLayoutId id="2147483655" r:id="rId3"/>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Заголовок 1"/>
          <p:cNvSpPr txBox="1">
            <a:spLocks/>
          </p:cNvSpPr>
          <p:nvPr/>
        </p:nvSpPr>
        <p:spPr bwMode="auto">
          <a:xfrm>
            <a:off x="1258888" y="1052513"/>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r>
              <a:rPr lang="uk-UA" sz="3200" b="1" i="1">
                <a:solidFill>
                  <a:schemeClr val="hlink"/>
                </a:solidFill>
                <a:ea typeface="Arial Unicode MS" pitchFamily="34" charset="-128"/>
                <a:cs typeface="Arial Unicode MS" pitchFamily="34" charset="-128"/>
              </a:rPr>
              <a:t>	</a:t>
            </a:r>
            <a:r>
              <a:rPr lang="uk-UA" sz="4400" b="1" i="1">
                <a:solidFill>
                  <a:schemeClr val="hlink"/>
                </a:solidFill>
                <a:ea typeface="Arial Unicode MS" pitchFamily="34" charset="-128"/>
                <a:cs typeface="Arial Unicode MS" pitchFamily="34" charset="-128"/>
              </a:rPr>
              <a:t>«Динаміка емоцій: </a:t>
            </a:r>
          </a:p>
          <a:p>
            <a:r>
              <a:rPr lang="uk-UA" sz="4400" b="1" i="1">
                <a:solidFill>
                  <a:schemeClr val="hlink"/>
                </a:solidFill>
                <a:ea typeface="Arial Unicode MS" pitchFamily="34" charset="-128"/>
                <a:cs typeface="Arial Unicode MS" pitchFamily="34" charset="-128"/>
              </a:rPr>
              <a:t>  вміння трансформувати   </a:t>
            </a:r>
          </a:p>
          <a:p>
            <a:r>
              <a:rPr lang="uk-UA" sz="4400" b="1" i="1">
                <a:solidFill>
                  <a:schemeClr val="hlink"/>
                </a:solidFill>
                <a:ea typeface="Arial Unicode MS" pitchFamily="34" charset="-128"/>
                <a:cs typeface="Arial Unicode MS" pitchFamily="34" charset="-128"/>
              </a:rPr>
              <a:t>    негативні почуття у     </a:t>
            </a:r>
          </a:p>
          <a:p>
            <a:r>
              <a:rPr lang="uk-UA" sz="4400" b="1" i="1">
                <a:solidFill>
                  <a:schemeClr val="hlink"/>
                </a:solidFill>
                <a:ea typeface="Arial Unicode MS" pitchFamily="34" charset="-128"/>
                <a:cs typeface="Arial Unicode MS" pitchFamily="34" charset="-128"/>
              </a:rPr>
              <a:t>             позитивні»</a:t>
            </a:r>
            <a:r>
              <a:rPr lang="ru-RU" sz="3200">
                <a:solidFill>
                  <a:schemeClr val="hlink"/>
                </a:solidFill>
                <a:ea typeface="Arial Unicode MS" pitchFamily="34" charset="-128"/>
                <a:cs typeface="Arial Unicode MS" pitchFamily="34" charset="-128"/>
              </a:rPr>
              <a:t> </a:t>
            </a:r>
            <a:endParaRPr lang="uk-UA" sz="3200">
              <a:solidFill>
                <a:schemeClr val="hlink"/>
              </a:solidFill>
              <a:ea typeface="Arial Unicode MS" pitchFamily="34" charset="-128"/>
              <a:cs typeface="Arial Unicode MS" pitchFamily="34" charset="-128"/>
            </a:endParaRPr>
          </a:p>
        </p:txBody>
      </p:sp>
      <p:sp>
        <p:nvSpPr>
          <p:cNvPr id="7170" name="Подзаголовок 2"/>
          <p:cNvSpPr>
            <a:spLocks noGrp="1"/>
          </p:cNvSpPr>
          <p:nvPr>
            <p:ph type="subTitle" idx="1"/>
          </p:nvPr>
        </p:nvSpPr>
        <p:spPr>
          <a:xfrm>
            <a:off x="3563938" y="3860800"/>
            <a:ext cx="3816350" cy="2328863"/>
          </a:xfrm>
        </p:spPr>
        <p:txBody>
          <a:bodyPr/>
          <a:lstStyle/>
          <a:p>
            <a:pPr eaLnBrk="1" hangingPunct="1">
              <a:lnSpc>
                <a:spcPct val="80000"/>
              </a:lnSpc>
              <a:spcBef>
                <a:spcPct val="0"/>
              </a:spcBef>
            </a:pPr>
            <a:r>
              <a:rPr lang="uk-UA" sz="2400" i="1" dirty="0" smtClean="0">
                <a:solidFill>
                  <a:schemeClr val="hlink"/>
                </a:solidFill>
              </a:rPr>
              <a:t>Тренінг ефективних поведінкових вмінь</a:t>
            </a:r>
          </a:p>
          <a:p>
            <a:pPr eaLnBrk="1" hangingPunct="1">
              <a:lnSpc>
                <a:spcPct val="80000"/>
              </a:lnSpc>
              <a:spcBef>
                <a:spcPct val="0"/>
              </a:spcBef>
            </a:pPr>
            <a:endParaRPr lang="uk-UA" sz="2400" i="1" dirty="0" smtClean="0">
              <a:solidFill>
                <a:schemeClr val="hlink"/>
              </a:solidFill>
            </a:endParaRPr>
          </a:p>
          <a:p>
            <a:pPr eaLnBrk="1" hangingPunct="1">
              <a:lnSpc>
                <a:spcPct val="80000"/>
              </a:lnSpc>
              <a:spcBef>
                <a:spcPct val="0"/>
              </a:spcBef>
            </a:pPr>
            <a:r>
              <a:rPr lang="uk-UA" sz="1800" b="1" i="1" dirty="0" smtClean="0">
                <a:solidFill>
                  <a:schemeClr val="tx2"/>
                </a:solidFill>
              </a:rPr>
              <a:t>Підготувала</a:t>
            </a:r>
            <a:r>
              <a:rPr lang="uk-UA" sz="1800" dirty="0" smtClean="0">
                <a:solidFill>
                  <a:schemeClr val="tx2"/>
                </a:solidFill>
              </a:rPr>
              <a:t> – </a:t>
            </a:r>
            <a:endParaRPr lang="uk-UA" sz="1800" dirty="0" smtClean="0">
              <a:solidFill>
                <a:schemeClr val="tx2"/>
              </a:solidFill>
            </a:endParaRPr>
          </a:p>
          <a:p>
            <a:pPr eaLnBrk="1" hangingPunct="1">
              <a:lnSpc>
                <a:spcPct val="80000"/>
              </a:lnSpc>
              <a:spcBef>
                <a:spcPct val="0"/>
              </a:spcBef>
            </a:pPr>
            <a:r>
              <a:rPr lang="uk-UA" sz="1800" b="1" i="1" smtClean="0">
                <a:solidFill>
                  <a:schemeClr val="tx2"/>
                </a:solidFill>
              </a:rPr>
              <a:t>Сергійко С.В.</a:t>
            </a:r>
            <a:endParaRPr lang="ru-RU" sz="1800" b="1" i="1" dirty="0" smtClean="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txBox="1">
            <a:spLocks/>
          </p:cNvSpPr>
          <p:nvPr/>
        </p:nvSpPr>
        <p:spPr bwMode="auto">
          <a:xfrm>
            <a:off x="1331913" y="1844675"/>
            <a:ext cx="7489825" cy="1800225"/>
          </a:xfrm>
          <a:prstGeom prst="rect">
            <a:avLst/>
          </a:prstGeom>
          <a:noFill/>
          <a:ln w="9525">
            <a:noFill/>
            <a:miter lim="800000"/>
            <a:headEnd/>
            <a:tailEnd/>
          </a:ln>
        </p:spPr>
        <p:txBody>
          <a:bodyPr anchor="ctr"/>
          <a:lstStyle/>
          <a:p>
            <a:pPr marL="363538" algn="ctr"/>
            <a:r>
              <a:rPr lang="uk-UA" sz="3600" b="1" u="sng">
                <a:solidFill>
                  <a:schemeClr val="hlink"/>
                </a:solidFill>
                <a:ea typeface="Arial Unicode MS" pitchFamily="34" charset="-128"/>
                <a:cs typeface="Arial Unicode MS" pitchFamily="34" charset="-128"/>
              </a:rPr>
              <a:t>Вправа «Мій характер»</a:t>
            </a:r>
            <a:r>
              <a:rPr lang="uk-UA"/>
              <a:t> </a:t>
            </a:r>
            <a:endParaRPr lang="uk-UA" sz="3600" u="sng">
              <a:solidFill>
                <a:schemeClr val="hlink"/>
              </a:solidFill>
              <a:ea typeface="Arial Unicode MS" pitchFamily="34" charset="-128"/>
              <a:cs typeface="Arial Unicode MS" pitchFamily="34" charset="-128"/>
            </a:endParaRPr>
          </a:p>
          <a:p>
            <a:pPr marL="363538" algn="ctr"/>
            <a:endParaRPr lang="uk-UA" u="sng"/>
          </a:p>
          <a:p>
            <a:pPr marL="363538" algn="ctr"/>
            <a:r>
              <a:rPr lang="uk-UA" sz="2800" b="1" u="sng">
                <a:solidFill>
                  <a:srgbClr val="3A2D9D"/>
                </a:solidFill>
                <a:ea typeface="Arial Unicode MS" pitchFamily="34" charset="-128"/>
                <a:cs typeface="Arial Unicode MS" pitchFamily="34" charset="-128"/>
              </a:rPr>
              <a:t>(картки «Креатив»)</a:t>
            </a:r>
          </a:p>
          <a:p>
            <a:pPr marL="363538" algn="ctr"/>
            <a:endParaRPr lang="uk-UA" sz="2800">
              <a:solidFill>
                <a:srgbClr val="3A2D9D"/>
              </a:solidFill>
              <a:ea typeface="Arial Unicode MS" pitchFamily="34" charset="-128"/>
              <a:cs typeface="Arial Unicode MS" pitchFamily="34" charset="-128"/>
            </a:endParaRPr>
          </a:p>
          <a:p>
            <a:pPr marL="363538" algn="ctr"/>
            <a:r>
              <a:rPr lang="uk-UA" sz="2800">
                <a:solidFill>
                  <a:srgbClr val="3A2D9D"/>
                </a:solidFill>
                <a:ea typeface="Arial Unicode MS" pitchFamily="34" charset="-128"/>
                <a:cs typeface="Arial Unicode MS" pitchFamily="34" charset="-128"/>
              </a:rPr>
              <a:t>Вибрати 3 картки. Та, що не подобається, - це внутрішня тінь. Та, що подобається, – це 	мрія, світла сторона. 			Та, що їх об</a:t>
            </a:r>
            <a:r>
              <a:rPr lang="ru-RU" sz="2800">
                <a:solidFill>
                  <a:srgbClr val="3A2D9D"/>
                </a:solidFill>
                <a:ea typeface="Arial Unicode MS" pitchFamily="34" charset="-128"/>
                <a:cs typeface="Arial Unicode MS" pitchFamily="34" charset="-128"/>
              </a:rPr>
              <a:t>’</a:t>
            </a:r>
            <a:r>
              <a:rPr lang="uk-UA" sz="2800">
                <a:solidFill>
                  <a:srgbClr val="3A2D9D"/>
                </a:solidFill>
                <a:ea typeface="Arial Unicode MS" pitchFamily="34" charset="-128"/>
                <a:cs typeface="Arial Unicode MS" pitchFamily="34" charset="-128"/>
              </a:rPr>
              <a:t>єднує, - символізує все, що зараз.</a:t>
            </a:r>
            <a:r>
              <a:rPr lang="uk-UA"/>
              <a:t> </a:t>
            </a:r>
          </a:p>
        </p:txBody>
      </p:sp>
      <p:sp>
        <p:nvSpPr>
          <p:cNvPr id="25602" name="AutoShape 4"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
        <p:nvSpPr>
          <p:cNvPr id="25603" name="AutoShape 6"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r"/>
            <a:endParaRPr lang="uk-UA"/>
          </a:p>
        </p:txBody>
      </p:sp>
      <p:sp>
        <p:nvSpPr>
          <p:cNvPr id="25604" name="AutoShape 8"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txBox="1">
            <a:spLocks/>
          </p:cNvSpPr>
          <p:nvPr/>
        </p:nvSpPr>
        <p:spPr bwMode="auto">
          <a:xfrm>
            <a:off x="1366838" y="333375"/>
            <a:ext cx="7777162" cy="6264275"/>
          </a:xfrm>
          <a:prstGeom prst="rect">
            <a:avLst/>
          </a:prstGeom>
          <a:noFill/>
          <a:ln w="9525">
            <a:noFill/>
            <a:miter lim="800000"/>
            <a:headEnd/>
            <a:tailEnd/>
          </a:ln>
        </p:spPr>
        <p:txBody>
          <a:bodyPr anchor="ctr"/>
          <a:lstStyle/>
          <a:p>
            <a:pPr algn="ctr"/>
            <a:endParaRPr lang="uk-UA" sz="800">
              <a:solidFill>
                <a:srgbClr val="953735"/>
              </a:solidFill>
              <a:latin typeface="Times New Roman" pitchFamily="18" charset="0"/>
            </a:endParaRPr>
          </a:p>
          <a:p>
            <a:pPr algn="ctr"/>
            <a:r>
              <a:rPr lang="uk-UA" sz="3600" b="1" u="sng">
                <a:solidFill>
                  <a:schemeClr val="hlink"/>
                </a:solidFill>
                <a:ea typeface="Arial Unicode MS" pitchFamily="34" charset="-128"/>
                <a:cs typeface="Arial Unicode MS" pitchFamily="34" charset="-128"/>
              </a:rPr>
              <a:t>Вправа «Нестандартний вихід»</a:t>
            </a:r>
            <a:endParaRPr lang="uk-UA" sz="3600">
              <a:solidFill>
                <a:schemeClr val="hlink"/>
              </a:solidFill>
              <a:ea typeface="Arial Unicode MS" pitchFamily="34" charset="-128"/>
              <a:cs typeface="Arial Unicode MS" pitchFamily="34" charset="-128"/>
            </a:endParaRPr>
          </a:p>
          <a:p>
            <a:pPr algn="ctr"/>
            <a:r>
              <a:rPr lang="uk-UA" sz="2800">
                <a:solidFill>
                  <a:srgbClr val="3A2D9D"/>
                </a:solidFill>
                <a:ea typeface="Arial Unicode MS" pitchFamily="34" charset="-128"/>
                <a:cs typeface="Arial Unicode MS" pitchFamily="34" charset="-128"/>
              </a:rPr>
              <a:t>Об’єднайте учасників у малі групи і запропонуйте їм написати по 10 будь-яких слів, які спадають на думку. Потім, використовуючи ці слова, придумати конструктивні способи управління 	негативними емоціями (наприклад: 			журнал – порвати і викинути у 		      смітник; олівець – зробити масаж рук; фарби – малюнок</a:t>
            </a:r>
          </a:p>
          <a:p>
            <a:pPr algn="ctr"/>
            <a:r>
              <a:rPr lang="uk-UA" sz="2800">
                <a:solidFill>
                  <a:srgbClr val="3A2D9D"/>
                </a:solidFill>
                <a:ea typeface="Arial Unicode MS" pitchFamily="34" charset="-128"/>
                <a:cs typeface="Arial Unicode MS" pitchFamily="34" charset="-128"/>
              </a:rPr>
              <a:t>   емоції, віник – прибрати </a:t>
            </a:r>
          </a:p>
          <a:p>
            <a:pPr algn="ctr"/>
            <a:r>
              <a:rPr lang="uk-UA" sz="2800">
                <a:solidFill>
                  <a:srgbClr val="3A2D9D"/>
                </a:solidFill>
                <a:ea typeface="Arial Unicode MS" pitchFamily="34" charset="-128"/>
                <a:cs typeface="Arial Unicode MS" pitchFamily="34" charset="-128"/>
              </a:rPr>
              <a:t>в квартирі, склянка – </a:t>
            </a:r>
          </a:p>
          <a:p>
            <a:pPr algn="ctr"/>
            <a:r>
              <a:rPr lang="uk-UA" sz="2800">
                <a:solidFill>
                  <a:srgbClr val="3A2D9D"/>
                </a:solidFill>
                <a:ea typeface="Arial Unicode MS" pitchFamily="34" charset="-128"/>
                <a:cs typeface="Arial Unicode MS" pitchFamily="34" charset="-128"/>
              </a:rPr>
              <a:t>  налити і випити води).</a:t>
            </a:r>
            <a:r>
              <a:rPr lang="uk-UA"/>
              <a:t> </a:t>
            </a:r>
          </a:p>
        </p:txBody>
      </p:sp>
      <p:sp>
        <p:nvSpPr>
          <p:cNvPr id="27650" name="AutoShape 4"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
        <p:nvSpPr>
          <p:cNvPr id="27651" name="AutoShape 6"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0" y="0"/>
            <a:ext cx="304800" cy="304800"/>
          </a:xfrm>
          <a:prstGeom prst="rect">
            <a:avLst/>
          </a:prstGeom>
          <a:noFill/>
          <a:ln w="9525">
            <a:noFill/>
            <a:miter lim="800000"/>
            <a:headEnd/>
            <a:tailEnd/>
          </a:ln>
        </p:spPr>
        <p:txBody>
          <a:bodyPr/>
          <a:lstStyle/>
          <a:p>
            <a:pPr algn="r"/>
            <a:endParaRPr lang="uk-UA"/>
          </a:p>
        </p:txBody>
      </p:sp>
      <p:sp>
        <p:nvSpPr>
          <p:cNvPr id="27652" name="AutoShape 8"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txBox="1">
            <a:spLocks/>
          </p:cNvSpPr>
          <p:nvPr/>
        </p:nvSpPr>
        <p:spPr bwMode="auto">
          <a:xfrm>
            <a:off x="1042988" y="333375"/>
            <a:ext cx="7777162" cy="6264275"/>
          </a:xfrm>
          <a:prstGeom prst="rect">
            <a:avLst/>
          </a:prstGeom>
          <a:noFill/>
          <a:ln w="9525">
            <a:noFill/>
            <a:miter lim="800000"/>
            <a:headEnd/>
            <a:tailEnd/>
          </a:ln>
        </p:spPr>
        <p:txBody>
          <a:bodyPr anchor="ctr"/>
          <a:lstStyle/>
          <a:p>
            <a:pPr algn="ctr"/>
            <a:r>
              <a:rPr lang="uk-UA" sz="3200" b="1">
                <a:solidFill>
                  <a:schemeClr val="hlink"/>
                </a:solidFill>
                <a:ea typeface="Arial Unicode MS" pitchFamily="34" charset="-128"/>
                <a:cs typeface="Arial Unicode MS" pitchFamily="34" charset="-128"/>
              </a:rPr>
              <a:t>Вправа «Скринька позитивних порад»</a:t>
            </a:r>
            <a:endParaRPr lang="uk-UA" sz="3200">
              <a:solidFill>
                <a:schemeClr val="hlink"/>
              </a:solidFill>
              <a:ea typeface="Arial Unicode MS" pitchFamily="34" charset="-128"/>
              <a:cs typeface="Arial Unicode MS" pitchFamily="34" charset="-128"/>
            </a:endParaRPr>
          </a:p>
          <a:p>
            <a:pPr algn="ctr"/>
            <a:r>
              <a:rPr lang="uk-UA">
                <a:solidFill>
                  <a:srgbClr val="3A2D9D"/>
                </a:solidFill>
              </a:rPr>
              <a:t>Ігноруйте негативні думки, замінюючи їх оптимістичними.</a:t>
            </a:r>
          </a:p>
          <a:p>
            <a:pPr algn="ctr"/>
            <a:r>
              <a:rPr lang="uk-UA">
                <a:solidFill>
                  <a:srgbClr val="3A2D9D"/>
                </a:solidFill>
              </a:rPr>
              <a:t>Щоденно читайте щось натхненне та життєствердне.</a:t>
            </a:r>
          </a:p>
          <a:p>
            <a:pPr algn="ctr"/>
            <a:r>
              <a:rPr lang="uk-UA">
                <a:solidFill>
                  <a:srgbClr val="3A2D9D"/>
                </a:solidFill>
              </a:rPr>
              <a:t>Більше посміхайтеся, це допоможе мислити позитивно.</a:t>
            </a:r>
          </a:p>
          <a:p>
            <a:pPr algn="ctr"/>
            <a:r>
              <a:rPr lang="uk-UA">
                <a:solidFill>
                  <a:srgbClr val="3A2D9D"/>
                </a:solidFill>
              </a:rPr>
              <a:t>Дивіться фільми, які допомагають відчувати себе щасливим.</a:t>
            </a:r>
          </a:p>
          <a:p>
            <a:pPr algn="ctr"/>
            <a:r>
              <a:rPr lang="uk-UA">
                <a:solidFill>
                  <a:srgbClr val="3A2D9D"/>
                </a:solidFill>
              </a:rPr>
              <a:t>Завжди сидіть і ходіть з прямою спиною, це зміцнить впевненість у собі і наповнить внутрішньою силою.</a:t>
            </a:r>
          </a:p>
          <a:p>
            <a:pPr algn="ctr"/>
            <a:r>
              <a:rPr lang="uk-UA">
                <a:solidFill>
                  <a:srgbClr val="3A2D9D"/>
                </a:solidFill>
              </a:rPr>
              <a:t>Намагайтеся пригадати щось приємне.</a:t>
            </a:r>
          </a:p>
          <a:p>
            <a:pPr algn="ctr"/>
            <a:r>
              <a:rPr lang="uk-UA">
                <a:solidFill>
                  <a:srgbClr val="3A2D9D"/>
                </a:solidFill>
              </a:rPr>
              <a:t>Покажіть перед дзеркалом щось смішне, веселе.</a:t>
            </a:r>
          </a:p>
          <a:p>
            <a:pPr algn="ctr"/>
            <a:r>
              <a:rPr lang="uk-UA">
                <a:solidFill>
                  <a:srgbClr val="3A2D9D"/>
                </a:solidFill>
              </a:rPr>
              <a:t>Послухайте музику.</a:t>
            </a:r>
          </a:p>
          <a:p>
            <a:pPr algn="ctr"/>
            <a:r>
              <a:rPr lang="uk-UA">
                <a:solidFill>
                  <a:srgbClr val="3A2D9D"/>
                </a:solidFill>
              </a:rPr>
              <a:t>Заспівайте, затанцюйте.</a:t>
            </a:r>
          </a:p>
          <a:p>
            <a:pPr algn="ctr"/>
            <a:r>
              <a:rPr lang="uk-UA">
                <a:solidFill>
                  <a:srgbClr val="3A2D9D"/>
                </a:solidFill>
              </a:rPr>
              <a:t>Намалюйте карикатуру.</a:t>
            </a:r>
          </a:p>
          <a:p>
            <a:pPr algn="ctr"/>
            <a:r>
              <a:rPr lang="uk-UA">
                <a:solidFill>
                  <a:srgbClr val="3A2D9D"/>
                </a:solidFill>
              </a:rPr>
              <a:t>                  Умийтеся — змийте поганий настрій.</a:t>
            </a:r>
          </a:p>
          <a:p>
            <a:pPr algn="ctr"/>
            <a:r>
              <a:rPr lang="uk-UA">
                <a:solidFill>
                  <a:srgbClr val="3A2D9D"/>
                </a:solidFill>
              </a:rPr>
              <a:t>                  Проспівайте своє ім'я в пестливій формі.</a:t>
            </a:r>
          </a:p>
          <a:p>
            <a:pPr algn="ctr"/>
            <a:r>
              <a:rPr lang="uk-UA">
                <a:solidFill>
                  <a:srgbClr val="3A2D9D"/>
                </a:solidFill>
              </a:rPr>
              <a:t>                                 Навчайтеся жартувати за напружених</a:t>
            </a:r>
          </a:p>
          <a:p>
            <a:pPr algn="ctr"/>
            <a:r>
              <a:rPr lang="uk-UA">
                <a:solidFill>
                  <a:srgbClr val="3A2D9D"/>
                </a:solidFill>
              </a:rPr>
              <a:t> обставин.</a:t>
            </a:r>
          </a:p>
          <a:p>
            <a:pPr algn="ctr"/>
            <a:r>
              <a:rPr lang="uk-UA">
                <a:solidFill>
                  <a:srgbClr val="3A2D9D"/>
                </a:solidFill>
              </a:rPr>
              <a:t>            Пропускайте у свою підсвідомість </a:t>
            </a:r>
          </a:p>
          <a:p>
            <a:pPr algn="ctr"/>
            <a:r>
              <a:rPr lang="uk-UA">
                <a:solidFill>
                  <a:srgbClr val="3A2D9D"/>
                </a:solidFill>
              </a:rPr>
              <a:t>                тільки відчуття сили, щастя </a:t>
            </a:r>
          </a:p>
          <a:p>
            <a:pPr algn="ctr"/>
            <a:r>
              <a:rPr lang="uk-UA">
                <a:solidFill>
                  <a:srgbClr val="3A2D9D"/>
                </a:solidFill>
              </a:rPr>
              <a:t>та успіху.</a:t>
            </a:r>
          </a:p>
          <a:p>
            <a:pPr algn="ctr"/>
            <a:endParaRPr lang="uk-UA">
              <a:solidFill>
                <a:srgbClr val="3A2D9D"/>
              </a:solidFill>
            </a:endParaRPr>
          </a:p>
        </p:txBody>
      </p:sp>
      <p:sp>
        <p:nvSpPr>
          <p:cNvPr id="29698" name="AutoShape 4"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
        <p:nvSpPr>
          <p:cNvPr id="29699" name="AutoShape 6"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0" y="0"/>
            <a:ext cx="304800" cy="304800"/>
          </a:xfrm>
          <a:prstGeom prst="rect">
            <a:avLst/>
          </a:prstGeom>
          <a:noFill/>
          <a:ln w="9525">
            <a:noFill/>
            <a:miter lim="800000"/>
            <a:headEnd/>
            <a:tailEnd/>
          </a:ln>
        </p:spPr>
        <p:txBody>
          <a:bodyPr/>
          <a:lstStyle/>
          <a:p>
            <a:pPr algn="r"/>
            <a:endParaRPr lang="uk-UA"/>
          </a:p>
        </p:txBody>
      </p:sp>
      <p:sp>
        <p:nvSpPr>
          <p:cNvPr id="29700" name="AutoShape 8"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txBox="1">
            <a:spLocks/>
          </p:cNvSpPr>
          <p:nvPr/>
        </p:nvSpPr>
        <p:spPr bwMode="auto">
          <a:xfrm>
            <a:off x="1366838" y="476250"/>
            <a:ext cx="7777162" cy="2447925"/>
          </a:xfrm>
          <a:prstGeom prst="rect">
            <a:avLst/>
          </a:prstGeom>
          <a:noFill/>
          <a:ln w="9525">
            <a:noFill/>
            <a:miter lim="800000"/>
            <a:headEnd/>
            <a:tailEnd/>
          </a:ln>
        </p:spPr>
        <p:txBody>
          <a:bodyPr anchor="ctr"/>
          <a:lstStyle/>
          <a:p>
            <a:pPr algn="ctr"/>
            <a:r>
              <a:rPr lang="uk-UA" sz="3600" b="1" u="sng">
                <a:solidFill>
                  <a:schemeClr val="hlink"/>
                </a:solidFill>
                <a:ea typeface="Arial Unicode MS" pitchFamily="34" charset="-128"/>
                <a:cs typeface="Arial Unicode MS" pitchFamily="34" charset="-128"/>
              </a:rPr>
              <a:t>Тест  «Чи володієте ви </a:t>
            </a:r>
          </a:p>
          <a:p>
            <a:pPr algn="ctr"/>
            <a:r>
              <a:rPr lang="uk-UA" sz="3600" b="1" u="sng">
                <a:solidFill>
                  <a:schemeClr val="hlink"/>
                </a:solidFill>
                <a:ea typeface="Arial Unicode MS" pitchFamily="34" charset="-128"/>
                <a:cs typeface="Arial Unicode MS" pitchFamily="34" charset="-128"/>
              </a:rPr>
              <a:t>позитивним мисленням?»</a:t>
            </a:r>
            <a:endParaRPr lang="uk-UA" sz="3600">
              <a:solidFill>
                <a:schemeClr val="hlink"/>
              </a:solidFill>
              <a:latin typeface="Times New Roman" pitchFamily="18" charset="0"/>
              <a:ea typeface="Arial Unicode MS" pitchFamily="34" charset="-128"/>
              <a:cs typeface="Arial Unicode MS" pitchFamily="34" charset="-128"/>
            </a:endParaRPr>
          </a:p>
          <a:p>
            <a:pPr algn="ctr"/>
            <a:endParaRPr lang="uk-UA" sz="3600" i="1">
              <a:solidFill>
                <a:schemeClr val="hlink"/>
              </a:solidFill>
              <a:ea typeface="Arial Unicode MS" pitchFamily="34" charset="-128"/>
              <a:cs typeface="Arial Unicode MS" pitchFamily="34" charset="-128"/>
            </a:endParaRPr>
          </a:p>
        </p:txBody>
      </p:sp>
      <p:sp>
        <p:nvSpPr>
          <p:cNvPr id="31746" name="AutoShape 4"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
        <p:nvSpPr>
          <p:cNvPr id="31747" name="AutoShape 6"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0" y="0"/>
            <a:ext cx="304800" cy="304800"/>
          </a:xfrm>
          <a:prstGeom prst="rect">
            <a:avLst/>
          </a:prstGeom>
          <a:noFill/>
          <a:ln w="9525">
            <a:noFill/>
            <a:miter lim="800000"/>
            <a:headEnd/>
            <a:tailEnd/>
          </a:ln>
        </p:spPr>
        <p:txBody>
          <a:bodyPr/>
          <a:lstStyle/>
          <a:p>
            <a:pPr algn="r"/>
            <a:endParaRPr lang="uk-UA"/>
          </a:p>
        </p:txBody>
      </p:sp>
      <p:sp>
        <p:nvSpPr>
          <p:cNvPr id="31748" name="AutoShape 8"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pic>
        <p:nvPicPr>
          <p:cNvPr id="31749" name="Picture 7" descr="&amp;Kcy;&amp;acy;&amp;rcy;&amp;tcy;&amp;icy;&amp;ncy;&amp;kcy;&amp;icy; &amp;pcy;&amp;ocy; &amp;zcy;&amp;acy;&amp;pcy;&amp;rcy;&amp;ocy;&amp;scy;&amp;ucy; &amp;ucy;&amp;chcy;&amp;icy;&amp;tcy;&amp;iecy;&amp;lcy;&amp;softcy; &amp;iukcy; &amp;ucy;&amp;chcy;&amp;ncy;&amp;iukcy;"/>
          <p:cNvPicPr>
            <a:picLocks noChangeAspect="1" noChangeArrowheads="1"/>
          </p:cNvPicPr>
          <p:nvPr/>
        </p:nvPicPr>
        <p:blipFill>
          <a:blip r:embed="rId3"/>
          <a:srcRect/>
          <a:stretch>
            <a:fillRect/>
          </a:stretch>
        </p:blipFill>
        <p:spPr bwMode="auto">
          <a:xfrm>
            <a:off x="3708400" y="2708275"/>
            <a:ext cx="3562350" cy="2819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txBox="1">
            <a:spLocks/>
          </p:cNvSpPr>
          <p:nvPr/>
        </p:nvSpPr>
        <p:spPr bwMode="auto">
          <a:xfrm>
            <a:off x="1258888" y="1196975"/>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r>
              <a:rPr lang="uk-UA" sz="3600" b="1">
                <a:solidFill>
                  <a:schemeClr val="hlink"/>
                </a:solidFill>
                <a:ea typeface="Arial Unicode MS" pitchFamily="34" charset="-128"/>
                <a:cs typeface="Arial Unicode MS" pitchFamily="34" charset="-128"/>
              </a:rPr>
              <a:t>Вправа «Корона настрою»</a:t>
            </a:r>
            <a:endParaRPr lang="uk-UA" sz="3600" u="sng">
              <a:solidFill>
                <a:schemeClr val="hlink"/>
              </a:solidFill>
              <a:ea typeface="Arial Unicode MS" pitchFamily="34" charset="-128"/>
              <a:cs typeface="Arial Unicode MS" pitchFamily="34" charset="-128"/>
            </a:endParaRPr>
          </a:p>
          <a:p>
            <a:pPr algn="ctr"/>
            <a:r>
              <a:rPr lang="uk-UA" sz="2800">
                <a:solidFill>
                  <a:srgbClr val="3A2D9D"/>
                </a:solidFill>
                <a:ea typeface="Arial Unicode MS" pitchFamily="34" charset="-128"/>
                <a:cs typeface="Arial Unicode MS" pitchFamily="34" charset="-128"/>
              </a:rPr>
              <a:t>Учаснику одягають корону із надписом, текст якого він не бачить. За реакцією і</a:t>
            </a:r>
            <a:r>
              <a:rPr lang="uk-UA" sz="2800">
                <a:solidFill>
                  <a:srgbClr val="3A2D9D"/>
                </a:solidFill>
              </a:rPr>
              <a:t> поведінкою інших повинен впізнати, що в нього написано на короні:</a:t>
            </a:r>
          </a:p>
          <a:p>
            <a:pPr algn="ctr"/>
            <a:r>
              <a:rPr lang="uk-UA" sz="2800">
                <a:solidFill>
                  <a:srgbClr val="3A2D9D"/>
                </a:solidFill>
              </a:rPr>
              <a:t>«Посміхайся мені»,</a:t>
            </a:r>
          </a:p>
          <a:p>
            <a:pPr algn="ctr"/>
            <a:r>
              <a:rPr lang="uk-UA" sz="2800">
                <a:solidFill>
                  <a:srgbClr val="3A2D9D"/>
                </a:solidFill>
              </a:rPr>
              <a:t>«Будь похмурим»,</a:t>
            </a:r>
          </a:p>
          <a:p>
            <a:pPr algn="ctr"/>
            <a:r>
              <a:rPr lang="uk-UA" sz="2800">
                <a:solidFill>
                  <a:srgbClr val="3A2D9D"/>
                </a:solidFill>
              </a:rPr>
              <a:t>«Ігноруй мене»,</a:t>
            </a:r>
          </a:p>
          <a:p>
            <a:pPr algn="ctr"/>
            <a:r>
              <a:rPr lang="uk-UA" sz="2800">
                <a:solidFill>
                  <a:srgbClr val="3A2D9D"/>
                </a:solidFill>
              </a:rPr>
              <a:t> 		«Говори зі мною, ніби мені 5 років»,</a:t>
            </a:r>
          </a:p>
          <a:p>
            <a:pPr algn="ctr"/>
            <a:r>
              <a:rPr lang="uk-UA" sz="2800">
                <a:solidFill>
                  <a:srgbClr val="3A2D9D"/>
                </a:solidFill>
              </a:rPr>
              <a:t>        «Підбадьорюй мене»,</a:t>
            </a:r>
          </a:p>
          <a:p>
            <a:pPr algn="ctr"/>
            <a:r>
              <a:rPr lang="uk-UA" sz="2800">
                <a:solidFill>
                  <a:srgbClr val="3A2D9D"/>
                </a:solidFill>
              </a:rPr>
              <a:t>«Жалій мене»,</a:t>
            </a:r>
          </a:p>
          <a:p>
            <a:pPr algn="ctr"/>
            <a:r>
              <a:rPr lang="uk-UA" sz="2800">
                <a:solidFill>
                  <a:srgbClr val="3A2D9D"/>
                </a:solidFill>
              </a:rPr>
              <a:t>«Кажи, що я </a:t>
            </a:r>
          </a:p>
          <a:p>
            <a:pPr algn="ctr"/>
            <a:r>
              <a:rPr lang="uk-UA" sz="2800">
                <a:solidFill>
                  <a:srgbClr val="3A2D9D"/>
                </a:solidFill>
              </a:rPr>
              <a:t>            нічого не вмію».</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Заголовок 1"/>
          <p:cNvSpPr txBox="1">
            <a:spLocks/>
          </p:cNvSpPr>
          <p:nvPr/>
        </p:nvSpPr>
        <p:spPr bwMode="auto">
          <a:xfrm>
            <a:off x="1258888" y="1052513"/>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r>
              <a:rPr lang="uk-UA" sz="3200" b="1" u="sng">
                <a:solidFill>
                  <a:schemeClr val="hlink"/>
                </a:solidFill>
                <a:ea typeface="Arial Unicode MS" pitchFamily="34" charset="-128"/>
                <a:cs typeface="Arial Unicode MS" pitchFamily="34" charset="-128"/>
              </a:rPr>
              <a:t>Вправа «Внутрішнє переживання» </a:t>
            </a:r>
            <a:endParaRPr lang="uk-UA" sz="3200" b="1">
              <a:solidFill>
                <a:schemeClr val="hlink"/>
              </a:solidFill>
              <a:ea typeface="Arial Unicode MS" pitchFamily="34" charset="-128"/>
              <a:cs typeface="Arial Unicode MS" pitchFamily="34" charset="-128"/>
            </a:endParaRPr>
          </a:p>
          <a:p>
            <a:pPr algn="ctr"/>
            <a:r>
              <a:rPr lang="uk-UA">
                <a:solidFill>
                  <a:srgbClr val="3A2D9D"/>
                </a:solidFill>
              </a:rPr>
              <a:t>Ведучий пропонує кожному по черзі перетворюватися на різні об’єкти живої та неживої природи:</a:t>
            </a:r>
          </a:p>
          <a:p>
            <a:pPr algn="ctr"/>
            <a:r>
              <a:rPr lang="uk-UA">
                <a:solidFill>
                  <a:srgbClr val="3A2D9D"/>
                </a:solidFill>
              </a:rPr>
              <a:t>1. Сісти на стілець так, як сидить кошеня, яке гріється на сонечку.</a:t>
            </a:r>
          </a:p>
          <a:p>
            <a:pPr algn="ctr"/>
            <a:r>
              <a:rPr lang="uk-UA">
                <a:solidFill>
                  <a:srgbClr val="3A2D9D"/>
                </a:solidFill>
              </a:rPr>
              <a:t>2. Ходити по колу, як гордий лев пустелею.</a:t>
            </a:r>
          </a:p>
          <a:p>
            <a:pPr algn="ctr"/>
            <a:r>
              <a:rPr lang="uk-UA">
                <a:solidFill>
                  <a:srgbClr val="3A2D9D"/>
                </a:solidFill>
              </a:rPr>
              <a:t>3. Сісти так, як сидить мавпа, яка побачила злого лева.</a:t>
            </a:r>
          </a:p>
          <a:p>
            <a:pPr algn="ctr"/>
            <a:r>
              <a:rPr lang="uk-UA">
                <a:solidFill>
                  <a:srgbClr val="3A2D9D"/>
                </a:solidFill>
              </a:rPr>
              <a:t>4. Пройтися так, як ходить кішка, яка зловила мишку.</a:t>
            </a:r>
          </a:p>
          <a:p>
            <a:pPr algn="ctr"/>
            <a:r>
              <a:rPr lang="uk-UA">
                <a:solidFill>
                  <a:srgbClr val="3A2D9D"/>
                </a:solidFill>
              </a:rPr>
              <a:t>5. Сісти на стілець, як собака, який чекає на господаря.</a:t>
            </a:r>
          </a:p>
          <a:p>
            <a:pPr algn="ctr"/>
            <a:r>
              <a:rPr lang="uk-UA">
                <a:solidFill>
                  <a:srgbClr val="3A2D9D"/>
                </a:solidFill>
              </a:rPr>
              <a:t>6. Сісти, як страус, який побачив тигра.</a:t>
            </a:r>
          </a:p>
          <a:p>
            <a:pPr algn="ctr"/>
            <a:r>
              <a:rPr lang="uk-UA">
                <a:solidFill>
                  <a:srgbClr val="3A2D9D"/>
                </a:solidFill>
              </a:rPr>
              <a:t>7. Милуватися собою, як квітка зранку.</a:t>
            </a:r>
          </a:p>
          <a:p>
            <a:pPr algn="ctr"/>
            <a:r>
              <a:rPr lang="uk-UA">
                <a:solidFill>
                  <a:srgbClr val="3A2D9D"/>
                </a:solidFill>
              </a:rPr>
              <a:t>8. Сісти, як змія, яку налякали.</a:t>
            </a:r>
          </a:p>
          <a:p>
            <a:pPr algn="ctr"/>
            <a:r>
              <a:rPr lang="uk-UA">
                <a:solidFill>
                  <a:srgbClr val="3A2D9D"/>
                </a:solidFill>
              </a:rPr>
              <a:t>		9. Сісти так, як сидить королева на троні.</a:t>
            </a:r>
          </a:p>
          <a:p>
            <a:pPr algn="ctr"/>
            <a:r>
              <a:rPr lang="uk-UA">
                <a:solidFill>
                  <a:srgbClr val="3A2D9D"/>
                </a:solidFill>
              </a:rPr>
              <a:t>			10. Політати, як літає метелик навколо гарної квітки.</a:t>
            </a:r>
          </a:p>
          <a:p>
            <a:pPr algn="ctr"/>
            <a:r>
              <a:rPr lang="uk-UA">
                <a:solidFill>
                  <a:srgbClr val="3A2D9D"/>
                </a:solidFill>
              </a:rPr>
              <a:t>		11. Гавкати, як собака, який побачив кішку.</a:t>
            </a:r>
          </a:p>
          <a:p>
            <a:pPr algn="ctr"/>
            <a:r>
              <a:rPr lang="uk-UA">
                <a:solidFill>
                  <a:srgbClr val="3A2D9D"/>
                </a:solidFill>
              </a:rPr>
              <a:t>		12. Пострибати, як заєць, який побачив морквину.</a:t>
            </a:r>
          </a:p>
          <a:p>
            <a:pPr algn="ctr"/>
            <a:r>
              <a:rPr lang="uk-UA">
                <a:solidFill>
                  <a:srgbClr val="3A2D9D"/>
                </a:solidFill>
              </a:rPr>
              <a:t>	13. Ходити, як злий тигр, замкнутий у клітці.</a:t>
            </a:r>
          </a:p>
          <a:p>
            <a:pPr algn="ctr"/>
            <a:r>
              <a:rPr lang="uk-UA">
                <a:solidFill>
                  <a:srgbClr val="3A2D9D"/>
                </a:solidFill>
              </a:rPr>
              <a:t>14. Сісти, як сидить курка на сідалі.</a:t>
            </a:r>
          </a:p>
          <a:p>
            <a:pPr algn="ctr"/>
            <a:r>
              <a:rPr lang="uk-UA">
                <a:solidFill>
                  <a:srgbClr val="3A2D9D"/>
                </a:solidFill>
              </a:rPr>
              <a:t>15. Лягти, як лев, який щойно поїв.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Заголовок 1"/>
          <p:cNvSpPr txBox="1">
            <a:spLocks/>
          </p:cNvSpPr>
          <p:nvPr/>
        </p:nvSpPr>
        <p:spPr bwMode="auto">
          <a:xfrm>
            <a:off x="1042988" y="1052513"/>
            <a:ext cx="7489825" cy="1800225"/>
          </a:xfrm>
          <a:prstGeom prst="rect">
            <a:avLst/>
          </a:prstGeom>
          <a:noFill/>
          <a:ln w="9525">
            <a:noFill/>
            <a:miter lim="800000"/>
            <a:headEnd/>
            <a:tailEnd/>
          </a:ln>
        </p:spPr>
        <p:txBody>
          <a:bodyPr anchor="ctr"/>
          <a:lstStyle/>
          <a:p>
            <a:pPr algn="ctr"/>
            <a:endParaRPr lang="uk-UA" sz="6000">
              <a:solidFill>
                <a:srgbClr val="953735"/>
              </a:solidFill>
              <a:latin typeface="Times New Roman" pitchFamily="18" charset="0"/>
            </a:endParaRPr>
          </a:p>
          <a:p>
            <a:pPr algn="ctr"/>
            <a:r>
              <a:rPr lang="uk-UA" sz="3200" b="1" u="sng">
                <a:solidFill>
                  <a:schemeClr val="hlink"/>
                </a:solidFill>
                <a:ea typeface="Arial Unicode MS" pitchFamily="34" charset="-128"/>
                <a:cs typeface="Arial Unicode MS" pitchFamily="34" charset="-128"/>
              </a:rPr>
              <a:t>Вправа «Подаруй усмішку»</a:t>
            </a:r>
          </a:p>
          <a:p>
            <a:pPr algn="ctr"/>
            <a:endParaRPr lang="uk-UA" sz="3200" i="1">
              <a:solidFill>
                <a:schemeClr val="hlink"/>
              </a:solidFill>
              <a:ea typeface="Arial Unicode MS" pitchFamily="34" charset="-128"/>
              <a:cs typeface="Arial Unicode MS" pitchFamily="34" charset="-128"/>
            </a:endParaRPr>
          </a:p>
          <a:p>
            <a:pPr algn="ctr"/>
            <a:r>
              <a:rPr lang="uk-UA" sz="2400" i="1">
                <a:solidFill>
                  <a:srgbClr val="3A2D9D"/>
                </a:solidFill>
                <a:ea typeface="Arial Unicode MS" pitchFamily="34" charset="-128"/>
                <a:cs typeface="Arial Unicode MS" pitchFamily="34" charset="-128"/>
              </a:rPr>
              <a:t>Мета</a:t>
            </a:r>
            <a:r>
              <a:rPr lang="uk-UA" sz="2400" b="1">
                <a:solidFill>
                  <a:srgbClr val="3A2D9D"/>
                </a:solidFill>
                <a:ea typeface="Arial Unicode MS" pitchFamily="34" charset="-128"/>
                <a:cs typeface="Arial Unicode MS" pitchFamily="34" charset="-128"/>
              </a:rPr>
              <a:t>:</a:t>
            </a:r>
            <a:r>
              <a:rPr lang="uk-UA" sz="2400">
                <a:solidFill>
                  <a:srgbClr val="3A2D9D"/>
                </a:solidFill>
                <a:ea typeface="Arial Unicode MS" pitchFamily="34" charset="-128"/>
                <a:cs typeface="Arial Unicode MS" pitchFamily="34" charset="-128"/>
              </a:rPr>
              <a:t> навчитися знімати скутість обличчя за допомогою усмішки, підтримувати усмішкою, бажати добра оточуючим; створити і підтримувати позитивний емоційний фон; усувати страхи.</a:t>
            </a:r>
          </a:p>
          <a:p>
            <a:pPr algn="ctr"/>
            <a:r>
              <a:rPr lang="uk-UA" sz="2400">
                <a:solidFill>
                  <a:srgbClr val="3A2D9D"/>
                </a:solidFill>
                <a:ea typeface="Arial Unicode MS" pitchFamily="34" charset="-128"/>
                <a:cs typeface="Arial Unicode MS" pitchFamily="34" charset="-128"/>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Заголовок 1"/>
          <p:cNvSpPr txBox="1">
            <a:spLocks/>
          </p:cNvSpPr>
          <p:nvPr/>
        </p:nvSpPr>
        <p:spPr bwMode="auto">
          <a:xfrm>
            <a:off x="1331913" y="1628775"/>
            <a:ext cx="7489825" cy="1800225"/>
          </a:xfrm>
          <a:prstGeom prst="rect">
            <a:avLst/>
          </a:prstGeom>
          <a:noFill/>
          <a:ln w="9525">
            <a:noFill/>
            <a:miter lim="800000"/>
            <a:headEnd/>
            <a:tailEnd/>
          </a:ln>
        </p:spPr>
        <p:txBody>
          <a:bodyPr anchor="ctr"/>
          <a:lstStyle/>
          <a:p>
            <a:pPr algn="ctr"/>
            <a:r>
              <a:rPr lang="uk-UA" sz="3600" b="1" u="sng">
                <a:solidFill>
                  <a:schemeClr val="hlink"/>
                </a:solidFill>
                <a:ea typeface="Arial Unicode MS" pitchFamily="34" charset="-128"/>
                <a:cs typeface="Arial Unicode MS" pitchFamily="34" charset="-128"/>
              </a:rPr>
              <a:t>Вправа на аналіз очікувань </a:t>
            </a:r>
          </a:p>
          <a:p>
            <a:pPr algn="ctr"/>
            <a:endParaRPr lang="uk-UA" sz="3600" b="1" u="sng">
              <a:solidFill>
                <a:schemeClr val="hlink"/>
              </a:solidFill>
              <a:ea typeface="Arial Unicode MS" pitchFamily="34" charset="-128"/>
              <a:cs typeface="Arial Unicode MS" pitchFamily="34" charset="-128"/>
            </a:endParaRPr>
          </a:p>
          <a:p>
            <a:pPr algn="ctr"/>
            <a:r>
              <a:rPr lang="uk-UA" sz="3600" b="1" u="sng">
                <a:solidFill>
                  <a:schemeClr val="hlink"/>
                </a:solidFill>
                <a:ea typeface="Arial Unicode MS" pitchFamily="34" charset="-128"/>
                <a:cs typeface="Arial Unicode MS" pitchFamily="34" charset="-128"/>
              </a:rPr>
              <a:t>Рефлексія: </a:t>
            </a:r>
          </a:p>
          <a:p>
            <a:pPr algn="ctr"/>
            <a:r>
              <a:rPr lang="uk-UA" sz="2800" b="1" u="sng">
                <a:solidFill>
                  <a:srgbClr val="3A2D9D"/>
                </a:solidFill>
              </a:rPr>
              <a:t>притча «Істина – в серці»</a:t>
            </a:r>
            <a:r>
              <a:rPr lang="ru-RU" sz="2800">
                <a:solidFill>
                  <a:srgbClr val="3A2D9D"/>
                </a:solidFill>
                <a:ea typeface="Arial Unicode MS" pitchFamily="34" charset="-128"/>
                <a:cs typeface="Arial Unicode MS" pitchFamily="34" charset="-128"/>
              </a:rPr>
              <a:t> </a:t>
            </a:r>
            <a:endParaRPr lang="uk-UA" sz="2800">
              <a:solidFill>
                <a:srgbClr val="3A2D9D"/>
              </a:solidFill>
              <a:ea typeface="Arial Unicode MS" pitchFamily="34" charset="-128"/>
              <a:cs typeface="Arial Unicode MS"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txBox="1">
            <a:spLocks/>
          </p:cNvSpPr>
          <p:nvPr/>
        </p:nvSpPr>
        <p:spPr bwMode="auto">
          <a:xfrm>
            <a:off x="1116013" y="1268413"/>
            <a:ext cx="7489825" cy="1800225"/>
          </a:xfrm>
          <a:prstGeom prst="rect">
            <a:avLst/>
          </a:prstGeom>
          <a:noFill/>
          <a:ln w="9525">
            <a:noFill/>
            <a:miter lim="800000"/>
            <a:headEnd/>
            <a:tailEnd/>
          </a:ln>
        </p:spPr>
        <p:txBody>
          <a:bodyPr anchor="ctr"/>
          <a:lstStyle/>
          <a:p>
            <a:pPr algn="ctr"/>
            <a:endParaRPr lang="uk-UA" sz="6000">
              <a:solidFill>
                <a:srgbClr val="953735"/>
              </a:solidFill>
              <a:latin typeface="Times New Roman" pitchFamily="18" charset="0"/>
            </a:endParaRPr>
          </a:p>
          <a:p>
            <a:pPr algn="ctr"/>
            <a:r>
              <a:rPr lang="uk-UA" sz="3600" b="1" u="sng">
                <a:solidFill>
                  <a:schemeClr val="hlink"/>
                </a:solidFill>
                <a:ea typeface="Arial Unicode MS" pitchFamily="34" charset="-128"/>
                <a:cs typeface="Arial Unicode MS" pitchFamily="34" charset="-128"/>
              </a:rPr>
              <a:t>Вправа на завершення </a:t>
            </a:r>
          </a:p>
          <a:p>
            <a:pPr algn="ctr"/>
            <a:r>
              <a:rPr lang="uk-UA" sz="3600" b="1" u="sng">
                <a:solidFill>
                  <a:schemeClr val="hlink"/>
                </a:solidFill>
                <a:ea typeface="Arial Unicode MS" pitchFamily="34" charset="-128"/>
                <a:cs typeface="Arial Unicode MS" pitchFamily="34" charset="-128"/>
              </a:rPr>
              <a:t>«Піраміда почуттів»</a:t>
            </a:r>
          </a:p>
          <a:p>
            <a:pPr algn="ctr"/>
            <a:endParaRPr lang="uk-UA" sz="3600" b="1" u="sng">
              <a:solidFill>
                <a:schemeClr val="hlink"/>
              </a:solidFill>
              <a:ea typeface="Arial Unicode MS" pitchFamily="34" charset="-128"/>
              <a:cs typeface="Arial Unicode MS" pitchFamily="34" charset="-128"/>
            </a:endParaRPr>
          </a:p>
          <a:p>
            <a:pPr algn="ctr"/>
            <a:r>
              <a:rPr lang="uk-UA" b="1">
                <a:solidFill>
                  <a:srgbClr val="3A2D9D"/>
                </a:solidFill>
              </a:rPr>
              <a:t>Мета. </a:t>
            </a:r>
            <a:r>
              <a:rPr lang="uk-UA">
                <a:solidFill>
                  <a:srgbClr val="3A2D9D"/>
                </a:solidFill>
              </a:rPr>
              <a:t>Закріпити  знання, набуті під час тренінгу, досягти стану душевної рівноваги.</a:t>
            </a:r>
            <a:endParaRPr lang="uk-UA" b="1" i="1">
              <a:solidFill>
                <a:srgbClr val="3A2D9D"/>
              </a:solidFill>
            </a:endParaRPr>
          </a:p>
          <a:p>
            <a:pPr algn="ctr"/>
            <a:r>
              <a:rPr lang="uk-UA" b="1" i="1">
                <a:solidFill>
                  <a:srgbClr val="3A2D9D"/>
                </a:solidFill>
              </a:rPr>
              <a:t>Хід виконання:</a:t>
            </a:r>
            <a:endParaRPr lang="uk-UA">
              <a:solidFill>
                <a:srgbClr val="3A2D9D"/>
              </a:solidFill>
            </a:endParaRPr>
          </a:p>
          <a:p>
            <a:pPr algn="ctr"/>
            <a:r>
              <a:rPr lang="uk-UA">
                <a:solidFill>
                  <a:srgbClr val="3A2D9D"/>
                </a:solidFill>
              </a:rPr>
              <a:t>Кожен учасник виходить на середину кімнати, простягає руку вперед та промовляє: </a:t>
            </a:r>
            <a:r>
              <a:rPr lang="ru-RU">
                <a:solidFill>
                  <a:srgbClr val="3A2D9D"/>
                </a:solidFill>
              </a:rPr>
              <a:t>«</a:t>
            </a:r>
            <a:r>
              <a:rPr lang="uk-UA">
                <a:solidFill>
                  <a:srgbClr val="3A2D9D"/>
                </a:solidFill>
              </a:rPr>
              <a:t>Сьогодні </a:t>
            </a:r>
            <a:r>
              <a:rPr lang="uk-UA" i="1">
                <a:solidFill>
                  <a:srgbClr val="3A2D9D"/>
                </a:solidFill>
              </a:rPr>
              <a:t>я</a:t>
            </a:r>
            <a:r>
              <a:rPr lang="uk-UA">
                <a:solidFill>
                  <a:srgbClr val="3A2D9D"/>
                </a:solidFill>
              </a:rPr>
              <a:t> дізнався (відкрив для себе, 				зрозумів,  відчув)....».  Наступний учасник 				кладе свою руку на долоню попереднього. 		Таким чином </a:t>
            </a:r>
            <a:r>
              <a:rPr lang="ru-RU">
                <a:solidFill>
                  <a:srgbClr val="3A2D9D"/>
                </a:solidFill>
              </a:rPr>
              <a:t>«</a:t>
            </a:r>
            <a:r>
              <a:rPr lang="uk-UA">
                <a:solidFill>
                  <a:srgbClr val="3A2D9D"/>
                </a:solidFill>
              </a:rPr>
              <a:t>будується</a:t>
            </a:r>
            <a:r>
              <a:rPr lang="ru-RU">
                <a:solidFill>
                  <a:srgbClr val="3A2D9D"/>
                </a:solidFill>
              </a:rPr>
              <a:t>» </a:t>
            </a:r>
            <a:r>
              <a:rPr lang="uk-UA">
                <a:solidFill>
                  <a:srgbClr val="3A2D9D"/>
                </a:solidFill>
              </a:rPr>
              <a:t>піраміда почуттів.</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txBox="1">
            <a:spLocks/>
          </p:cNvSpPr>
          <p:nvPr/>
        </p:nvSpPr>
        <p:spPr bwMode="auto">
          <a:xfrm>
            <a:off x="1042988" y="1052513"/>
            <a:ext cx="7489825" cy="1800225"/>
          </a:xfrm>
          <a:prstGeom prst="rect">
            <a:avLst/>
          </a:prstGeom>
          <a:noFill/>
          <a:ln w="9525">
            <a:noFill/>
            <a:miter lim="800000"/>
            <a:headEnd/>
            <a:tailEnd/>
          </a:ln>
        </p:spPr>
        <p:txBody>
          <a:bodyPr anchor="ctr"/>
          <a:lstStyle/>
          <a:p>
            <a:pPr indent="536575" algn="ctr"/>
            <a:endParaRPr lang="uk-UA" sz="6000">
              <a:solidFill>
                <a:srgbClr val="953735"/>
              </a:solidFill>
              <a:latin typeface="Times New Roman" pitchFamily="18" charset="0"/>
            </a:endParaRPr>
          </a:p>
          <a:p>
            <a:pPr indent="536575" algn="ctr"/>
            <a:r>
              <a:rPr lang="uk-UA" sz="6000">
                <a:solidFill>
                  <a:srgbClr val="953735"/>
                </a:solidFill>
                <a:latin typeface="Times New Roman" pitchFamily="18" charset="0"/>
              </a:rPr>
              <a:t>Дякую </a:t>
            </a:r>
          </a:p>
          <a:p>
            <a:pPr indent="536575" algn="ctr"/>
            <a:r>
              <a:rPr lang="uk-UA" sz="6000">
                <a:solidFill>
                  <a:srgbClr val="953735"/>
                </a:solidFill>
                <a:latin typeface="Times New Roman" pitchFamily="18" charset="0"/>
              </a:rPr>
              <a:t>всім за увагу!!!</a:t>
            </a:r>
          </a:p>
          <a:p>
            <a:pPr indent="536575" algn="ctr"/>
            <a:endParaRPr lang="uk-UA" sz="2800" i="1">
              <a:solidFill>
                <a:srgbClr val="3A2D9D"/>
              </a:solidFill>
            </a:endParaRPr>
          </a:p>
        </p:txBody>
      </p:sp>
      <p:pic>
        <p:nvPicPr>
          <p:cNvPr id="44034" name="Picture 3" descr="02524386"/>
          <p:cNvPicPr>
            <a:picLocks noChangeAspect="1" noChangeArrowheads="1"/>
          </p:cNvPicPr>
          <p:nvPr/>
        </p:nvPicPr>
        <p:blipFill>
          <a:blip r:embed="rId3"/>
          <a:srcRect/>
          <a:stretch>
            <a:fillRect/>
          </a:stretch>
        </p:blipFill>
        <p:spPr bwMode="auto">
          <a:xfrm>
            <a:off x="2843213" y="3068638"/>
            <a:ext cx="4386262" cy="34813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Заголовок 1"/>
          <p:cNvSpPr txBox="1">
            <a:spLocks/>
          </p:cNvSpPr>
          <p:nvPr/>
        </p:nvSpPr>
        <p:spPr bwMode="auto">
          <a:xfrm>
            <a:off x="1187450" y="549275"/>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r>
              <a:rPr lang="uk-UA" sz="3200">
                <a:solidFill>
                  <a:srgbClr val="953735"/>
                </a:solidFill>
                <a:latin typeface="Times New Roman" pitchFamily="18" charset="0"/>
                <a:ea typeface="Arial Unicode MS" pitchFamily="34" charset="-128"/>
                <a:cs typeface="Arial Unicode MS" pitchFamily="34" charset="-128"/>
              </a:rPr>
              <a:t>Привітання</a:t>
            </a:r>
          </a:p>
          <a:p>
            <a:pPr algn="ctr"/>
            <a:r>
              <a:rPr lang="uk-UA" i="1"/>
              <a:t>-         </a:t>
            </a:r>
            <a:r>
              <a:rPr lang="uk-UA" sz="2000">
                <a:solidFill>
                  <a:schemeClr val="tx2"/>
                </a:solidFill>
                <a:ea typeface="Arial Unicode MS" pitchFamily="34" charset="-128"/>
                <a:cs typeface="Arial Unicode MS" pitchFamily="34" charset="-128"/>
              </a:rPr>
              <a:t>обійми й трикратне цілування по черзі в обидві щоки (Білорусь);</a:t>
            </a:r>
          </a:p>
          <a:p>
            <a:pPr algn="ctr"/>
            <a:r>
              <a:rPr lang="uk-UA" sz="2000">
                <a:solidFill>
                  <a:schemeClr val="tx2"/>
                </a:solidFill>
                <a:ea typeface="Arial Unicode MS" pitchFamily="34" charset="-128"/>
                <a:cs typeface="Arial Unicode MS" pitchFamily="34" charset="-128"/>
              </a:rPr>
              <a:t>-         легкий уклін зі схрещеними на грудях руками (Китай);</a:t>
            </a:r>
          </a:p>
          <a:p>
            <a:pPr algn="ctr"/>
            <a:r>
              <a:rPr lang="uk-UA" sz="2000">
                <a:solidFill>
                  <a:schemeClr val="tx2"/>
                </a:solidFill>
                <a:ea typeface="Arial Unicode MS" pitchFamily="34" charset="-128"/>
                <a:cs typeface="Arial Unicode MS" pitchFamily="34" charset="-128"/>
              </a:rPr>
              <a:t>-         рукостискання та поцілунок в обидві щоки (Франція);</a:t>
            </a:r>
          </a:p>
          <a:p>
            <a:pPr algn="ctr"/>
            <a:r>
              <a:rPr lang="uk-UA" sz="2000">
                <a:solidFill>
                  <a:schemeClr val="tx2"/>
                </a:solidFill>
                <a:ea typeface="Arial Unicode MS" pitchFamily="34" charset="-128"/>
                <a:cs typeface="Arial Unicode MS" pitchFamily="34" charset="-128"/>
              </a:rPr>
              <a:t>-         легкий уклін, руки витягнуті уздовж тулуба (Японія);</a:t>
            </a:r>
          </a:p>
          <a:p>
            <a:pPr algn="ctr"/>
            <a:r>
              <a:rPr lang="uk-UA" sz="2000">
                <a:solidFill>
                  <a:schemeClr val="tx2"/>
                </a:solidFill>
                <a:ea typeface="Arial Unicode MS" pitchFamily="34" charset="-128"/>
                <a:cs typeface="Arial Unicode MS" pitchFamily="34" charset="-128"/>
              </a:rPr>
              <a:t>-         поцілунок у щоки, долоні лежать на передпліччях партнера (Іспанія);</a:t>
            </a:r>
          </a:p>
          <a:p>
            <a:pPr algn="ctr"/>
            <a:r>
              <a:rPr lang="uk-UA" sz="2000">
                <a:solidFill>
                  <a:schemeClr val="tx2"/>
                </a:solidFill>
                <a:ea typeface="Arial Unicode MS" pitchFamily="34" charset="-128"/>
                <a:cs typeface="Arial Unicode MS" pitchFamily="34" charset="-128"/>
              </a:rPr>
              <a:t>-         просте рукостискання і погляд в очі (Німеччина);</a:t>
            </a:r>
          </a:p>
          <a:p>
            <a:pPr algn="ctr"/>
            <a:r>
              <a:rPr lang="uk-UA" sz="2000">
                <a:solidFill>
                  <a:schemeClr val="tx2"/>
                </a:solidFill>
                <a:ea typeface="Arial Unicode MS" pitchFamily="34" charset="-128"/>
                <a:cs typeface="Arial Unicode MS" pitchFamily="34" charset="-128"/>
              </a:rPr>
              <a:t>                 -         м’яке рукостискання обома руками, торкання тільки кінчиками </a:t>
            </a:r>
          </a:p>
          <a:p>
            <a:pPr algn="ctr"/>
            <a:r>
              <a:rPr lang="uk-UA" sz="2000">
                <a:solidFill>
                  <a:schemeClr val="tx2"/>
                </a:solidFill>
                <a:ea typeface="Arial Unicode MS" pitchFamily="34" charset="-128"/>
                <a:cs typeface="Arial Unicode MS" pitchFamily="34" charset="-128"/>
              </a:rPr>
              <a:t>          пальців (Малайзія);</a:t>
            </a:r>
          </a:p>
          <a:p>
            <a:pPr algn="ctr"/>
            <a:r>
              <a:rPr lang="uk-UA" sz="2000">
                <a:solidFill>
                  <a:schemeClr val="tx2"/>
                </a:solidFill>
                <a:ea typeface="Arial Unicode MS" pitchFamily="34" charset="-128"/>
                <a:cs typeface="Arial Unicode MS" pitchFamily="34" charset="-128"/>
              </a:rPr>
              <a:t>                        -         потертися носами (ескімоська традиція).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Заголовок 1"/>
          <p:cNvSpPr txBox="1">
            <a:spLocks/>
          </p:cNvSpPr>
          <p:nvPr/>
        </p:nvSpPr>
        <p:spPr bwMode="auto">
          <a:xfrm>
            <a:off x="1403350" y="765175"/>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pPr algn="ctr"/>
            <a:r>
              <a:rPr lang="uk-UA" sz="6000">
                <a:solidFill>
                  <a:srgbClr val="953735"/>
                </a:solidFill>
                <a:latin typeface="Times New Roman" pitchFamily="18" charset="0"/>
              </a:rPr>
              <a:t>Знайомство</a:t>
            </a:r>
          </a:p>
          <a:p>
            <a:endParaRPr lang="uk-UA" sz="2800">
              <a:solidFill>
                <a:schemeClr val="tx2"/>
              </a:solidFill>
              <a:ea typeface="Arial Unicode MS" pitchFamily="34" charset="-128"/>
              <a:cs typeface="Arial Unicode MS" pitchFamily="34" charset="-128"/>
            </a:endParaRPr>
          </a:p>
          <a:p>
            <a:r>
              <a:rPr lang="uk-UA" sz="2800">
                <a:solidFill>
                  <a:schemeClr val="tx2"/>
                </a:solidFill>
                <a:ea typeface="Arial Unicode MS" pitchFamily="34" charset="-128"/>
                <a:cs typeface="Arial Unicode MS" pitchFamily="34" charset="-128"/>
              </a:rPr>
              <a:t>Назвати ім’я та емоцію чи почуття на першу літеру імені</a:t>
            </a:r>
            <a:r>
              <a:rPr lang="uk-UA"/>
              <a:t> </a:t>
            </a:r>
            <a:r>
              <a:rPr lang="uk-UA" sz="4200">
                <a:solidFill>
                  <a:srgbClr val="3A2D9D"/>
                </a:solidFill>
                <a:latin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txBox="1">
            <a:spLocks/>
          </p:cNvSpPr>
          <p:nvPr/>
        </p:nvSpPr>
        <p:spPr bwMode="auto">
          <a:xfrm>
            <a:off x="1258888" y="1052513"/>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r>
              <a:rPr lang="uk-UA" sz="6000">
                <a:solidFill>
                  <a:srgbClr val="953735"/>
                </a:solidFill>
                <a:latin typeface="Times New Roman" pitchFamily="18" charset="0"/>
              </a:rPr>
              <a:t> Девіз:</a:t>
            </a:r>
          </a:p>
          <a:p>
            <a:pPr algn="ctr"/>
            <a:r>
              <a:rPr lang="uk-UA" sz="4200">
                <a:solidFill>
                  <a:srgbClr val="3A2D9D"/>
                </a:solidFill>
                <a:latin typeface="Times New Roman" pitchFamily="18" charset="0"/>
              </a:rPr>
              <a:t>«</a:t>
            </a:r>
            <a:r>
              <a:rPr lang="uk-UA" sz="4200" i="1">
                <a:solidFill>
                  <a:srgbClr val="3A2D9D"/>
                </a:solidFill>
                <a:latin typeface="Times New Roman" pitchFamily="18" charset="0"/>
              </a:rPr>
              <a:t>Діяти - активно!</a:t>
            </a:r>
          </a:p>
          <a:p>
            <a:pPr algn="ctr"/>
            <a:r>
              <a:rPr lang="uk-UA" sz="4200" i="1">
                <a:solidFill>
                  <a:srgbClr val="3A2D9D"/>
                </a:solidFill>
                <a:latin typeface="Times New Roman" pitchFamily="18" charset="0"/>
              </a:rPr>
              <a:t>Думати – оперативно!</a:t>
            </a:r>
          </a:p>
          <a:p>
            <a:pPr algn="ctr"/>
            <a:r>
              <a:rPr lang="uk-UA" sz="4200" i="1">
                <a:solidFill>
                  <a:srgbClr val="3A2D9D"/>
                </a:solidFill>
                <a:latin typeface="Times New Roman" pitchFamily="18" charset="0"/>
              </a:rPr>
              <a:t>    Сперечатись – </a:t>
            </a:r>
          </a:p>
          <a:p>
            <a:pPr algn="ctr"/>
            <a:r>
              <a:rPr lang="uk-UA" sz="4200" i="1">
                <a:solidFill>
                  <a:srgbClr val="3A2D9D"/>
                </a:solidFill>
                <a:latin typeface="Times New Roman" pitchFamily="18" charset="0"/>
              </a:rPr>
              <a:t>                            доказово!</a:t>
            </a:r>
          </a:p>
          <a:p>
            <a:pPr algn="ctr"/>
            <a:r>
              <a:rPr lang="uk-UA" sz="4200" i="1">
                <a:solidFill>
                  <a:srgbClr val="3A2D9D"/>
                </a:solidFill>
                <a:latin typeface="Times New Roman" pitchFamily="18" charset="0"/>
              </a:rPr>
              <a:t>          Творчо мислити</a:t>
            </a:r>
          </a:p>
          <a:p>
            <a:pPr algn="ctr"/>
            <a:r>
              <a:rPr lang="uk-UA" sz="4200" i="1">
                <a:solidFill>
                  <a:srgbClr val="3A2D9D"/>
                </a:solidFill>
                <a:latin typeface="Times New Roman" pitchFamily="18" charset="0"/>
              </a:rPr>
              <a:t>         – обов</a:t>
            </a:r>
            <a:r>
              <a:rPr lang="en-US" sz="4200" i="1">
                <a:solidFill>
                  <a:srgbClr val="3A2D9D"/>
                </a:solidFill>
                <a:latin typeface="Times New Roman" pitchFamily="18" charset="0"/>
              </a:rPr>
              <a:t>’</a:t>
            </a:r>
            <a:r>
              <a:rPr lang="ru-RU" sz="4200" i="1">
                <a:solidFill>
                  <a:srgbClr val="3A2D9D"/>
                </a:solidFill>
                <a:latin typeface="Times New Roman" pitchFamily="18" charset="0"/>
              </a:rPr>
              <a:t>язково!</a:t>
            </a:r>
            <a:r>
              <a:rPr lang="uk-UA" sz="4200" i="1">
                <a:solidFill>
                  <a:srgbClr val="3A2D9D"/>
                </a:solidFill>
                <a:latin typeface="Times New Roman" pitchFamily="18"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txBox="1">
            <a:spLocks/>
          </p:cNvSpPr>
          <p:nvPr/>
        </p:nvSpPr>
        <p:spPr bwMode="auto">
          <a:xfrm>
            <a:off x="1258888" y="1052513"/>
            <a:ext cx="7273925" cy="1800225"/>
          </a:xfrm>
          <a:prstGeom prst="rect">
            <a:avLst/>
          </a:prstGeom>
          <a:noFill/>
          <a:ln w="9525">
            <a:noFill/>
            <a:miter lim="800000"/>
            <a:headEnd/>
            <a:tailEnd/>
          </a:ln>
        </p:spPr>
        <p:txBody>
          <a:bodyPr anchor="ctr"/>
          <a:lstStyle/>
          <a:p>
            <a:pPr algn="ctr"/>
            <a:endParaRPr lang="ru-RU"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endParaRPr lang="uk-UA" sz="6000">
              <a:solidFill>
                <a:srgbClr val="953735"/>
              </a:solidFill>
              <a:latin typeface="Times New Roman" pitchFamily="18" charset="0"/>
            </a:endParaRPr>
          </a:p>
          <a:p>
            <a:pPr algn="ctr"/>
            <a:r>
              <a:rPr lang="uk-UA" sz="6000">
                <a:solidFill>
                  <a:srgbClr val="953735"/>
                </a:solidFill>
                <a:latin typeface="Times New Roman" pitchFamily="18" charset="0"/>
              </a:rPr>
              <a:t> Правила роботи в групі:</a:t>
            </a:r>
          </a:p>
          <a:p>
            <a:r>
              <a:rPr lang="uk-UA" sz="2400" i="1">
                <a:solidFill>
                  <a:srgbClr val="3A2D9D"/>
                </a:solidFill>
              </a:rPr>
              <a:t>1. Подбати про беззвучний режим телефону.</a:t>
            </a:r>
          </a:p>
          <a:p>
            <a:r>
              <a:rPr lang="uk-UA" sz="2400" i="1">
                <a:solidFill>
                  <a:srgbClr val="3A2D9D"/>
                </a:solidFill>
              </a:rPr>
              <a:t>        2.Бути лаконічним.</a:t>
            </a:r>
          </a:p>
          <a:p>
            <a:r>
              <a:rPr lang="uk-UA" sz="2400" i="1">
                <a:solidFill>
                  <a:srgbClr val="3A2D9D"/>
                </a:solidFill>
              </a:rPr>
              <a:t>                   3.Говорити по черзі.</a:t>
            </a:r>
          </a:p>
          <a:p>
            <a:r>
              <a:rPr lang="uk-UA" sz="2400" i="1">
                <a:solidFill>
                  <a:srgbClr val="3A2D9D"/>
                </a:solidFill>
              </a:rPr>
              <a:t>                           4.Бути доброзичливим.</a:t>
            </a:r>
          </a:p>
          <a:p>
            <a:r>
              <a:rPr lang="uk-UA" sz="2400" i="1">
                <a:solidFill>
                  <a:srgbClr val="3A2D9D"/>
                </a:solidFill>
              </a:rPr>
              <a:t>                           5. Висловлюватися від свого     </a:t>
            </a:r>
          </a:p>
          <a:p>
            <a:r>
              <a:rPr lang="uk-UA" sz="2400" i="1">
                <a:solidFill>
                  <a:srgbClr val="3A2D9D"/>
                </a:solidFill>
              </a:rPr>
              <a:t>                                                             імені.</a:t>
            </a:r>
          </a:p>
          <a:p>
            <a:r>
              <a:rPr lang="uk-UA" sz="2400" i="1">
                <a:solidFill>
                  <a:srgbClr val="3A2D9D"/>
                </a:solidFill>
              </a:rPr>
              <a:t>                           6.Бути толерантним.  </a:t>
            </a:r>
          </a:p>
          <a:p>
            <a:r>
              <a:rPr lang="uk-UA" sz="2400" i="1">
                <a:solidFill>
                  <a:srgbClr val="3A2D9D"/>
                </a:solidFill>
              </a:rPr>
              <a:t>                           7. Бути активним.</a:t>
            </a:r>
          </a:p>
          <a:p>
            <a:pPr algn="ctr"/>
            <a:endParaRPr lang="uk-UA" sz="2400" i="1">
              <a:solidFill>
                <a:srgbClr val="3A2D9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txBox="1">
            <a:spLocks/>
          </p:cNvSpPr>
          <p:nvPr/>
        </p:nvSpPr>
        <p:spPr bwMode="auto">
          <a:xfrm>
            <a:off x="1258888" y="1052513"/>
            <a:ext cx="7273925" cy="1800225"/>
          </a:xfrm>
          <a:prstGeom prst="rect">
            <a:avLst/>
          </a:prstGeom>
          <a:noFill/>
          <a:ln w="9525">
            <a:noFill/>
            <a:miter lim="800000"/>
            <a:headEnd/>
            <a:tailEnd/>
          </a:ln>
        </p:spPr>
        <p:txBody>
          <a:bodyPr anchor="ctr"/>
          <a:lstStyle/>
          <a:p>
            <a:pPr marL="711200" indent="-623888" algn="ctr"/>
            <a:endParaRPr lang="ru-RU" sz="6000">
              <a:solidFill>
                <a:srgbClr val="953735"/>
              </a:solidFill>
              <a:latin typeface="Times New Roman" pitchFamily="18" charset="0"/>
            </a:endParaRPr>
          </a:p>
          <a:p>
            <a:pPr marL="711200" indent="-623888" algn="ctr"/>
            <a:endParaRPr lang="uk-UA" sz="6000">
              <a:solidFill>
                <a:srgbClr val="953735"/>
              </a:solidFill>
              <a:latin typeface="Times New Roman" pitchFamily="18" charset="0"/>
            </a:endParaRPr>
          </a:p>
          <a:p>
            <a:pPr marL="711200" indent="-623888" algn="ctr"/>
            <a:r>
              <a:rPr lang="uk-UA" sz="6000">
                <a:solidFill>
                  <a:srgbClr val="953735"/>
                </a:solidFill>
                <a:latin typeface="Times New Roman" pitchFamily="18" charset="0"/>
              </a:rPr>
              <a:t>Очікування від тренінгу</a:t>
            </a:r>
          </a:p>
          <a:p>
            <a:pPr marL="711200" indent="-623888" algn="ctr"/>
            <a:endParaRPr lang="uk-UA" sz="2400" i="1">
              <a:solidFill>
                <a:srgbClr val="3A2D9D"/>
              </a:solidFill>
            </a:endParaRPr>
          </a:p>
          <a:p>
            <a:pPr marL="711200" indent="-623888" algn="ctr"/>
            <a:r>
              <a:rPr lang="uk-UA" sz="3600" i="1">
                <a:solidFill>
                  <a:srgbClr val="3A2D9D"/>
                </a:solidFill>
              </a:rPr>
              <a:t>            Пісочний годинник.</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txBox="1">
            <a:spLocks/>
          </p:cNvSpPr>
          <p:nvPr/>
        </p:nvSpPr>
        <p:spPr bwMode="auto">
          <a:xfrm>
            <a:off x="1258888" y="1557338"/>
            <a:ext cx="7489825" cy="1800225"/>
          </a:xfrm>
          <a:prstGeom prst="rect">
            <a:avLst/>
          </a:prstGeom>
          <a:noFill/>
          <a:ln w="9525">
            <a:noFill/>
            <a:miter lim="800000"/>
            <a:headEnd/>
            <a:tailEnd/>
          </a:ln>
        </p:spPr>
        <p:txBody>
          <a:bodyPr anchor="ctr"/>
          <a:lstStyle/>
          <a:p>
            <a:pPr marL="711200" indent="-711200" algn="ctr"/>
            <a:endParaRPr lang="ru-RU" sz="6000">
              <a:solidFill>
                <a:srgbClr val="953735"/>
              </a:solidFill>
              <a:latin typeface="Times New Roman" pitchFamily="18" charset="0"/>
            </a:endParaRPr>
          </a:p>
          <a:p>
            <a:pPr marL="711200" indent="-711200" algn="ctr"/>
            <a:r>
              <a:rPr lang="uk-UA" sz="3600" b="1" u="sng">
                <a:solidFill>
                  <a:schemeClr val="hlink"/>
                </a:solidFill>
                <a:ea typeface="Arial Unicode MS" pitchFamily="34" charset="-128"/>
                <a:cs typeface="Arial Unicode MS" pitchFamily="34" charset="-128"/>
              </a:rPr>
              <a:t>Вправа «Наш настрій»</a:t>
            </a:r>
          </a:p>
          <a:p>
            <a:pPr marL="711200" indent="-711200" algn="ctr"/>
            <a:r>
              <a:rPr lang="uk-UA" sz="2800">
                <a:solidFill>
                  <a:srgbClr val="3A2D9D"/>
                </a:solidFill>
                <a:ea typeface="Arial Unicode MS" pitchFamily="34" charset="-128"/>
                <a:cs typeface="Arial Unicode MS" pitchFamily="34" charset="-128"/>
              </a:rPr>
              <a:t>Учасникам по черзі пропонується намалювати на спільному листі кольоровими олівцями свій настрій та написати під малюнком своє ім’я. Це може бути щось конкретне («дощова 	погода»,  «штормове попередження», 		 «сонце», «квіточка» тощо) або 			абстрактне: лише лінії, форми, різні кольори.</a:t>
            </a:r>
            <a:r>
              <a:rPr lang="ru-RU" sz="2800">
                <a:solidFill>
                  <a:srgbClr val="3A2D9D"/>
                </a:solidFill>
                <a:ea typeface="Arial Unicode MS" pitchFamily="34" charset="-128"/>
                <a:cs typeface="Arial Unicode MS" pitchFamily="34" charset="-128"/>
              </a:rPr>
              <a:t> </a:t>
            </a:r>
            <a:endParaRPr lang="uk-UA" sz="2800">
              <a:solidFill>
                <a:srgbClr val="3A2D9D"/>
              </a:solidFill>
              <a:ea typeface="Arial Unicode MS" pitchFamily="34" charset="-128"/>
              <a:cs typeface="Arial Unicode MS"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Заголовок 1"/>
          <p:cNvSpPr txBox="1">
            <a:spLocks/>
          </p:cNvSpPr>
          <p:nvPr/>
        </p:nvSpPr>
        <p:spPr bwMode="auto">
          <a:xfrm>
            <a:off x="1331913" y="2060575"/>
            <a:ext cx="7489825" cy="1800225"/>
          </a:xfrm>
          <a:prstGeom prst="rect">
            <a:avLst/>
          </a:prstGeom>
          <a:noFill/>
          <a:ln w="9525">
            <a:noFill/>
            <a:miter lim="800000"/>
            <a:headEnd/>
            <a:tailEnd/>
          </a:ln>
        </p:spPr>
        <p:txBody>
          <a:bodyPr anchor="ctr"/>
          <a:lstStyle/>
          <a:p>
            <a:pPr marL="363538" algn="ctr"/>
            <a:r>
              <a:rPr lang="uk-UA" sz="3600" b="1" u="sng">
                <a:solidFill>
                  <a:schemeClr val="hlink"/>
                </a:solidFill>
                <a:ea typeface="Arial Unicode MS" pitchFamily="34" charset="-128"/>
                <a:cs typeface="Arial Unicode MS" pitchFamily="34" charset="-128"/>
              </a:rPr>
              <a:t>Вправа «Заборона поганих емоцій»</a:t>
            </a:r>
            <a:endParaRPr lang="uk-UA" sz="3600">
              <a:solidFill>
                <a:schemeClr val="hlink"/>
              </a:solidFill>
              <a:ea typeface="Arial Unicode MS" pitchFamily="34" charset="-128"/>
              <a:cs typeface="Arial Unicode MS" pitchFamily="34" charset="-128"/>
            </a:endParaRPr>
          </a:p>
          <a:p>
            <a:pPr marL="363538" algn="ctr"/>
            <a:r>
              <a:rPr lang="uk-UA">
                <a:solidFill>
                  <a:srgbClr val="3A2D9D"/>
                </a:solidFill>
              </a:rPr>
              <a:t>За допомогою шарфів «заблокуймо» учаснику послідовно всі канали сприйняття та передання інформації: </a:t>
            </a:r>
          </a:p>
          <a:p>
            <a:pPr marL="363538" algn="ctr"/>
            <a:r>
              <a:rPr lang="uk-UA">
                <a:solidFill>
                  <a:srgbClr val="3A2D9D"/>
                </a:solidFill>
              </a:rPr>
              <a:t>рот – щоб не сварився і не кричав (зав’яжіть хусточкою рот);</a:t>
            </a:r>
          </a:p>
          <a:p>
            <a:pPr marL="363538" algn="ctr"/>
            <a:r>
              <a:rPr lang="uk-UA">
                <a:solidFill>
                  <a:srgbClr val="3A2D9D"/>
                </a:solidFill>
              </a:rPr>
              <a:t>очі – щоб не бачили нічого недостойного, не виказували ненависть, гнів, невдоволення, щоб не плакали (пов’яжіть хусточку на очі);</a:t>
            </a:r>
          </a:p>
          <a:p>
            <a:pPr marL="742950" lvl="1" indent="-285750" algn="ctr"/>
            <a:r>
              <a:rPr lang="uk-UA">
                <a:solidFill>
                  <a:srgbClr val="3A2D9D"/>
                </a:solidFill>
              </a:rPr>
              <a:t>вуха – щоб не чули нічого зайвого (затуліть шарфом вуха);</a:t>
            </a:r>
          </a:p>
          <a:p>
            <a:pPr marL="742950" lvl="1" indent="-285750" algn="ctr"/>
            <a:r>
              <a:rPr lang="uk-UA">
                <a:solidFill>
                  <a:srgbClr val="3A2D9D"/>
                </a:solidFill>
              </a:rPr>
              <a:t>руки – щоб не билися, не чинили погані справи (перев’яжіть хусточкою руки);</a:t>
            </a:r>
          </a:p>
          <a:p>
            <a:pPr marL="363538" algn="ctr"/>
            <a:r>
              <a:rPr lang="uk-UA">
                <a:solidFill>
                  <a:srgbClr val="3A2D9D"/>
                </a:solidFill>
              </a:rPr>
              <a:t>		ноги – щоб не копалися і не ходили в погані 	компанії (перев’яжіть хусточкою ноги);</a:t>
            </a:r>
          </a:p>
          <a:p>
            <a:pPr marL="363538" algn="ctr"/>
            <a:r>
              <a:rPr lang="uk-UA">
                <a:solidFill>
                  <a:srgbClr val="3A2D9D"/>
                </a:solidFill>
              </a:rPr>
              <a:t>		душу – щоб не страждала (пов’яжіть шарф на тулуб в ділянці серця).</a:t>
            </a:r>
          </a:p>
          <a:p>
            <a:pPr marL="363538" algn="ctr"/>
            <a:r>
              <a:rPr lang="uk-UA">
                <a:solidFill>
                  <a:srgbClr val="3A2D9D"/>
                </a:solidFill>
              </a:rPr>
              <a:t>	«На що спроможна така людина?</a:t>
            </a:r>
            <a:r>
              <a:rPr lang="uk-UA"/>
              <a:t> </a:t>
            </a:r>
          </a:p>
        </p:txBody>
      </p:sp>
      <p:sp>
        <p:nvSpPr>
          <p:cNvPr id="21506" name="AutoShape 4"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
        <p:nvSpPr>
          <p:cNvPr id="21507" name="AutoShape 6"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r"/>
            <a:endParaRPr lang="uk-UA"/>
          </a:p>
        </p:txBody>
      </p:sp>
      <p:sp>
        <p:nvSpPr>
          <p:cNvPr id="21508" name="AutoShape 8"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txBox="1">
            <a:spLocks/>
          </p:cNvSpPr>
          <p:nvPr/>
        </p:nvSpPr>
        <p:spPr bwMode="auto">
          <a:xfrm>
            <a:off x="1331913" y="1844675"/>
            <a:ext cx="7489825" cy="1800225"/>
          </a:xfrm>
          <a:prstGeom prst="rect">
            <a:avLst/>
          </a:prstGeom>
          <a:noFill/>
          <a:ln w="9525">
            <a:noFill/>
            <a:miter lim="800000"/>
            <a:headEnd/>
            <a:tailEnd/>
          </a:ln>
        </p:spPr>
        <p:txBody>
          <a:bodyPr anchor="ctr"/>
          <a:lstStyle/>
          <a:p>
            <a:pPr marL="363538" algn="ctr"/>
            <a:r>
              <a:rPr lang="uk-UA" sz="3600" b="1" u="sng">
                <a:solidFill>
                  <a:schemeClr val="hlink"/>
                </a:solidFill>
                <a:ea typeface="Arial Unicode MS" pitchFamily="34" charset="-128"/>
                <a:cs typeface="Arial Unicode MS" pitchFamily="34" charset="-128"/>
              </a:rPr>
              <a:t>Вправа «Впізнай емоцію</a:t>
            </a:r>
            <a:r>
              <a:rPr lang="ru-RU" u="sng"/>
              <a:t> </a:t>
            </a:r>
            <a:r>
              <a:rPr lang="uk-UA" sz="3600" b="1" u="sng">
                <a:solidFill>
                  <a:schemeClr val="hlink"/>
                </a:solidFill>
                <a:ea typeface="Arial Unicode MS" pitchFamily="34" charset="-128"/>
                <a:cs typeface="Arial Unicode MS" pitchFamily="34" charset="-128"/>
              </a:rPr>
              <a:t>»</a:t>
            </a:r>
            <a:endParaRPr lang="uk-UA" sz="3600" u="sng">
              <a:solidFill>
                <a:schemeClr val="hlink"/>
              </a:solidFill>
              <a:ea typeface="Arial Unicode MS" pitchFamily="34" charset="-128"/>
              <a:cs typeface="Arial Unicode MS" pitchFamily="34" charset="-128"/>
            </a:endParaRPr>
          </a:p>
          <a:p>
            <a:pPr marL="363538" algn="ctr"/>
            <a:endParaRPr lang="uk-UA" u="sng"/>
          </a:p>
          <a:p>
            <a:pPr marL="363538" algn="ctr"/>
            <a:r>
              <a:rPr lang="uk-UA" sz="2800">
                <a:solidFill>
                  <a:srgbClr val="3A2D9D"/>
                </a:solidFill>
                <a:ea typeface="Arial Unicode MS" pitchFamily="34" charset="-128"/>
                <a:cs typeface="Arial Unicode MS" pitchFamily="34" charset="-128"/>
              </a:rPr>
              <a:t>Учасники працюють із набором карток «Креатив-2», обираючи одну позитивну та одну негативну емоцію. Називають їх, коментують.</a:t>
            </a:r>
          </a:p>
        </p:txBody>
      </p:sp>
      <p:sp>
        <p:nvSpPr>
          <p:cNvPr id="23554" name="AutoShape 4"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
        <p:nvSpPr>
          <p:cNvPr id="23555" name="AutoShape 6"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155575" y="46038"/>
            <a:ext cx="304800" cy="304800"/>
          </a:xfrm>
          <a:prstGeom prst="rect">
            <a:avLst/>
          </a:prstGeom>
          <a:noFill/>
          <a:ln w="9525">
            <a:noFill/>
            <a:miter lim="800000"/>
            <a:headEnd/>
            <a:tailEnd/>
          </a:ln>
        </p:spPr>
        <p:txBody>
          <a:bodyPr/>
          <a:lstStyle/>
          <a:p>
            <a:pPr algn="r"/>
            <a:endParaRPr lang="uk-UA"/>
          </a:p>
        </p:txBody>
      </p:sp>
      <p:sp>
        <p:nvSpPr>
          <p:cNvPr id="23556" name="AutoShape 8" descr="&amp;Kcy;&amp;acy;&amp;rcy;&amp;tcy;&amp;icy;&amp;ncy;&amp;kcy;&amp;icy; &amp;pcy;&amp;ocy; &amp;zcy;&amp;acy;&amp;pcy;&amp;rcy;&amp;ocy;&amp;scy;&amp;ucy; &amp;scy;&amp;mcy;&amp;acy;&amp;jcy;&amp;lcy;&amp;icy;&amp;kcy;&amp;icy; &amp;gcy;&amp;rcy;&amp;ucy;&amp;scy;&amp;tcy;&amp;ncy;&amp;ycy;&amp;iecy;"/>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pPr algn="r"/>
            <a:endParaRPr lang="uk-UA"/>
          </a:p>
        </p:txBody>
      </p:sp>
    </p:spTree>
  </p:cSld>
  <p:clrMapOvr>
    <a:masterClrMapping/>
  </p:clrMapOvr>
</p:sld>
</file>

<file path=ppt/theme/theme1.xml><?xml version="1.0" encoding="utf-8"?>
<a:theme xmlns:a="http://schemas.openxmlformats.org/drawingml/2006/main" name="Тема Office">
  <a:themeElements>
    <a:clrScheme name="Другая 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00000"/>
      </a:hlink>
      <a:folHlink>
        <a:srgbClr val="FAC08F"/>
      </a:folHlink>
    </a:clrScheme>
    <a:fontScheme name="Тема Office">
      <a:majorFont>
        <a:latin typeface=""/>
        <a:ea typeface=""/>
        <a:cs typeface=""/>
      </a:majorFont>
      <a:minorFont>
        <a:latin typefac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585</Words>
  <Application>Microsoft Office PowerPoint</Application>
  <PresentationFormat>Экран (4:3)</PresentationFormat>
  <Paragraphs>151</Paragraphs>
  <Slides>19</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dc:creator>
  <cp:lastModifiedBy>Пользователь Windows</cp:lastModifiedBy>
  <cp:revision>16</cp:revision>
  <dcterms:created xsi:type="dcterms:W3CDTF">2013-08-20T23:50:31Z</dcterms:created>
  <dcterms:modified xsi:type="dcterms:W3CDTF">2021-03-31T16:11:58Z</dcterms:modified>
</cp:coreProperties>
</file>