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97" r:id="rId5"/>
    <p:sldId id="296" r:id="rId6"/>
    <p:sldId id="265" r:id="rId7"/>
    <p:sldId id="266" r:id="rId8"/>
    <p:sldId id="267" r:id="rId9"/>
    <p:sldId id="269" r:id="rId10"/>
    <p:sldId id="274" r:id="rId11"/>
    <p:sldId id="273" r:id="rId12"/>
    <p:sldId id="275" r:id="rId13"/>
    <p:sldId id="272" r:id="rId14"/>
    <p:sldId id="271" r:id="rId15"/>
    <p:sldId id="270" r:id="rId16"/>
    <p:sldId id="276" r:id="rId17"/>
    <p:sldId id="277" r:id="rId18"/>
    <p:sldId id="281" r:id="rId19"/>
    <p:sldId id="288" r:id="rId20"/>
    <p:sldId id="289" r:id="rId21"/>
    <p:sldId id="290" r:id="rId22"/>
    <p:sldId id="279" r:id="rId23"/>
    <p:sldId id="283" r:id="rId24"/>
    <p:sldId id="284" r:id="rId25"/>
    <p:sldId id="285" r:id="rId26"/>
    <p:sldId id="286" r:id="rId27"/>
    <p:sldId id="287" r:id="rId28"/>
    <p:sldId id="291" r:id="rId29"/>
    <p:sldId id="294" r:id="rId30"/>
    <p:sldId id="293" r:id="rId31"/>
    <p:sldId id="261" r:id="rId32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4265" autoAdjust="0"/>
  </p:normalViewPr>
  <p:slideViewPr>
    <p:cSldViewPr>
      <p:cViewPr>
        <p:scale>
          <a:sx n="97" d="100"/>
          <a:sy n="97" d="100"/>
        </p:scale>
        <p:origin x="-42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6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521E5-935A-40E3-860C-8FD6C11C16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B886D-1D94-422F-B104-C8DE6027B409}">
      <dgm:prSet/>
      <dgm:spPr/>
      <dgm:t>
        <a:bodyPr/>
        <a:lstStyle/>
        <a:p>
          <a:pPr rtl="0"/>
          <a:r>
            <a:rPr lang="ru-RU" b="1" dirty="0" err="1" smtClean="0"/>
            <a:t>Інклюзивна</a:t>
          </a:r>
          <a:r>
            <a:rPr lang="ru-RU" b="1" dirty="0" smtClean="0"/>
            <a:t> </a:t>
          </a:r>
          <a:r>
            <a:rPr lang="ru-RU" b="1" dirty="0" err="1" smtClean="0"/>
            <a:t>освіта</a:t>
          </a:r>
          <a:r>
            <a:rPr lang="ru-RU" dirty="0" smtClean="0"/>
            <a:t> —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процес</a:t>
          </a:r>
          <a:r>
            <a:rPr lang="ru-RU" dirty="0" smtClean="0"/>
            <a:t>, у </a:t>
          </a:r>
          <a:r>
            <a:rPr lang="ru-RU" dirty="0" err="1" smtClean="0"/>
            <a:t>якому</a:t>
          </a:r>
          <a:r>
            <a:rPr lang="ru-RU" dirty="0" smtClean="0"/>
            <a:t> школа </a:t>
          </a:r>
          <a:r>
            <a:rPr lang="ru-RU" dirty="0" err="1" smtClean="0"/>
            <a:t>намагається</a:t>
          </a:r>
          <a:r>
            <a:rPr lang="ru-RU" dirty="0" smtClean="0"/>
            <a:t> </a:t>
          </a:r>
          <a:r>
            <a:rPr lang="ru-RU" dirty="0" err="1" smtClean="0"/>
            <a:t>відповідати</a:t>
          </a:r>
          <a:r>
            <a:rPr lang="ru-RU" dirty="0" smtClean="0"/>
            <a:t> на потреби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учнів</a:t>
          </a:r>
          <a:r>
            <a:rPr lang="ru-RU" dirty="0" smtClean="0"/>
            <a:t>, вносить </a:t>
          </a:r>
          <a:r>
            <a:rPr lang="ru-RU" dirty="0" err="1" smtClean="0"/>
            <a:t>необхідні</a:t>
          </a:r>
          <a:r>
            <a:rPr lang="ru-RU" dirty="0" smtClean="0"/>
            <a:t> </a:t>
          </a:r>
          <a:r>
            <a:rPr lang="ru-RU" dirty="0" err="1" smtClean="0"/>
            <a:t>зміни</a:t>
          </a:r>
          <a:r>
            <a:rPr lang="ru-RU" dirty="0" smtClean="0"/>
            <a:t> до </a:t>
          </a:r>
          <a:r>
            <a:rPr lang="ru-RU" dirty="0" err="1" smtClean="0"/>
            <a:t>навчальної</a:t>
          </a:r>
          <a:r>
            <a:rPr lang="ru-RU" dirty="0" smtClean="0"/>
            <a:t> </a:t>
          </a:r>
          <a:r>
            <a:rPr lang="ru-RU" dirty="0" err="1" smtClean="0"/>
            <a:t>програми</a:t>
          </a:r>
          <a:r>
            <a:rPr lang="ru-RU" dirty="0" smtClean="0"/>
            <a:t> та </a:t>
          </a:r>
          <a:r>
            <a:rPr lang="ru-RU" dirty="0" err="1" smtClean="0"/>
            <a:t>ресурсів</a:t>
          </a:r>
          <a:r>
            <a:rPr lang="ru-RU" dirty="0" smtClean="0"/>
            <a:t>, </a:t>
          </a:r>
          <a:r>
            <a:rPr lang="ru-RU" dirty="0" err="1" smtClean="0"/>
            <a:t>щоб</a:t>
          </a:r>
          <a:r>
            <a:rPr lang="ru-RU" dirty="0" smtClean="0"/>
            <a:t> </a:t>
          </a:r>
          <a:r>
            <a:rPr lang="ru-RU" dirty="0" err="1" smtClean="0"/>
            <a:t>забезпечити</a:t>
          </a:r>
          <a:r>
            <a:rPr lang="ru-RU" dirty="0" smtClean="0"/>
            <a:t> </a:t>
          </a:r>
          <a:r>
            <a:rPr lang="ru-RU" dirty="0" err="1" smtClean="0"/>
            <a:t>рівні</a:t>
          </a:r>
          <a:r>
            <a:rPr lang="ru-RU" dirty="0" smtClean="0"/>
            <a:t> </a:t>
          </a:r>
          <a:r>
            <a:rPr lang="ru-RU" dirty="0" err="1" smtClean="0"/>
            <a:t>можливості</a:t>
          </a:r>
          <a:r>
            <a:rPr lang="ru-RU" dirty="0" smtClean="0"/>
            <a:t>.</a:t>
          </a:r>
          <a:r>
            <a:rPr lang="ru-RU" b="1" dirty="0" smtClean="0"/>
            <a:t> </a:t>
          </a:r>
          <a:endParaRPr lang="ru-RU" dirty="0"/>
        </a:p>
      </dgm:t>
    </dgm:pt>
    <dgm:pt modelId="{C972E752-C50B-4A6F-BDCD-8990773071F9}" type="parTrans" cxnId="{C925B687-9178-4FF6-93DD-49A7E44DD66F}">
      <dgm:prSet/>
      <dgm:spPr/>
      <dgm:t>
        <a:bodyPr/>
        <a:lstStyle/>
        <a:p>
          <a:endParaRPr lang="ru-RU"/>
        </a:p>
      </dgm:t>
    </dgm:pt>
    <dgm:pt modelId="{1A82FB68-1E90-43C5-A3F9-722BFCBA5E36}" type="sibTrans" cxnId="{C925B687-9178-4FF6-93DD-49A7E44DD66F}">
      <dgm:prSet/>
      <dgm:spPr/>
      <dgm:t>
        <a:bodyPr/>
        <a:lstStyle/>
        <a:p>
          <a:endParaRPr lang="ru-RU"/>
        </a:p>
      </dgm:t>
    </dgm:pt>
    <dgm:pt modelId="{9A817102-EBA1-44CC-BF0E-D9FD8CF9A39F}">
      <dgm:prSet/>
      <dgm:spPr/>
      <dgm:t>
        <a:bodyPr/>
        <a:lstStyle/>
        <a:p>
          <a:pPr rtl="0"/>
          <a:r>
            <a:rPr lang="ru-RU" b="1" dirty="0" err="1" smtClean="0"/>
            <a:t>Інклюзивне</a:t>
          </a:r>
          <a:r>
            <a:rPr lang="ru-RU" b="1" dirty="0" smtClean="0"/>
            <a:t> </a:t>
          </a:r>
          <a:r>
            <a:rPr lang="ru-RU" b="1" dirty="0" err="1" smtClean="0"/>
            <a:t>навчання</a:t>
          </a:r>
          <a:r>
            <a:rPr lang="ru-RU" dirty="0" smtClean="0"/>
            <a:t> — </a:t>
          </a:r>
          <a:r>
            <a:rPr lang="ru-RU" dirty="0" err="1" smtClean="0"/>
            <a:t>це</a:t>
          </a:r>
          <a:r>
            <a:rPr lang="ru-RU" dirty="0" smtClean="0"/>
            <a:t> система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послуг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базується</a:t>
          </a:r>
          <a:r>
            <a:rPr lang="ru-RU" dirty="0" smtClean="0"/>
            <a:t> на </a:t>
          </a:r>
          <a:r>
            <a:rPr lang="ru-RU" dirty="0" err="1" smtClean="0"/>
            <a:t>принципі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основного права </a:t>
          </a:r>
          <a:r>
            <a:rPr lang="ru-RU" dirty="0" err="1" smtClean="0"/>
            <a:t>дітей</a:t>
          </a:r>
          <a:r>
            <a:rPr lang="ru-RU" dirty="0" smtClean="0"/>
            <a:t> на </a:t>
          </a:r>
          <a:r>
            <a:rPr lang="ru-RU" dirty="0" err="1" smtClean="0"/>
            <a:t>освіту</a:t>
          </a:r>
          <a:r>
            <a:rPr lang="ru-RU" dirty="0" smtClean="0"/>
            <a:t> та права </a:t>
          </a:r>
          <a:r>
            <a:rPr lang="ru-RU" dirty="0" err="1" smtClean="0"/>
            <a:t>навчатися</a:t>
          </a:r>
          <a:r>
            <a:rPr lang="ru-RU" dirty="0" smtClean="0"/>
            <a:t> за </a:t>
          </a:r>
          <a:r>
            <a:rPr lang="ru-RU" dirty="0" err="1" smtClean="0"/>
            <a:t>місцем</a:t>
          </a:r>
          <a:r>
            <a:rPr lang="ru-RU" dirty="0" smtClean="0"/>
            <a:t> </a:t>
          </a:r>
          <a:r>
            <a:rPr lang="ru-RU" dirty="0" err="1" smtClean="0"/>
            <a:t>проживання</a:t>
          </a:r>
          <a:r>
            <a:rPr lang="ru-RU" dirty="0" smtClean="0"/>
            <a:t>, яка </a:t>
          </a:r>
          <a:r>
            <a:rPr lang="ru-RU" dirty="0" err="1" smtClean="0"/>
            <a:t>передбачає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r>
            <a:rPr lang="ru-RU" dirty="0" smtClean="0"/>
            <a:t> в </a:t>
          </a:r>
          <a:r>
            <a:rPr lang="ru-RU" dirty="0" err="1" smtClean="0"/>
            <a:t>умовах</a:t>
          </a:r>
          <a:r>
            <a:rPr lang="ru-RU" dirty="0" smtClean="0"/>
            <a:t> </a:t>
          </a:r>
          <a:r>
            <a:rPr lang="ru-RU" dirty="0" err="1" smtClean="0"/>
            <a:t>загальноосвітнього</a:t>
          </a:r>
          <a:r>
            <a:rPr lang="ru-RU" dirty="0" smtClean="0"/>
            <a:t> закладу.</a:t>
          </a:r>
          <a:endParaRPr lang="ru-RU" dirty="0"/>
        </a:p>
      </dgm:t>
    </dgm:pt>
    <dgm:pt modelId="{EE1636AD-5B23-48B6-9D9B-D7705C4D1FD5}" type="parTrans" cxnId="{B4369D03-5282-42EC-BBFE-8F38D81FD1E7}">
      <dgm:prSet/>
      <dgm:spPr/>
      <dgm:t>
        <a:bodyPr/>
        <a:lstStyle/>
        <a:p>
          <a:endParaRPr lang="ru-RU"/>
        </a:p>
      </dgm:t>
    </dgm:pt>
    <dgm:pt modelId="{1D34D5F7-04E9-47C9-A0F6-027C62F090DE}" type="sibTrans" cxnId="{B4369D03-5282-42EC-BBFE-8F38D81FD1E7}">
      <dgm:prSet/>
      <dgm:spPr/>
      <dgm:t>
        <a:bodyPr/>
        <a:lstStyle/>
        <a:p>
          <a:endParaRPr lang="ru-RU"/>
        </a:p>
      </dgm:t>
    </dgm:pt>
    <dgm:pt modelId="{EF49AA67-B7A5-41A8-BFEF-4A4E5E59751A}" type="pres">
      <dgm:prSet presAssocID="{DAE521E5-935A-40E3-860C-8FD6C11C16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6FA83-8EEC-48F7-8531-C0E32AD4D3E3}" type="pres">
      <dgm:prSet presAssocID="{49FB886D-1D94-422F-B104-C8DE6027B409}" presName="circle1" presStyleLbl="node1" presStyleIdx="0" presStyleCnt="2"/>
      <dgm:spPr/>
    </dgm:pt>
    <dgm:pt modelId="{E83BD227-7FCC-4583-A6EE-A4AF743193D5}" type="pres">
      <dgm:prSet presAssocID="{49FB886D-1D94-422F-B104-C8DE6027B409}" presName="space" presStyleCnt="0"/>
      <dgm:spPr/>
    </dgm:pt>
    <dgm:pt modelId="{DD2DA576-0F94-4865-B68A-9A920ADDEBDE}" type="pres">
      <dgm:prSet presAssocID="{49FB886D-1D94-422F-B104-C8DE6027B409}" presName="rect1" presStyleLbl="alignAcc1" presStyleIdx="0" presStyleCnt="2"/>
      <dgm:spPr/>
      <dgm:t>
        <a:bodyPr/>
        <a:lstStyle/>
        <a:p>
          <a:endParaRPr lang="ru-RU"/>
        </a:p>
      </dgm:t>
    </dgm:pt>
    <dgm:pt modelId="{70DEB4E6-4D62-4CEA-8D78-F31C4A61FBAB}" type="pres">
      <dgm:prSet presAssocID="{9A817102-EBA1-44CC-BF0E-D9FD8CF9A39F}" presName="vertSpace2" presStyleLbl="node1" presStyleIdx="0" presStyleCnt="2"/>
      <dgm:spPr/>
    </dgm:pt>
    <dgm:pt modelId="{28629D60-4C6B-4571-83A8-0443D7428B62}" type="pres">
      <dgm:prSet presAssocID="{9A817102-EBA1-44CC-BF0E-D9FD8CF9A39F}" presName="circle2" presStyleLbl="node1" presStyleIdx="1" presStyleCnt="2"/>
      <dgm:spPr/>
    </dgm:pt>
    <dgm:pt modelId="{049A29C2-F05C-4D7A-AD4A-478EF15F6561}" type="pres">
      <dgm:prSet presAssocID="{9A817102-EBA1-44CC-BF0E-D9FD8CF9A39F}" presName="rect2" presStyleLbl="alignAcc1" presStyleIdx="1" presStyleCnt="2"/>
      <dgm:spPr/>
      <dgm:t>
        <a:bodyPr/>
        <a:lstStyle/>
        <a:p>
          <a:endParaRPr lang="ru-RU"/>
        </a:p>
      </dgm:t>
    </dgm:pt>
    <dgm:pt modelId="{1328473C-56C3-4F54-9F3B-1931AF971663}" type="pres">
      <dgm:prSet presAssocID="{49FB886D-1D94-422F-B104-C8DE6027B40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8FE6B-C606-4FB2-896C-0F5EE0967C40}" type="pres">
      <dgm:prSet presAssocID="{9A817102-EBA1-44CC-BF0E-D9FD8CF9A39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59E17-C4C2-4F10-A687-23E7FC38BAB6}" type="presOf" srcId="{9A817102-EBA1-44CC-BF0E-D9FD8CF9A39F}" destId="{049A29C2-F05C-4D7A-AD4A-478EF15F6561}" srcOrd="0" destOrd="0" presId="urn:microsoft.com/office/officeart/2005/8/layout/target3"/>
    <dgm:cxn modelId="{B4369D03-5282-42EC-BBFE-8F38D81FD1E7}" srcId="{DAE521E5-935A-40E3-860C-8FD6C11C1627}" destId="{9A817102-EBA1-44CC-BF0E-D9FD8CF9A39F}" srcOrd="1" destOrd="0" parTransId="{EE1636AD-5B23-48B6-9D9B-D7705C4D1FD5}" sibTransId="{1D34D5F7-04E9-47C9-A0F6-027C62F090DE}"/>
    <dgm:cxn modelId="{76BCC5AD-1673-4071-9953-F30E52AD1397}" type="presOf" srcId="{9A817102-EBA1-44CC-BF0E-D9FD8CF9A39F}" destId="{ECB8FE6B-C606-4FB2-896C-0F5EE0967C40}" srcOrd="1" destOrd="0" presId="urn:microsoft.com/office/officeart/2005/8/layout/target3"/>
    <dgm:cxn modelId="{3213CAE7-B74E-4ED8-BDBB-F16C26172CC6}" type="presOf" srcId="{49FB886D-1D94-422F-B104-C8DE6027B409}" destId="{1328473C-56C3-4F54-9F3B-1931AF971663}" srcOrd="1" destOrd="0" presId="urn:microsoft.com/office/officeart/2005/8/layout/target3"/>
    <dgm:cxn modelId="{64D42B14-5AE0-4FA6-B3D8-06D1C81D41B3}" type="presOf" srcId="{DAE521E5-935A-40E3-860C-8FD6C11C1627}" destId="{EF49AA67-B7A5-41A8-BFEF-4A4E5E59751A}" srcOrd="0" destOrd="0" presId="urn:microsoft.com/office/officeart/2005/8/layout/target3"/>
    <dgm:cxn modelId="{C925B687-9178-4FF6-93DD-49A7E44DD66F}" srcId="{DAE521E5-935A-40E3-860C-8FD6C11C1627}" destId="{49FB886D-1D94-422F-B104-C8DE6027B409}" srcOrd="0" destOrd="0" parTransId="{C972E752-C50B-4A6F-BDCD-8990773071F9}" sibTransId="{1A82FB68-1E90-43C5-A3F9-722BFCBA5E36}"/>
    <dgm:cxn modelId="{01929B46-ECCA-4D08-9E47-F8612EB67622}" type="presOf" srcId="{49FB886D-1D94-422F-B104-C8DE6027B409}" destId="{DD2DA576-0F94-4865-B68A-9A920ADDEBDE}" srcOrd="0" destOrd="0" presId="urn:microsoft.com/office/officeart/2005/8/layout/target3"/>
    <dgm:cxn modelId="{4F66F8F4-7295-4769-A43B-A2B51A18158B}" type="presParOf" srcId="{EF49AA67-B7A5-41A8-BFEF-4A4E5E59751A}" destId="{4096FA83-8EEC-48F7-8531-C0E32AD4D3E3}" srcOrd="0" destOrd="0" presId="urn:microsoft.com/office/officeart/2005/8/layout/target3"/>
    <dgm:cxn modelId="{A15418C8-6C98-42C8-9530-4BC6D5872BA1}" type="presParOf" srcId="{EF49AA67-B7A5-41A8-BFEF-4A4E5E59751A}" destId="{E83BD227-7FCC-4583-A6EE-A4AF743193D5}" srcOrd="1" destOrd="0" presId="urn:microsoft.com/office/officeart/2005/8/layout/target3"/>
    <dgm:cxn modelId="{22103EBE-67E2-4A92-BFCA-4E2EE05FAC5E}" type="presParOf" srcId="{EF49AA67-B7A5-41A8-BFEF-4A4E5E59751A}" destId="{DD2DA576-0F94-4865-B68A-9A920ADDEBDE}" srcOrd="2" destOrd="0" presId="urn:microsoft.com/office/officeart/2005/8/layout/target3"/>
    <dgm:cxn modelId="{90C1DFA9-9352-4527-B3C6-0391758C856E}" type="presParOf" srcId="{EF49AA67-B7A5-41A8-BFEF-4A4E5E59751A}" destId="{70DEB4E6-4D62-4CEA-8D78-F31C4A61FBAB}" srcOrd="3" destOrd="0" presId="urn:microsoft.com/office/officeart/2005/8/layout/target3"/>
    <dgm:cxn modelId="{2F4916A8-C5F5-4A9D-8B8B-2016C49DE72B}" type="presParOf" srcId="{EF49AA67-B7A5-41A8-BFEF-4A4E5E59751A}" destId="{28629D60-4C6B-4571-83A8-0443D7428B62}" srcOrd="4" destOrd="0" presId="urn:microsoft.com/office/officeart/2005/8/layout/target3"/>
    <dgm:cxn modelId="{FA46A559-14AB-4C8C-8C34-4B7133E095BA}" type="presParOf" srcId="{EF49AA67-B7A5-41A8-BFEF-4A4E5E59751A}" destId="{049A29C2-F05C-4D7A-AD4A-478EF15F6561}" srcOrd="5" destOrd="0" presId="urn:microsoft.com/office/officeart/2005/8/layout/target3"/>
    <dgm:cxn modelId="{D46CBF00-58DE-4F2E-B272-6EE2CAEBA4F5}" type="presParOf" srcId="{EF49AA67-B7A5-41A8-BFEF-4A4E5E59751A}" destId="{1328473C-56C3-4F54-9F3B-1931AF971663}" srcOrd="6" destOrd="0" presId="urn:microsoft.com/office/officeart/2005/8/layout/target3"/>
    <dgm:cxn modelId="{54FBF560-EA80-4F18-B8C4-17BDBD3A31BC}" type="presParOf" srcId="{EF49AA67-B7A5-41A8-BFEF-4A4E5E59751A}" destId="{ECB8FE6B-C606-4FB2-896C-0F5EE0967C4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85687-C98D-436E-A694-EEA2AA8352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BF7430-CF20-4112-B45D-4673D959E9A4}">
      <dgm:prSet custT="1"/>
      <dgm:spPr/>
      <dgm:t>
        <a:bodyPr/>
        <a:lstStyle/>
        <a:p>
          <a:pPr algn="r" rtl="0"/>
          <a:r>
            <a:rPr lang="ru-RU" sz="2800" b="1" u="sng" dirty="0" err="1" smtClean="0"/>
            <a:t>Асистент</a:t>
          </a:r>
          <a:r>
            <a:rPr lang="ru-RU" sz="2800" b="1" u="sng" dirty="0" smtClean="0"/>
            <a:t> педагога </a:t>
          </a:r>
          <a:r>
            <a:rPr lang="ru-RU" sz="2800" b="1" dirty="0" smtClean="0"/>
            <a:t>— </a:t>
          </a:r>
          <a:r>
            <a:rPr lang="ru-RU" sz="2800" b="1" dirty="0" err="1" smtClean="0"/>
            <a:t>це</a:t>
          </a:r>
          <a:r>
            <a:rPr lang="ru-RU" sz="2800" b="1" dirty="0" smtClean="0"/>
            <a:t> той, </a:t>
          </a:r>
          <a:r>
            <a:rPr lang="ru-RU" sz="2800" b="1" dirty="0" err="1" smtClean="0"/>
            <a:t>хто</a:t>
          </a:r>
          <a:r>
            <a:rPr lang="ru-RU" sz="2800" b="1" dirty="0" smtClean="0"/>
            <a:t> </a:t>
          </a:r>
          <a:r>
            <a:rPr lang="ru-RU" sz="2800" b="1" dirty="0" err="1" smtClean="0"/>
            <a:t>працює</a:t>
          </a:r>
          <a:r>
            <a:rPr lang="ru-RU" sz="2800" b="1" dirty="0" smtClean="0"/>
            <a:t> </a:t>
          </a:r>
          <a:r>
            <a:rPr lang="ru-RU" sz="2800" b="1" dirty="0" err="1" smtClean="0"/>
            <a:t>під</a:t>
          </a:r>
          <a:r>
            <a:rPr lang="ru-RU" sz="2800" b="1" dirty="0" smtClean="0"/>
            <a:t> </a:t>
          </a:r>
          <a:r>
            <a:rPr lang="ru-RU" sz="2800" b="1" dirty="0" err="1" smtClean="0"/>
            <a:t>керівництвом</a:t>
          </a:r>
          <a:r>
            <a:rPr lang="ru-RU" sz="2800" b="1" dirty="0" smtClean="0"/>
            <a:t> педагога, </a:t>
          </a:r>
          <a:r>
            <a:rPr lang="ru-RU" sz="2800" b="1" dirty="0" err="1" smtClean="0"/>
            <a:t>щоб</a:t>
          </a:r>
          <a:r>
            <a:rPr lang="ru-RU" sz="2800" b="1" dirty="0" smtClean="0"/>
            <a:t> </a:t>
          </a:r>
          <a:r>
            <a:rPr lang="ru-RU" sz="2800" b="1" dirty="0" err="1" smtClean="0"/>
            <a:t>приділяти</a:t>
          </a:r>
          <a:r>
            <a:rPr lang="ru-RU" sz="2800" b="1" dirty="0" smtClean="0"/>
            <a:t> </a:t>
          </a:r>
          <a:r>
            <a:rPr lang="ru-RU" sz="2800" b="1" dirty="0" err="1" smtClean="0"/>
            <a:t>дітям</a:t>
          </a:r>
          <a:r>
            <a:rPr lang="ru-RU" sz="2800" b="1" dirty="0" smtClean="0"/>
            <a:t> </a:t>
          </a:r>
          <a:r>
            <a:rPr lang="ru-RU" sz="2800" b="1" dirty="0" err="1" smtClean="0"/>
            <a:t>додаткову</a:t>
          </a:r>
          <a:r>
            <a:rPr lang="ru-RU" sz="2800" b="1" dirty="0" smtClean="0"/>
            <a:t> </a:t>
          </a:r>
          <a:r>
            <a:rPr lang="ru-RU" sz="2800" b="1" dirty="0" err="1" smtClean="0"/>
            <a:t>увагу</a:t>
          </a:r>
          <a:r>
            <a:rPr lang="ru-RU" sz="2800" b="1" dirty="0" smtClean="0"/>
            <a:t> </a:t>
          </a:r>
          <a:r>
            <a:rPr lang="ru-RU" sz="2800" b="1" dirty="0" err="1" smtClean="0"/>
            <a:t>й</a:t>
          </a:r>
          <a:r>
            <a:rPr lang="ru-RU" sz="2800" b="1" dirty="0" smtClean="0"/>
            <a:t> </a:t>
          </a:r>
          <a:r>
            <a:rPr lang="ru-RU" sz="2800" b="1" dirty="0" err="1" smtClean="0"/>
            <a:t>надавати</a:t>
          </a:r>
          <a:r>
            <a:rPr lang="ru-RU" sz="2800" b="1" dirty="0" smtClean="0"/>
            <a:t> </a:t>
          </a:r>
          <a:r>
            <a:rPr lang="ru-RU" sz="2800" b="1" dirty="0" err="1" smtClean="0"/>
            <a:t>інструкції</a:t>
          </a:r>
          <a:r>
            <a:rPr lang="ru-RU" sz="2800" b="1" dirty="0" smtClean="0"/>
            <a:t> за потреби.</a:t>
          </a:r>
          <a:endParaRPr lang="ru-RU" sz="2800" b="1" dirty="0"/>
        </a:p>
      </dgm:t>
    </dgm:pt>
    <dgm:pt modelId="{7A4F45A8-30A7-450C-B5CA-403B66677B27}" type="parTrans" cxnId="{0EB599A4-A578-4677-9CDE-D3E511A1BA21}">
      <dgm:prSet/>
      <dgm:spPr/>
      <dgm:t>
        <a:bodyPr/>
        <a:lstStyle/>
        <a:p>
          <a:endParaRPr lang="ru-RU"/>
        </a:p>
      </dgm:t>
    </dgm:pt>
    <dgm:pt modelId="{AD7A60B1-9270-4C78-AC02-3BD07B5F4F37}" type="sibTrans" cxnId="{0EB599A4-A578-4677-9CDE-D3E511A1BA21}">
      <dgm:prSet/>
      <dgm:spPr/>
      <dgm:t>
        <a:bodyPr/>
        <a:lstStyle/>
        <a:p>
          <a:endParaRPr lang="ru-RU"/>
        </a:p>
      </dgm:t>
    </dgm:pt>
    <dgm:pt modelId="{FFE88090-65F3-4057-A11C-970D11C6A82E}" type="pres">
      <dgm:prSet presAssocID="{67085687-C98D-436E-A694-EEA2AA8352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D8ADE-B918-4428-BDA3-F3BC26BE8031}" type="pres">
      <dgm:prSet presAssocID="{01BF7430-CF20-4112-B45D-4673D959E9A4}" presName="circle1" presStyleLbl="node1" presStyleIdx="0" presStyleCnt="1"/>
      <dgm:spPr/>
    </dgm:pt>
    <dgm:pt modelId="{FA44540E-8606-4C5F-98AB-63EA8FE3D4F0}" type="pres">
      <dgm:prSet presAssocID="{01BF7430-CF20-4112-B45D-4673D959E9A4}" presName="space" presStyleCnt="0"/>
      <dgm:spPr/>
    </dgm:pt>
    <dgm:pt modelId="{DE9B04A7-61E9-434E-B25A-13AEDD0FE9A1}" type="pres">
      <dgm:prSet presAssocID="{01BF7430-CF20-4112-B45D-4673D959E9A4}" presName="rect1" presStyleLbl="alignAcc1" presStyleIdx="0" presStyleCnt="1"/>
      <dgm:spPr/>
      <dgm:t>
        <a:bodyPr/>
        <a:lstStyle/>
        <a:p>
          <a:endParaRPr lang="ru-RU"/>
        </a:p>
      </dgm:t>
    </dgm:pt>
    <dgm:pt modelId="{442BC362-AA40-4D45-A0B6-2ED1F87FD8E0}" type="pres">
      <dgm:prSet presAssocID="{01BF7430-CF20-4112-B45D-4673D959E9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E9E2B-738D-488C-990F-27F3ABDA10F8}" type="presOf" srcId="{01BF7430-CF20-4112-B45D-4673D959E9A4}" destId="{442BC362-AA40-4D45-A0B6-2ED1F87FD8E0}" srcOrd="1" destOrd="0" presId="urn:microsoft.com/office/officeart/2005/8/layout/target3"/>
    <dgm:cxn modelId="{17CFCB75-1C72-4642-98B8-79CB916C7956}" type="presOf" srcId="{67085687-C98D-436E-A694-EEA2AA8352CE}" destId="{FFE88090-65F3-4057-A11C-970D11C6A82E}" srcOrd="0" destOrd="0" presId="urn:microsoft.com/office/officeart/2005/8/layout/target3"/>
    <dgm:cxn modelId="{0EB599A4-A578-4677-9CDE-D3E511A1BA21}" srcId="{67085687-C98D-436E-A694-EEA2AA8352CE}" destId="{01BF7430-CF20-4112-B45D-4673D959E9A4}" srcOrd="0" destOrd="0" parTransId="{7A4F45A8-30A7-450C-B5CA-403B66677B27}" sibTransId="{AD7A60B1-9270-4C78-AC02-3BD07B5F4F37}"/>
    <dgm:cxn modelId="{640AC539-AE0E-42AD-9DA4-8344B809900A}" type="presOf" srcId="{01BF7430-CF20-4112-B45D-4673D959E9A4}" destId="{DE9B04A7-61E9-434E-B25A-13AEDD0FE9A1}" srcOrd="0" destOrd="0" presId="urn:microsoft.com/office/officeart/2005/8/layout/target3"/>
    <dgm:cxn modelId="{FBC76CAC-7548-4D02-85A9-9830D746F86F}" type="presParOf" srcId="{FFE88090-65F3-4057-A11C-970D11C6A82E}" destId="{AB3D8ADE-B918-4428-BDA3-F3BC26BE8031}" srcOrd="0" destOrd="0" presId="urn:microsoft.com/office/officeart/2005/8/layout/target3"/>
    <dgm:cxn modelId="{08518E61-FB2A-4990-8DB3-7CFBA910CDE6}" type="presParOf" srcId="{FFE88090-65F3-4057-A11C-970D11C6A82E}" destId="{FA44540E-8606-4C5F-98AB-63EA8FE3D4F0}" srcOrd="1" destOrd="0" presId="urn:microsoft.com/office/officeart/2005/8/layout/target3"/>
    <dgm:cxn modelId="{E767E2DC-8F76-41C7-A748-CC309FD2DFDF}" type="presParOf" srcId="{FFE88090-65F3-4057-A11C-970D11C6A82E}" destId="{DE9B04A7-61E9-434E-B25A-13AEDD0FE9A1}" srcOrd="2" destOrd="0" presId="urn:microsoft.com/office/officeart/2005/8/layout/target3"/>
    <dgm:cxn modelId="{DA24149E-5F52-4B46-B945-D9D3F153C803}" type="presParOf" srcId="{FFE88090-65F3-4057-A11C-970D11C6A82E}" destId="{442BC362-AA40-4D45-A0B6-2ED1F87FD8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D2017-D16B-48EA-B894-26D32F1F2A2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727C33-2503-411B-ADE5-E4ACC9AACDE5}">
      <dgm:prSet phldrT="[Текст]"/>
      <dgm:spPr/>
      <dgm:t>
        <a:bodyPr/>
        <a:lstStyle/>
        <a:p>
          <a:r>
            <a:rPr lang="uk-UA" dirty="0" smtClean="0"/>
            <a:t>Законодавчо-теоретична база</a:t>
          </a:r>
        </a:p>
        <a:p>
          <a:r>
            <a:rPr lang="uk-UA" dirty="0" smtClean="0">
              <a:solidFill>
                <a:srgbClr val="FF0000"/>
              </a:solidFill>
            </a:rPr>
            <a:t>(ЗНАТИ)</a:t>
          </a:r>
          <a:endParaRPr lang="ru-RU" dirty="0">
            <a:solidFill>
              <a:srgbClr val="FF0000"/>
            </a:solidFill>
          </a:endParaRPr>
        </a:p>
      </dgm:t>
    </dgm:pt>
    <dgm:pt modelId="{D5C089D5-7E38-4D0A-8B87-2ECF07A24FF8}" type="parTrans" cxnId="{870DF2A8-40DE-42D8-B956-5858713D2DE4}">
      <dgm:prSet/>
      <dgm:spPr/>
      <dgm:t>
        <a:bodyPr/>
        <a:lstStyle/>
        <a:p>
          <a:endParaRPr lang="ru-RU"/>
        </a:p>
      </dgm:t>
    </dgm:pt>
    <dgm:pt modelId="{2A381CA5-DC58-4F5A-B002-45F6F12195DD}" type="sibTrans" cxnId="{870DF2A8-40DE-42D8-B956-5858713D2DE4}">
      <dgm:prSet/>
      <dgm:spPr/>
      <dgm:t>
        <a:bodyPr/>
        <a:lstStyle/>
        <a:p>
          <a:endParaRPr lang="ru-RU"/>
        </a:p>
      </dgm:t>
    </dgm:pt>
    <dgm:pt modelId="{B810DC86-58D1-401C-865E-706CB9C7D357}">
      <dgm:prSet phldrT="[Текст]"/>
      <dgm:spPr/>
      <dgm:t>
        <a:bodyPr/>
        <a:lstStyle/>
        <a:p>
          <a:r>
            <a:rPr lang="uk-UA" dirty="0" smtClean="0"/>
            <a:t>Практичні навики</a:t>
          </a:r>
        </a:p>
        <a:p>
          <a:r>
            <a:rPr lang="uk-UA" dirty="0" smtClean="0">
              <a:solidFill>
                <a:srgbClr val="FF0000"/>
              </a:solidFill>
            </a:rPr>
            <a:t>(УМІТИ)</a:t>
          </a:r>
          <a:endParaRPr lang="ru-RU" dirty="0">
            <a:solidFill>
              <a:srgbClr val="FF0000"/>
            </a:solidFill>
          </a:endParaRPr>
        </a:p>
      </dgm:t>
    </dgm:pt>
    <dgm:pt modelId="{557E0EAF-B5F3-480F-BBF2-FF3F375CC985}" type="parTrans" cxnId="{E0E7E476-EA9D-465F-976B-54766F269311}">
      <dgm:prSet/>
      <dgm:spPr/>
      <dgm:t>
        <a:bodyPr/>
        <a:lstStyle/>
        <a:p>
          <a:endParaRPr lang="ru-RU"/>
        </a:p>
      </dgm:t>
    </dgm:pt>
    <dgm:pt modelId="{8E7A7791-9551-4F0D-B734-190C78D329CF}" type="sibTrans" cxnId="{E0E7E476-EA9D-465F-976B-54766F269311}">
      <dgm:prSet/>
      <dgm:spPr/>
      <dgm:t>
        <a:bodyPr/>
        <a:lstStyle/>
        <a:p>
          <a:endParaRPr lang="ru-RU"/>
        </a:p>
      </dgm:t>
    </dgm:pt>
    <dgm:pt modelId="{297C9EBE-83BA-4E3C-9389-552E78F63D47}">
      <dgm:prSet phldrT="[Текст]"/>
      <dgm:spPr/>
      <dgm:t>
        <a:bodyPr/>
        <a:lstStyle/>
        <a:p>
          <a:r>
            <a:rPr lang="uk-UA" dirty="0" smtClean="0"/>
            <a:t>Особистісні якості</a:t>
          </a:r>
        </a:p>
        <a:p>
          <a:r>
            <a:rPr lang="uk-UA" dirty="0" smtClean="0">
              <a:solidFill>
                <a:srgbClr val="FF0000"/>
              </a:solidFill>
            </a:rPr>
            <a:t>(МАТИ)</a:t>
          </a:r>
          <a:endParaRPr lang="ru-RU" dirty="0">
            <a:solidFill>
              <a:srgbClr val="FF0000"/>
            </a:solidFill>
          </a:endParaRPr>
        </a:p>
      </dgm:t>
    </dgm:pt>
    <dgm:pt modelId="{67D8EE79-BD1A-41BF-A3A3-F18D92243F59}" type="parTrans" cxnId="{FF549BB0-1CB5-4E3C-AFC1-69D9A958C807}">
      <dgm:prSet/>
      <dgm:spPr/>
      <dgm:t>
        <a:bodyPr/>
        <a:lstStyle/>
        <a:p>
          <a:endParaRPr lang="ru-RU"/>
        </a:p>
      </dgm:t>
    </dgm:pt>
    <dgm:pt modelId="{456ACF58-3A61-448A-A3DC-76F2F1DE668E}" type="sibTrans" cxnId="{FF549BB0-1CB5-4E3C-AFC1-69D9A958C807}">
      <dgm:prSet/>
      <dgm:spPr/>
      <dgm:t>
        <a:bodyPr/>
        <a:lstStyle/>
        <a:p>
          <a:endParaRPr lang="ru-RU"/>
        </a:p>
      </dgm:t>
    </dgm:pt>
    <dgm:pt modelId="{F43D6A60-07D9-40CF-9579-E7263BF1C058}" type="pres">
      <dgm:prSet presAssocID="{B44D2017-D16B-48EA-B894-26D32F1F2A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F14F1-CF7B-40D0-92DE-613AB869EAD7}" type="pres">
      <dgm:prSet presAssocID="{EF727C33-2503-411B-ADE5-E4ACC9AAC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15FF5-0368-4B7C-8479-23991C9BDA48}" type="pres">
      <dgm:prSet presAssocID="{2A381CA5-DC58-4F5A-B002-45F6F12195DD}" presName="sibTrans" presStyleCnt="0"/>
      <dgm:spPr/>
    </dgm:pt>
    <dgm:pt modelId="{56263EF1-7D76-4FC8-95C4-2FDC71F034DE}" type="pres">
      <dgm:prSet presAssocID="{B810DC86-58D1-401C-865E-706CB9C7D3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83E4F-90CD-419C-8EDC-44AE728D4F85}" type="pres">
      <dgm:prSet presAssocID="{8E7A7791-9551-4F0D-B734-190C78D329CF}" presName="sibTrans" presStyleCnt="0"/>
      <dgm:spPr/>
    </dgm:pt>
    <dgm:pt modelId="{712A14DC-0986-43A1-8A5C-732A14CAC8EB}" type="pres">
      <dgm:prSet presAssocID="{297C9EBE-83BA-4E3C-9389-552E78F63D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29A31-D0C7-49E0-927B-9D1EAD345982}" type="presOf" srcId="{B44D2017-D16B-48EA-B894-26D32F1F2A20}" destId="{F43D6A60-07D9-40CF-9579-E7263BF1C058}" srcOrd="0" destOrd="0" presId="urn:microsoft.com/office/officeart/2005/8/layout/default#1"/>
    <dgm:cxn modelId="{A6DD3EFE-2211-4418-B0C2-3A9D6C5A3161}" type="presOf" srcId="{297C9EBE-83BA-4E3C-9389-552E78F63D47}" destId="{712A14DC-0986-43A1-8A5C-732A14CAC8EB}" srcOrd="0" destOrd="0" presId="urn:microsoft.com/office/officeart/2005/8/layout/default#1"/>
    <dgm:cxn modelId="{E0E7E476-EA9D-465F-976B-54766F269311}" srcId="{B44D2017-D16B-48EA-B894-26D32F1F2A20}" destId="{B810DC86-58D1-401C-865E-706CB9C7D357}" srcOrd="1" destOrd="0" parTransId="{557E0EAF-B5F3-480F-BBF2-FF3F375CC985}" sibTransId="{8E7A7791-9551-4F0D-B734-190C78D329CF}"/>
    <dgm:cxn modelId="{870DF2A8-40DE-42D8-B956-5858713D2DE4}" srcId="{B44D2017-D16B-48EA-B894-26D32F1F2A20}" destId="{EF727C33-2503-411B-ADE5-E4ACC9AACDE5}" srcOrd="0" destOrd="0" parTransId="{D5C089D5-7E38-4D0A-8B87-2ECF07A24FF8}" sibTransId="{2A381CA5-DC58-4F5A-B002-45F6F12195DD}"/>
    <dgm:cxn modelId="{43B51BE6-4CA4-4AF5-8FFC-0E0AD83EBBE7}" type="presOf" srcId="{EF727C33-2503-411B-ADE5-E4ACC9AACDE5}" destId="{554F14F1-CF7B-40D0-92DE-613AB869EAD7}" srcOrd="0" destOrd="0" presId="urn:microsoft.com/office/officeart/2005/8/layout/default#1"/>
    <dgm:cxn modelId="{FF549BB0-1CB5-4E3C-AFC1-69D9A958C807}" srcId="{B44D2017-D16B-48EA-B894-26D32F1F2A20}" destId="{297C9EBE-83BA-4E3C-9389-552E78F63D47}" srcOrd="2" destOrd="0" parTransId="{67D8EE79-BD1A-41BF-A3A3-F18D92243F59}" sibTransId="{456ACF58-3A61-448A-A3DC-76F2F1DE668E}"/>
    <dgm:cxn modelId="{7AAF191B-8631-4C0B-82E9-33826A945F02}" type="presOf" srcId="{B810DC86-58D1-401C-865E-706CB9C7D357}" destId="{56263EF1-7D76-4FC8-95C4-2FDC71F034DE}" srcOrd="0" destOrd="0" presId="urn:microsoft.com/office/officeart/2005/8/layout/default#1"/>
    <dgm:cxn modelId="{35A30821-E6E2-40F5-9B90-485B7854DB1A}" type="presParOf" srcId="{F43D6A60-07D9-40CF-9579-E7263BF1C058}" destId="{554F14F1-CF7B-40D0-92DE-613AB869EAD7}" srcOrd="0" destOrd="0" presId="urn:microsoft.com/office/officeart/2005/8/layout/default#1"/>
    <dgm:cxn modelId="{8E6D0E0E-0FFD-4924-A165-6F066EEDF73F}" type="presParOf" srcId="{F43D6A60-07D9-40CF-9579-E7263BF1C058}" destId="{01F15FF5-0368-4B7C-8479-23991C9BDA48}" srcOrd="1" destOrd="0" presId="urn:microsoft.com/office/officeart/2005/8/layout/default#1"/>
    <dgm:cxn modelId="{B75CB293-55AE-4CAB-ABC0-18A17E0094D6}" type="presParOf" srcId="{F43D6A60-07D9-40CF-9579-E7263BF1C058}" destId="{56263EF1-7D76-4FC8-95C4-2FDC71F034DE}" srcOrd="2" destOrd="0" presId="urn:microsoft.com/office/officeart/2005/8/layout/default#1"/>
    <dgm:cxn modelId="{FE1B80FE-7095-428B-90B7-7B186450F3B9}" type="presParOf" srcId="{F43D6A60-07D9-40CF-9579-E7263BF1C058}" destId="{0F183E4F-90CD-419C-8EDC-44AE728D4F85}" srcOrd="3" destOrd="0" presId="urn:microsoft.com/office/officeart/2005/8/layout/default#1"/>
    <dgm:cxn modelId="{59D60CC6-FF42-4583-BB09-ABFC23FD0D2C}" type="presParOf" srcId="{F43D6A60-07D9-40CF-9579-E7263BF1C058}" destId="{712A14DC-0986-43A1-8A5C-732A14CAC8EB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14D03F-C1D0-4772-9538-897598710F8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F1AE0-0DE0-41D5-9F55-E77DB179D0B8}">
      <dgm:prSet/>
      <dgm:spPr/>
      <dgm:t>
        <a:bodyPr/>
        <a:lstStyle/>
        <a:p>
          <a:pPr rtl="0"/>
          <a:r>
            <a:rPr lang="ru-RU" b="1" dirty="0" smtClean="0"/>
            <a:t>ОРГАНІЗАЦІЙНА</a:t>
          </a:r>
          <a:endParaRPr lang="ru-RU" dirty="0"/>
        </a:p>
      </dgm:t>
    </dgm:pt>
    <dgm:pt modelId="{935D2389-0FFD-4225-ADAF-033A40C9BE70}" type="parTrans" cxnId="{D7D66BAE-794B-4181-98B7-243F3B348D77}">
      <dgm:prSet/>
      <dgm:spPr/>
      <dgm:t>
        <a:bodyPr/>
        <a:lstStyle/>
        <a:p>
          <a:endParaRPr lang="ru-RU"/>
        </a:p>
      </dgm:t>
    </dgm:pt>
    <dgm:pt modelId="{FB908140-8E32-4223-A8D7-A819585E8269}" type="sibTrans" cxnId="{D7D66BAE-794B-4181-98B7-243F3B348D77}">
      <dgm:prSet/>
      <dgm:spPr/>
      <dgm:t>
        <a:bodyPr/>
        <a:lstStyle/>
        <a:p>
          <a:endParaRPr lang="ru-RU"/>
        </a:p>
      </dgm:t>
    </dgm:pt>
    <dgm:pt modelId="{00AC6E5C-5BBB-4337-928A-7A6F006610AC}">
      <dgm:prSet/>
      <dgm:spPr/>
      <dgm:t>
        <a:bodyPr/>
        <a:lstStyle/>
        <a:p>
          <a:pPr rtl="0"/>
          <a:r>
            <a:rPr lang="ru-RU" b="1" dirty="0" smtClean="0"/>
            <a:t>НАВЧАЛЬНО-РОЗВИВАЛЬНА </a:t>
          </a:r>
          <a:endParaRPr lang="ru-RU" dirty="0"/>
        </a:p>
      </dgm:t>
    </dgm:pt>
    <dgm:pt modelId="{0C4A706C-278D-4005-9FB5-9BF1670FFB37}" type="parTrans" cxnId="{6661E71C-D579-4A8D-8F37-4CAE8B62A15B}">
      <dgm:prSet/>
      <dgm:spPr/>
      <dgm:t>
        <a:bodyPr/>
        <a:lstStyle/>
        <a:p>
          <a:endParaRPr lang="ru-RU"/>
        </a:p>
      </dgm:t>
    </dgm:pt>
    <dgm:pt modelId="{4B8247B9-F3E4-4787-B41A-43AB77B94D97}" type="sibTrans" cxnId="{6661E71C-D579-4A8D-8F37-4CAE8B62A15B}">
      <dgm:prSet/>
      <dgm:spPr/>
      <dgm:t>
        <a:bodyPr/>
        <a:lstStyle/>
        <a:p>
          <a:endParaRPr lang="ru-RU"/>
        </a:p>
      </dgm:t>
    </dgm:pt>
    <dgm:pt modelId="{B9A1AD5C-FAD3-4344-9717-5FCD424395E2}">
      <dgm:prSet/>
      <dgm:spPr/>
      <dgm:t>
        <a:bodyPr/>
        <a:lstStyle/>
        <a:p>
          <a:pPr rtl="0"/>
          <a:r>
            <a:rPr lang="ru-RU" b="1" dirty="0" smtClean="0"/>
            <a:t>ДІАГНОСТИЧНА</a:t>
          </a:r>
          <a:endParaRPr lang="ru-RU" dirty="0"/>
        </a:p>
      </dgm:t>
    </dgm:pt>
    <dgm:pt modelId="{32463937-962E-402C-AF1D-92E69F2504E6}" type="parTrans" cxnId="{23FFF71E-B835-452C-9EF5-BDEE443050E5}">
      <dgm:prSet/>
      <dgm:spPr/>
      <dgm:t>
        <a:bodyPr/>
        <a:lstStyle/>
        <a:p>
          <a:endParaRPr lang="ru-RU"/>
        </a:p>
      </dgm:t>
    </dgm:pt>
    <dgm:pt modelId="{5A874E03-F2AB-4066-A7BE-919574CA3F77}" type="sibTrans" cxnId="{23FFF71E-B835-452C-9EF5-BDEE443050E5}">
      <dgm:prSet/>
      <dgm:spPr/>
      <dgm:t>
        <a:bodyPr/>
        <a:lstStyle/>
        <a:p>
          <a:endParaRPr lang="ru-RU"/>
        </a:p>
      </dgm:t>
    </dgm:pt>
    <dgm:pt modelId="{30F57858-818D-4A76-8CCE-E0CAD18332D9}">
      <dgm:prSet/>
      <dgm:spPr/>
      <dgm:t>
        <a:bodyPr/>
        <a:lstStyle/>
        <a:p>
          <a:pPr rtl="0"/>
          <a:r>
            <a:rPr lang="ru-RU" b="1" dirty="0" smtClean="0"/>
            <a:t>ПРОГНОСТИЧНА</a:t>
          </a:r>
          <a:endParaRPr lang="ru-RU" dirty="0"/>
        </a:p>
      </dgm:t>
    </dgm:pt>
    <dgm:pt modelId="{3A84395D-6700-4426-97ED-E93B4B6AEFAF}" type="parTrans" cxnId="{F09C4CC8-DBDF-450A-9C78-AE7F37C31B89}">
      <dgm:prSet/>
      <dgm:spPr/>
      <dgm:t>
        <a:bodyPr/>
        <a:lstStyle/>
        <a:p>
          <a:endParaRPr lang="ru-RU"/>
        </a:p>
      </dgm:t>
    </dgm:pt>
    <dgm:pt modelId="{079B89C1-2958-4C35-8943-4841EF2DDCFF}" type="sibTrans" cxnId="{F09C4CC8-DBDF-450A-9C78-AE7F37C31B89}">
      <dgm:prSet/>
      <dgm:spPr/>
      <dgm:t>
        <a:bodyPr/>
        <a:lstStyle/>
        <a:p>
          <a:endParaRPr lang="ru-RU"/>
        </a:p>
      </dgm:t>
    </dgm:pt>
    <dgm:pt modelId="{BF9C218D-2A9A-427C-84C3-DB86871BD6A1}">
      <dgm:prSet/>
      <dgm:spPr/>
      <dgm:t>
        <a:bodyPr/>
        <a:lstStyle/>
        <a:p>
          <a:pPr rtl="0"/>
          <a:r>
            <a:rPr lang="ru-RU" b="1" dirty="0" smtClean="0"/>
            <a:t>КОНСУЛЬТАТИВНА </a:t>
          </a:r>
          <a:endParaRPr lang="ru-RU" b="1" dirty="0"/>
        </a:p>
      </dgm:t>
    </dgm:pt>
    <dgm:pt modelId="{670FD13D-40FE-4689-95A3-752511F73B2A}" type="parTrans" cxnId="{B1E687BF-B3EF-4EB1-BB98-DB2EA2E7AB1A}">
      <dgm:prSet/>
      <dgm:spPr/>
      <dgm:t>
        <a:bodyPr/>
        <a:lstStyle/>
        <a:p>
          <a:endParaRPr lang="ru-RU"/>
        </a:p>
      </dgm:t>
    </dgm:pt>
    <dgm:pt modelId="{0065795A-5640-4542-A4CF-283D5524BD50}" type="sibTrans" cxnId="{B1E687BF-B3EF-4EB1-BB98-DB2EA2E7AB1A}">
      <dgm:prSet/>
      <dgm:spPr/>
      <dgm:t>
        <a:bodyPr/>
        <a:lstStyle/>
        <a:p>
          <a:endParaRPr lang="ru-RU"/>
        </a:p>
      </dgm:t>
    </dgm:pt>
    <dgm:pt modelId="{78C8BB49-E6D5-4E3A-9BEC-F3A2A40FB1B9}" type="pres">
      <dgm:prSet presAssocID="{8014D03F-C1D0-4772-9538-897598710F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175AD-491A-41EB-B174-E02E53E0A131}" type="pres">
      <dgm:prSet presAssocID="{B33F1AE0-0DE0-41D5-9F55-E77DB179D0B8}" presName="composite" presStyleCnt="0"/>
      <dgm:spPr/>
    </dgm:pt>
    <dgm:pt modelId="{30893B29-224A-4423-ACF5-EA366E318A34}" type="pres">
      <dgm:prSet presAssocID="{B33F1AE0-0DE0-41D5-9F55-E77DB179D0B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2EB231-A76B-4D04-88F8-6CF2536F4E74}" type="pres">
      <dgm:prSet presAssocID="{B33F1AE0-0DE0-41D5-9F55-E77DB179D0B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0494F-7A0F-4F26-B8DB-8A12599DB1B0}" type="pres">
      <dgm:prSet presAssocID="{FB908140-8E32-4223-A8D7-A819585E8269}" presName="spacing" presStyleCnt="0"/>
      <dgm:spPr/>
    </dgm:pt>
    <dgm:pt modelId="{DFA840D1-84FE-40AE-ADD5-23C0A74BBD76}" type="pres">
      <dgm:prSet presAssocID="{00AC6E5C-5BBB-4337-928A-7A6F006610AC}" presName="composite" presStyleCnt="0"/>
      <dgm:spPr/>
    </dgm:pt>
    <dgm:pt modelId="{29EE3317-DC9B-4589-89D5-3C7097FA5FCF}" type="pres">
      <dgm:prSet presAssocID="{00AC6E5C-5BBB-4337-928A-7A6F006610AC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E866E1-DD07-4547-9D65-DDD4C290BB3D}" type="pres">
      <dgm:prSet presAssocID="{00AC6E5C-5BBB-4337-928A-7A6F006610A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487D7-5D99-4FFE-A093-D462F1C60543}" type="pres">
      <dgm:prSet presAssocID="{4B8247B9-F3E4-4787-B41A-43AB77B94D97}" presName="spacing" presStyleCnt="0"/>
      <dgm:spPr/>
    </dgm:pt>
    <dgm:pt modelId="{C40CAD58-C33B-4877-B36D-0A881BA04ECF}" type="pres">
      <dgm:prSet presAssocID="{B9A1AD5C-FAD3-4344-9717-5FCD424395E2}" presName="composite" presStyleCnt="0"/>
      <dgm:spPr/>
    </dgm:pt>
    <dgm:pt modelId="{35CC6CB2-F24B-4A0C-8D3E-884DF6396AFC}" type="pres">
      <dgm:prSet presAssocID="{B9A1AD5C-FAD3-4344-9717-5FCD424395E2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EE6068-3397-4FF3-BF6E-BD2C3B2EE8E5}" type="pres">
      <dgm:prSet presAssocID="{B9A1AD5C-FAD3-4344-9717-5FCD424395E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AF938-60BE-46B8-B9AC-845EDEDCE58C}" type="pres">
      <dgm:prSet presAssocID="{5A874E03-F2AB-4066-A7BE-919574CA3F77}" presName="spacing" presStyleCnt="0"/>
      <dgm:spPr/>
    </dgm:pt>
    <dgm:pt modelId="{65CEAD2E-5B4D-4712-A244-AF7C0E6BA996}" type="pres">
      <dgm:prSet presAssocID="{30F57858-818D-4A76-8CCE-E0CAD18332D9}" presName="composite" presStyleCnt="0"/>
      <dgm:spPr/>
    </dgm:pt>
    <dgm:pt modelId="{64928294-0E71-4C87-A4B8-4A04B4DC36EA}" type="pres">
      <dgm:prSet presAssocID="{30F57858-818D-4A76-8CCE-E0CAD18332D9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165575-9EEC-49CF-8240-0AC7BBF527A9}" type="pres">
      <dgm:prSet presAssocID="{30F57858-818D-4A76-8CCE-E0CAD18332D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FB0E5-5A45-46C8-95A8-2704B7E42E1F}" type="pres">
      <dgm:prSet presAssocID="{079B89C1-2958-4C35-8943-4841EF2DDCFF}" presName="spacing" presStyleCnt="0"/>
      <dgm:spPr/>
    </dgm:pt>
    <dgm:pt modelId="{DC4FE26F-F997-4587-BCD6-7F28D69A29F8}" type="pres">
      <dgm:prSet presAssocID="{BF9C218D-2A9A-427C-84C3-DB86871BD6A1}" presName="composite" presStyleCnt="0"/>
      <dgm:spPr/>
    </dgm:pt>
    <dgm:pt modelId="{28C56D1C-DF47-4EC2-926A-82097E40C685}" type="pres">
      <dgm:prSet presAssocID="{BF9C218D-2A9A-427C-84C3-DB86871BD6A1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5F10F1-61EB-47AA-82D8-2AE0928E88AD}" type="pres">
      <dgm:prSet presAssocID="{BF9C218D-2A9A-427C-84C3-DB86871BD6A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A774A-E596-4D59-A0FD-3708E11FE9E8}" type="presOf" srcId="{BF9C218D-2A9A-427C-84C3-DB86871BD6A1}" destId="{D35F10F1-61EB-47AA-82D8-2AE0928E88AD}" srcOrd="0" destOrd="0" presId="urn:microsoft.com/office/officeart/2005/8/layout/vList3#1"/>
    <dgm:cxn modelId="{23FFF71E-B835-452C-9EF5-BDEE443050E5}" srcId="{8014D03F-C1D0-4772-9538-897598710F8A}" destId="{B9A1AD5C-FAD3-4344-9717-5FCD424395E2}" srcOrd="2" destOrd="0" parTransId="{32463937-962E-402C-AF1D-92E69F2504E6}" sibTransId="{5A874E03-F2AB-4066-A7BE-919574CA3F77}"/>
    <dgm:cxn modelId="{B0396820-B901-4298-A18F-21502AADDA5A}" type="presOf" srcId="{B9A1AD5C-FAD3-4344-9717-5FCD424395E2}" destId="{5DEE6068-3397-4FF3-BF6E-BD2C3B2EE8E5}" srcOrd="0" destOrd="0" presId="urn:microsoft.com/office/officeart/2005/8/layout/vList3#1"/>
    <dgm:cxn modelId="{265F3BC0-E4B7-4A6F-BF1E-3809CA9A461E}" type="presOf" srcId="{30F57858-818D-4A76-8CCE-E0CAD18332D9}" destId="{4A165575-9EEC-49CF-8240-0AC7BBF527A9}" srcOrd="0" destOrd="0" presId="urn:microsoft.com/office/officeart/2005/8/layout/vList3#1"/>
    <dgm:cxn modelId="{24D05C88-EB9A-4E28-84F7-B612139C45B1}" type="presOf" srcId="{00AC6E5C-5BBB-4337-928A-7A6F006610AC}" destId="{CAE866E1-DD07-4547-9D65-DDD4C290BB3D}" srcOrd="0" destOrd="0" presId="urn:microsoft.com/office/officeart/2005/8/layout/vList3#1"/>
    <dgm:cxn modelId="{41B55373-5080-4813-AF8D-ED32D5EA4E7F}" type="presOf" srcId="{8014D03F-C1D0-4772-9538-897598710F8A}" destId="{78C8BB49-E6D5-4E3A-9BEC-F3A2A40FB1B9}" srcOrd="0" destOrd="0" presId="urn:microsoft.com/office/officeart/2005/8/layout/vList3#1"/>
    <dgm:cxn modelId="{387F2FE8-4285-41C1-AD3E-E50CB121CCCB}" type="presOf" srcId="{B33F1AE0-0DE0-41D5-9F55-E77DB179D0B8}" destId="{082EB231-A76B-4D04-88F8-6CF2536F4E74}" srcOrd="0" destOrd="0" presId="urn:microsoft.com/office/officeart/2005/8/layout/vList3#1"/>
    <dgm:cxn modelId="{B1E687BF-B3EF-4EB1-BB98-DB2EA2E7AB1A}" srcId="{8014D03F-C1D0-4772-9538-897598710F8A}" destId="{BF9C218D-2A9A-427C-84C3-DB86871BD6A1}" srcOrd="4" destOrd="0" parTransId="{670FD13D-40FE-4689-95A3-752511F73B2A}" sibTransId="{0065795A-5640-4542-A4CF-283D5524BD50}"/>
    <dgm:cxn modelId="{6661E71C-D579-4A8D-8F37-4CAE8B62A15B}" srcId="{8014D03F-C1D0-4772-9538-897598710F8A}" destId="{00AC6E5C-5BBB-4337-928A-7A6F006610AC}" srcOrd="1" destOrd="0" parTransId="{0C4A706C-278D-4005-9FB5-9BF1670FFB37}" sibTransId="{4B8247B9-F3E4-4787-B41A-43AB77B94D97}"/>
    <dgm:cxn modelId="{D7D66BAE-794B-4181-98B7-243F3B348D77}" srcId="{8014D03F-C1D0-4772-9538-897598710F8A}" destId="{B33F1AE0-0DE0-41D5-9F55-E77DB179D0B8}" srcOrd="0" destOrd="0" parTransId="{935D2389-0FFD-4225-ADAF-033A40C9BE70}" sibTransId="{FB908140-8E32-4223-A8D7-A819585E8269}"/>
    <dgm:cxn modelId="{F09C4CC8-DBDF-450A-9C78-AE7F37C31B89}" srcId="{8014D03F-C1D0-4772-9538-897598710F8A}" destId="{30F57858-818D-4A76-8CCE-E0CAD18332D9}" srcOrd="3" destOrd="0" parTransId="{3A84395D-6700-4426-97ED-E93B4B6AEFAF}" sibTransId="{079B89C1-2958-4C35-8943-4841EF2DDCFF}"/>
    <dgm:cxn modelId="{5B732E41-218C-4EF9-9F2E-D71533E6A968}" type="presParOf" srcId="{78C8BB49-E6D5-4E3A-9BEC-F3A2A40FB1B9}" destId="{9BB175AD-491A-41EB-B174-E02E53E0A131}" srcOrd="0" destOrd="0" presId="urn:microsoft.com/office/officeart/2005/8/layout/vList3#1"/>
    <dgm:cxn modelId="{905AEDA1-1725-457C-AD15-7A39EFD0DF62}" type="presParOf" srcId="{9BB175AD-491A-41EB-B174-E02E53E0A131}" destId="{30893B29-224A-4423-ACF5-EA366E318A34}" srcOrd="0" destOrd="0" presId="urn:microsoft.com/office/officeart/2005/8/layout/vList3#1"/>
    <dgm:cxn modelId="{DE20936C-20C4-499F-92A1-6B17B3FB5F0D}" type="presParOf" srcId="{9BB175AD-491A-41EB-B174-E02E53E0A131}" destId="{082EB231-A76B-4D04-88F8-6CF2536F4E74}" srcOrd="1" destOrd="0" presId="urn:microsoft.com/office/officeart/2005/8/layout/vList3#1"/>
    <dgm:cxn modelId="{0E7C1EE4-6B00-421C-9BA7-BBAA01C99C25}" type="presParOf" srcId="{78C8BB49-E6D5-4E3A-9BEC-F3A2A40FB1B9}" destId="{28B0494F-7A0F-4F26-B8DB-8A12599DB1B0}" srcOrd="1" destOrd="0" presId="urn:microsoft.com/office/officeart/2005/8/layout/vList3#1"/>
    <dgm:cxn modelId="{6B4C84FE-340D-40F0-B821-4074CD46D1F7}" type="presParOf" srcId="{78C8BB49-E6D5-4E3A-9BEC-F3A2A40FB1B9}" destId="{DFA840D1-84FE-40AE-ADD5-23C0A74BBD76}" srcOrd="2" destOrd="0" presId="urn:microsoft.com/office/officeart/2005/8/layout/vList3#1"/>
    <dgm:cxn modelId="{A73240D3-7A57-4442-9E9E-E7BF7205DFA0}" type="presParOf" srcId="{DFA840D1-84FE-40AE-ADD5-23C0A74BBD76}" destId="{29EE3317-DC9B-4589-89D5-3C7097FA5FCF}" srcOrd="0" destOrd="0" presId="urn:microsoft.com/office/officeart/2005/8/layout/vList3#1"/>
    <dgm:cxn modelId="{98FB9965-B572-4404-8680-BA2F503E9107}" type="presParOf" srcId="{DFA840D1-84FE-40AE-ADD5-23C0A74BBD76}" destId="{CAE866E1-DD07-4547-9D65-DDD4C290BB3D}" srcOrd="1" destOrd="0" presId="urn:microsoft.com/office/officeart/2005/8/layout/vList3#1"/>
    <dgm:cxn modelId="{A09969B0-69A8-453C-A7F6-0FD7D659FCD2}" type="presParOf" srcId="{78C8BB49-E6D5-4E3A-9BEC-F3A2A40FB1B9}" destId="{BB8487D7-5D99-4FFE-A093-D462F1C60543}" srcOrd="3" destOrd="0" presId="urn:microsoft.com/office/officeart/2005/8/layout/vList3#1"/>
    <dgm:cxn modelId="{C2097799-C600-4755-A2AC-9D4B97309B9E}" type="presParOf" srcId="{78C8BB49-E6D5-4E3A-9BEC-F3A2A40FB1B9}" destId="{C40CAD58-C33B-4877-B36D-0A881BA04ECF}" srcOrd="4" destOrd="0" presId="urn:microsoft.com/office/officeart/2005/8/layout/vList3#1"/>
    <dgm:cxn modelId="{D09EC584-6837-4400-8A9F-07A1842A9225}" type="presParOf" srcId="{C40CAD58-C33B-4877-B36D-0A881BA04ECF}" destId="{35CC6CB2-F24B-4A0C-8D3E-884DF6396AFC}" srcOrd="0" destOrd="0" presId="urn:microsoft.com/office/officeart/2005/8/layout/vList3#1"/>
    <dgm:cxn modelId="{2A6DC85C-160A-404D-B010-CBFD66140D45}" type="presParOf" srcId="{C40CAD58-C33B-4877-B36D-0A881BA04ECF}" destId="{5DEE6068-3397-4FF3-BF6E-BD2C3B2EE8E5}" srcOrd="1" destOrd="0" presId="urn:microsoft.com/office/officeart/2005/8/layout/vList3#1"/>
    <dgm:cxn modelId="{0C12DB20-ACFC-4358-8D77-E7A1643D0BE5}" type="presParOf" srcId="{78C8BB49-E6D5-4E3A-9BEC-F3A2A40FB1B9}" destId="{09CAF938-60BE-46B8-B9AC-845EDEDCE58C}" srcOrd="5" destOrd="0" presId="urn:microsoft.com/office/officeart/2005/8/layout/vList3#1"/>
    <dgm:cxn modelId="{C9007F25-6813-4E55-8960-939C6CFC2159}" type="presParOf" srcId="{78C8BB49-E6D5-4E3A-9BEC-F3A2A40FB1B9}" destId="{65CEAD2E-5B4D-4712-A244-AF7C0E6BA996}" srcOrd="6" destOrd="0" presId="urn:microsoft.com/office/officeart/2005/8/layout/vList3#1"/>
    <dgm:cxn modelId="{8C9A91F7-DBCE-48EC-AF01-05C35369DFE5}" type="presParOf" srcId="{65CEAD2E-5B4D-4712-A244-AF7C0E6BA996}" destId="{64928294-0E71-4C87-A4B8-4A04B4DC36EA}" srcOrd="0" destOrd="0" presId="urn:microsoft.com/office/officeart/2005/8/layout/vList3#1"/>
    <dgm:cxn modelId="{8CE2D8F8-0DDA-4A3F-BAC7-A7B9AC041BF6}" type="presParOf" srcId="{65CEAD2E-5B4D-4712-A244-AF7C0E6BA996}" destId="{4A165575-9EEC-49CF-8240-0AC7BBF527A9}" srcOrd="1" destOrd="0" presId="urn:microsoft.com/office/officeart/2005/8/layout/vList3#1"/>
    <dgm:cxn modelId="{50CDC323-6B0F-4D6E-A75B-5453F0393E1A}" type="presParOf" srcId="{78C8BB49-E6D5-4E3A-9BEC-F3A2A40FB1B9}" destId="{C22FB0E5-5A45-46C8-95A8-2704B7E42E1F}" srcOrd="7" destOrd="0" presId="urn:microsoft.com/office/officeart/2005/8/layout/vList3#1"/>
    <dgm:cxn modelId="{E7C2E59D-1F4C-4C01-B789-C4EB0052E9A3}" type="presParOf" srcId="{78C8BB49-E6D5-4E3A-9BEC-F3A2A40FB1B9}" destId="{DC4FE26F-F997-4587-BCD6-7F28D69A29F8}" srcOrd="8" destOrd="0" presId="urn:microsoft.com/office/officeart/2005/8/layout/vList3#1"/>
    <dgm:cxn modelId="{6C5EE665-AC9F-4404-8996-49FEFB7952E2}" type="presParOf" srcId="{DC4FE26F-F997-4587-BCD6-7F28D69A29F8}" destId="{28C56D1C-DF47-4EC2-926A-82097E40C685}" srcOrd="0" destOrd="0" presId="urn:microsoft.com/office/officeart/2005/8/layout/vList3#1"/>
    <dgm:cxn modelId="{AF275720-8181-4FE4-B15A-84851A6495E0}" type="presParOf" srcId="{DC4FE26F-F997-4587-BCD6-7F28D69A29F8}" destId="{D35F10F1-61EB-47AA-82D8-2AE0928E88A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83FBB-536F-4572-994B-CBCE72A9A33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7829AC8-21F2-4045-8725-61446464F19C}">
      <dgm:prSet/>
      <dgm:spPr/>
      <dgm:t>
        <a:bodyPr/>
        <a:lstStyle/>
        <a:p>
          <a:pPr algn="l" rtl="0"/>
          <a:r>
            <a:rPr lang="ru-RU" b="1" i="0" u="sng" dirty="0" err="1" smtClean="0"/>
            <a:t>Адаптація</a:t>
          </a:r>
          <a:r>
            <a:rPr lang="ru-RU" b="1" i="1" u="sng" dirty="0" smtClean="0"/>
            <a:t> </a:t>
          </a:r>
          <a:r>
            <a:rPr lang="ru-RU" b="1" dirty="0" smtClean="0"/>
            <a:t>–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стратегії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допомагають</a:t>
          </a:r>
          <a:r>
            <a:rPr lang="ru-RU" b="1" dirty="0" smtClean="0"/>
            <a:t> </a:t>
          </a:r>
          <a:r>
            <a:rPr lang="ru-RU" b="1" dirty="0" err="1" smtClean="0"/>
            <a:t>дитині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ООП </a:t>
          </a:r>
          <a:r>
            <a:rPr lang="ru-RU" b="1" dirty="0" err="1" smtClean="0"/>
            <a:t>засвоювати</a:t>
          </a:r>
          <a:r>
            <a:rPr lang="ru-RU" b="1" dirty="0" smtClean="0"/>
            <a:t> </a:t>
          </a:r>
          <a:r>
            <a:rPr lang="ru-RU" b="1" dirty="0" err="1" smtClean="0"/>
            <a:t>ті</a:t>
          </a:r>
          <a:r>
            <a:rPr lang="ru-RU" b="1" dirty="0" smtClean="0"/>
            <a:t> </a:t>
          </a:r>
          <a:r>
            <a:rPr lang="ru-RU" b="1" dirty="0" err="1" smtClean="0"/>
            <a:t>самі</a:t>
          </a:r>
          <a:r>
            <a:rPr lang="ru-RU" b="1" dirty="0" smtClean="0"/>
            <a:t> </a:t>
          </a:r>
          <a:r>
            <a:rPr lang="ru-RU" b="1" dirty="0" err="1" smtClean="0"/>
            <a:t>обсяги</a:t>
          </a:r>
          <a:r>
            <a:rPr lang="ru-RU" b="1" dirty="0" smtClean="0"/>
            <a:t> </a:t>
          </a:r>
          <a:r>
            <a:rPr lang="ru-RU" b="1" dirty="0" err="1" smtClean="0"/>
            <a:t>знань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її</a:t>
          </a:r>
          <a:r>
            <a:rPr lang="ru-RU" b="1" dirty="0" smtClean="0"/>
            <a:t> </a:t>
          </a:r>
          <a:r>
            <a:rPr lang="ru-RU" b="1" dirty="0" err="1" smtClean="0"/>
            <a:t>однокласники</a:t>
          </a:r>
          <a:r>
            <a:rPr lang="ru-RU" b="1" dirty="0" smtClean="0"/>
            <a:t> в </a:t>
          </a:r>
          <a:r>
            <a:rPr lang="ru-RU" b="1" dirty="0" err="1" smtClean="0"/>
            <a:t>інклюзивному</a:t>
          </a:r>
          <a:r>
            <a:rPr lang="ru-RU" b="1" dirty="0" smtClean="0"/>
            <a:t> </a:t>
          </a:r>
          <a:r>
            <a:rPr lang="ru-RU" b="1" dirty="0" err="1" smtClean="0"/>
            <a:t>класі</a:t>
          </a:r>
          <a:r>
            <a:rPr lang="ru-RU" b="1" dirty="0" smtClean="0"/>
            <a:t>. </a:t>
          </a:r>
          <a:endParaRPr lang="ru-RU" dirty="0"/>
        </a:p>
      </dgm:t>
    </dgm:pt>
    <dgm:pt modelId="{91ACBC13-6E68-4666-BF31-A49E526CBC8E}" type="parTrans" cxnId="{34E76457-10CC-402F-AE28-A7343E5B346F}">
      <dgm:prSet/>
      <dgm:spPr/>
      <dgm:t>
        <a:bodyPr/>
        <a:lstStyle/>
        <a:p>
          <a:endParaRPr lang="ru-RU"/>
        </a:p>
      </dgm:t>
    </dgm:pt>
    <dgm:pt modelId="{8A9671F5-9C34-4BD2-9454-75A907455F3B}" type="sibTrans" cxnId="{34E76457-10CC-402F-AE28-A7343E5B346F}">
      <dgm:prSet/>
      <dgm:spPr/>
      <dgm:t>
        <a:bodyPr/>
        <a:lstStyle/>
        <a:p>
          <a:endParaRPr lang="ru-RU"/>
        </a:p>
      </dgm:t>
    </dgm:pt>
    <dgm:pt modelId="{B39BA6E1-35AE-407C-B7C8-6E3BE09EB159}">
      <dgm:prSet/>
      <dgm:spPr/>
      <dgm:t>
        <a:bodyPr/>
        <a:lstStyle/>
        <a:p>
          <a:pPr algn="l" rtl="0"/>
          <a:r>
            <a:rPr lang="ru-RU" b="1" i="0" u="sng" dirty="0" err="1" smtClean="0"/>
            <a:t>Модифікація</a:t>
          </a:r>
          <a:r>
            <a:rPr lang="ru-RU" b="1" dirty="0" smtClean="0"/>
            <a:t> –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зміна</a:t>
          </a:r>
          <a:r>
            <a:rPr lang="ru-RU" b="1" dirty="0" smtClean="0"/>
            <a:t> (</a:t>
          </a:r>
          <a:r>
            <a:rPr lang="ru-RU" b="1" dirty="0" err="1" smtClean="0"/>
            <a:t>зазвичай</a:t>
          </a:r>
          <a:r>
            <a:rPr lang="ru-RU" b="1" dirty="0" smtClean="0"/>
            <a:t>, </a:t>
          </a:r>
          <a:r>
            <a:rPr lang="ru-RU" b="1" dirty="0" err="1" smtClean="0"/>
            <a:t>спрощення</a:t>
          </a:r>
          <a:r>
            <a:rPr lang="ru-RU" b="1" dirty="0" smtClean="0"/>
            <a:t>) </a:t>
          </a:r>
          <a:r>
            <a:rPr lang="ru-RU" b="1" dirty="0" err="1" smtClean="0"/>
            <a:t>змісту</a:t>
          </a:r>
          <a:r>
            <a:rPr lang="ru-RU" b="1" dirty="0" smtClean="0"/>
            <a:t> предмету, </a:t>
          </a:r>
          <a:r>
            <a:rPr lang="ru-RU" b="1" dirty="0" err="1" smtClean="0"/>
            <a:t>програми</a:t>
          </a:r>
          <a:r>
            <a:rPr lang="ru-RU" b="1" dirty="0" smtClean="0"/>
            <a:t> </a:t>
          </a:r>
          <a:r>
            <a:rPr lang="ru-RU" b="1" dirty="0" err="1" smtClean="0"/>
            <a:t>викладання</a:t>
          </a:r>
          <a:r>
            <a:rPr lang="ru-RU" b="1" dirty="0" smtClean="0"/>
            <a:t> та, у </a:t>
          </a:r>
          <a:r>
            <a:rPr lang="ru-RU" b="1" dirty="0" err="1" smtClean="0"/>
            <a:t>результаті</a:t>
          </a:r>
          <a:r>
            <a:rPr lang="ru-RU" b="1" dirty="0" smtClean="0"/>
            <a:t>, </a:t>
          </a:r>
          <a:r>
            <a:rPr lang="ru-RU" b="1" dirty="0" err="1" smtClean="0"/>
            <a:t>рівня</a:t>
          </a:r>
          <a:r>
            <a:rPr lang="ru-RU" b="1" dirty="0" smtClean="0"/>
            <a:t> </a:t>
          </a:r>
          <a:r>
            <a:rPr lang="ru-RU" b="1" dirty="0" err="1" smtClean="0"/>
            <a:t>знань</a:t>
          </a:r>
          <a:r>
            <a:rPr lang="ru-RU" b="1" dirty="0" smtClean="0"/>
            <a:t> та </a:t>
          </a:r>
          <a:r>
            <a:rPr lang="ru-RU" b="1" dirty="0" err="1" smtClean="0"/>
            <a:t>навичок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має</a:t>
          </a:r>
          <a:r>
            <a:rPr lang="ru-RU" b="1" dirty="0" smtClean="0"/>
            <a:t> </a:t>
          </a:r>
          <a:r>
            <a:rPr lang="ru-RU" b="1" dirty="0" err="1" smtClean="0"/>
            <a:t>опанувати</a:t>
          </a:r>
          <a:r>
            <a:rPr lang="ru-RU" b="1" dirty="0" smtClean="0"/>
            <a:t> </a:t>
          </a:r>
          <a:r>
            <a:rPr lang="ru-RU" b="1" dirty="0" err="1" smtClean="0"/>
            <a:t>дитина</a:t>
          </a:r>
          <a:r>
            <a:rPr lang="ru-RU" b="1" dirty="0" smtClean="0"/>
            <a:t> </a:t>
          </a:r>
          <a:r>
            <a:rPr lang="ru-RU" b="1" dirty="0" err="1" smtClean="0"/>
            <a:t>впродовж</a:t>
          </a:r>
          <a:r>
            <a:rPr lang="ru-RU" b="1" dirty="0" smtClean="0"/>
            <a:t> </a:t>
          </a:r>
          <a:r>
            <a:rPr lang="ru-RU" b="1" dirty="0" err="1" smtClean="0"/>
            <a:t>навчання</a:t>
          </a:r>
          <a:r>
            <a:rPr lang="ru-RU" b="1" dirty="0" smtClean="0"/>
            <a:t>.</a:t>
          </a:r>
          <a:endParaRPr lang="ru-RU" dirty="0"/>
        </a:p>
      </dgm:t>
    </dgm:pt>
    <dgm:pt modelId="{5799B101-B9A5-4DF3-B92C-7F9A50232D59}" type="parTrans" cxnId="{5C07B3F8-A50D-46BE-B5DA-5939E0691C6C}">
      <dgm:prSet/>
      <dgm:spPr/>
      <dgm:t>
        <a:bodyPr/>
        <a:lstStyle/>
        <a:p>
          <a:endParaRPr lang="ru-RU"/>
        </a:p>
      </dgm:t>
    </dgm:pt>
    <dgm:pt modelId="{51179593-4E32-457F-93C2-9758DF0C6F88}" type="sibTrans" cxnId="{5C07B3F8-A50D-46BE-B5DA-5939E0691C6C}">
      <dgm:prSet/>
      <dgm:spPr/>
      <dgm:t>
        <a:bodyPr/>
        <a:lstStyle/>
        <a:p>
          <a:endParaRPr lang="ru-RU"/>
        </a:p>
      </dgm:t>
    </dgm:pt>
    <dgm:pt modelId="{205F1430-D981-4159-A917-15C860A62268}">
      <dgm:prSet/>
      <dgm:spPr/>
      <dgm:t>
        <a:bodyPr/>
        <a:lstStyle/>
        <a:p>
          <a:pPr algn="just" rtl="0"/>
          <a:r>
            <a:rPr lang="ru-RU" b="1" dirty="0" err="1" smtClean="0"/>
            <a:t>Якщо</a:t>
          </a:r>
          <a:r>
            <a:rPr lang="ru-RU" b="1" dirty="0" smtClean="0"/>
            <a:t> у </a:t>
          </a:r>
          <a:r>
            <a:rPr lang="ru-RU" b="1" dirty="0" err="1" smtClean="0"/>
            <a:t>випадку</a:t>
          </a:r>
          <a:r>
            <a:rPr lang="ru-RU" b="1" dirty="0" smtClean="0"/>
            <a:t> </a:t>
          </a:r>
          <a:r>
            <a:rPr lang="ru-RU" b="1" dirty="0" err="1" smtClean="0"/>
            <a:t>адаптації</a:t>
          </a:r>
          <a:r>
            <a:rPr lang="ru-RU" b="1" dirty="0" smtClean="0"/>
            <a:t> </a:t>
          </a:r>
          <a:r>
            <a:rPr lang="ru-RU" b="1" dirty="0" err="1" smtClean="0"/>
            <a:t>зміст</a:t>
          </a:r>
          <a:r>
            <a:rPr lang="ru-RU" b="1" dirty="0" smtClean="0"/>
            <a:t> </a:t>
          </a:r>
          <a:r>
            <a:rPr lang="ru-RU" b="1" dirty="0" err="1" smtClean="0"/>
            <a:t>навчання</a:t>
          </a:r>
          <a:r>
            <a:rPr lang="ru-RU" b="1" dirty="0" smtClean="0"/>
            <a:t> </a:t>
          </a:r>
          <a:r>
            <a:rPr lang="ru-RU" b="1" dirty="0" err="1" smtClean="0"/>
            <a:t>відповідає</a:t>
          </a:r>
          <a:r>
            <a:rPr lang="ru-RU" b="1" dirty="0" smtClean="0"/>
            <a:t> </a:t>
          </a:r>
          <a:r>
            <a:rPr lang="ru-RU" b="1" dirty="0" err="1" smtClean="0"/>
            <a:t>рівню</a:t>
          </a:r>
          <a:r>
            <a:rPr lang="ru-RU" b="1" dirty="0" smtClean="0"/>
            <a:t> </a:t>
          </a:r>
          <a:r>
            <a:rPr lang="ru-RU" b="1" dirty="0" err="1" smtClean="0"/>
            <a:t>знань</a:t>
          </a:r>
          <a:r>
            <a:rPr lang="ru-RU" b="1" dirty="0" smtClean="0"/>
            <a:t> та </a:t>
          </a:r>
          <a:r>
            <a:rPr lang="ru-RU" b="1" dirty="0" err="1" smtClean="0"/>
            <a:t>навичок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отримує</a:t>
          </a:r>
          <a:r>
            <a:rPr lang="ru-RU" b="1" dirty="0" smtClean="0"/>
            <a:t> весь </a:t>
          </a:r>
          <a:r>
            <a:rPr lang="ru-RU" b="1" dirty="0" err="1" smtClean="0"/>
            <a:t>клас</a:t>
          </a:r>
          <a:r>
            <a:rPr lang="ru-RU" b="1" dirty="0" smtClean="0"/>
            <a:t>, то </a:t>
          </a:r>
          <a:r>
            <a:rPr lang="ru-RU" b="1" dirty="0" err="1" smtClean="0"/>
            <a:t>модифікація</a:t>
          </a:r>
          <a:r>
            <a:rPr lang="ru-RU" b="1" dirty="0" smtClean="0"/>
            <a:t> –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змога</a:t>
          </a:r>
          <a:r>
            <a:rPr lang="ru-RU" b="1" dirty="0" smtClean="0"/>
            <a:t> </a:t>
          </a:r>
          <a:r>
            <a:rPr lang="ru-RU" b="1" dirty="0" err="1" smtClean="0"/>
            <a:t>дитині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ООП </a:t>
          </a:r>
          <a:r>
            <a:rPr lang="ru-RU" b="1" dirty="0" err="1" smtClean="0"/>
            <a:t>брати</a:t>
          </a:r>
          <a:r>
            <a:rPr lang="ru-RU" b="1" dirty="0" smtClean="0"/>
            <a:t> участь у </a:t>
          </a:r>
          <a:r>
            <a:rPr lang="ru-RU" b="1" dirty="0" err="1" smtClean="0"/>
            <a:t>навчальній</a:t>
          </a:r>
          <a:r>
            <a:rPr lang="ru-RU" b="1" dirty="0" smtClean="0"/>
            <a:t> </a:t>
          </a:r>
          <a:r>
            <a:rPr lang="ru-RU" b="1" dirty="0" err="1" smtClean="0"/>
            <a:t>діяльності</a:t>
          </a:r>
          <a:r>
            <a:rPr lang="ru-RU" b="1" dirty="0" smtClean="0"/>
            <a:t>, </a:t>
          </a:r>
          <a:r>
            <a:rPr lang="ru-RU" b="1" dirty="0" err="1" smtClean="0"/>
            <a:t>хоча</a:t>
          </a:r>
          <a:r>
            <a:rPr lang="ru-RU" b="1" dirty="0" smtClean="0"/>
            <a:t> </a:t>
          </a:r>
          <a:r>
            <a:rPr lang="ru-RU" b="1" dirty="0" err="1" smtClean="0"/>
            <a:t>рівень</a:t>
          </a:r>
          <a:r>
            <a:rPr lang="ru-RU" b="1" dirty="0" smtClean="0"/>
            <a:t> </a:t>
          </a:r>
          <a:r>
            <a:rPr lang="ru-RU" b="1" dirty="0" err="1" smtClean="0"/>
            <a:t>засвоюваних</a:t>
          </a:r>
          <a:r>
            <a:rPr lang="ru-RU" b="1" dirty="0" smtClean="0"/>
            <a:t> </a:t>
          </a:r>
          <a:r>
            <a:rPr lang="ru-RU" b="1" dirty="0" err="1" smtClean="0"/>
            <a:t>знань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не </a:t>
          </a:r>
          <a:r>
            <a:rPr lang="ru-RU" b="1" dirty="0" err="1" smtClean="0"/>
            <a:t>відповідати</a:t>
          </a:r>
          <a:r>
            <a:rPr lang="ru-RU" b="1" dirty="0" smtClean="0"/>
            <a:t> </a:t>
          </a:r>
          <a:r>
            <a:rPr lang="ru-RU" b="1" dirty="0" err="1" smtClean="0"/>
            <a:t>віковим</a:t>
          </a:r>
          <a:r>
            <a:rPr lang="ru-RU" b="1" dirty="0" smtClean="0"/>
            <a:t> </a:t>
          </a:r>
          <a:r>
            <a:rPr lang="ru-RU" b="1" dirty="0" err="1" smtClean="0"/>
            <a:t>особливостям</a:t>
          </a:r>
          <a:r>
            <a:rPr lang="ru-RU" b="1" dirty="0" smtClean="0"/>
            <a:t> </a:t>
          </a:r>
          <a:r>
            <a:rPr lang="ru-RU" b="1" dirty="0" err="1" smtClean="0"/>
            <a:t>учнів</a:t>
          </a:r>
          <a:r>
            <a:rPr lang="ru-RU" b="1" dirty="0" smtClean="0"/>
            <a:t> </a:t>
          </a:r>
          <a:r>
            <a:rPr lang="ru-RU" b="1" dirty="0" err="1" smtClean="0"/>
            <a:t>класу</a:t>
          </a:r>
          <a:r>
            <a:rPr lang="ru-RU" b="1" dirty="0" smtClean="0"/>
            <a:t> </a:t>
          </a:r>
          <a:r>
            <a:rPr lang="ru-RU" b="1" dirty="0" err="1" smtClean="0"/>
            <a:t>класу</a:t>
          </a:r>
          <a:r>
            <a:rPr lang="ru-RU" b="1" dirty="0" smtClean="0"/>
            <a:t>, у </a:t>
          </a:r>
          <a:r>
            <a:rPr lang="ru-RU" b="1" dirty="0" err="1" smtClean="0"/>
            <a:t>якому</a:t>
          </a:r>
          <a:r>
            <a:rPr lang="ru-RU" b="1" dirty="0" smtClean="0"/>
            <a:t> вона </a:t>
          </a:r>
          <a:r>
            <a:rPr lang="ru-RU" b="1" dirty="0" err="1" smtClean="0"/>
            <a:t>навчається</a:t>
          </a:r>
          <a:r>
            <a:rPr lang="ru-RU" b="1" dirty="0" smtClean="0"/>
            <a:t>.</a:t>
          </a:r>
          <a:endParaRPr lang="ru-RU" b="1" dirty="0"/>
        </a:p>
      </dgm:t>
    </dgm:pt>
    <dgm:pt modelId="{CE6B2773-8D55-4906-97D7-A7414D4B6537}" type="parTrans" cxnId="{AC78B8F7-29C8-46DD-B54F-9B0537B86481}">
      <dgm:prSet/>
      <dgm:spPr/>
      <dgm:t>
        <a:bodyPr/>
        <a:lstStyle/>
        <a:p>
          <a:endParaRPr lang="ru-RU"/>
        </a:p>
      </dgm:t>
    </dgm:pt>
    <dgm:pt modelId="{2730E11F-D66C-4FD6-819E-DEEA399C9141}" type="sibTrans" cxnId="{AC78B8F7-29C8-46DD-B54F-9B0537B86481}">
      <dgm:prSet/>
      <dgm:spPr/>
      <dgm:t>
        <a:bodyPr/>
        <a:lstStyle/>
        <a:p>
          <a:endParaRPr lang="ru-RU"/>
        </a:p>
      </dgm:t>
    </dgm:pt>
    <dgm:pt modelId="{20FF4F05-946E-4B57-A317-775E0D5541E5}" type="pres">
      <dgm:prSet presAssocID="{37083FBB-536F-4572-994B-CBCE72A9A33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58B7F-B29F-4436-BFE5-055C48CF4F8A}" type="pres">
      <dgm:prSet presAssocID="{D7829AC8-21F2-4045-8725-61446464F19C}" presName="circle1" presStyleLbl="node1" presStyleIdx="0" presStyleCnt="3"/>
      <dgm:spPr/>
    </dgm:pt>
    <dgm:pt modelId="{AA837381-29C7-4FEC-B3D6-D61C0C880B0D}" type="pres">
      <dgm:prSet presAssocID="{D7829AC8-21F2-4045-8725-61446464F19C}" presName="space" presStyleCnt="0"/>
      <dgm:spPr/>
    </dgm:pt>
    <dgm:pt modelId="{E3D59983-D26B-487F-9869-5DC4387DB21A}" type="pres">
      <dgm:prSet presAssocID="{D7829AC8-21F2-4045-8725-61446464F19C}" presName="rect1" presStyleLbl="alignAcc1" presStyleIdx="0" presStyleCnt="3"/>
      <dgm:spPr/>
      <dgm:t>
        <a:bodyPr/>
        <a:lstStyle/>
        <a:p>
          <a:endParaRPr lang="ru-RU"/>
        </a:p>
      </dgm:t>
    </dgm:pt>
    <dgm:pt modelId="{E5E4B613-138C-4758-9C56-7210CBC86517}" type="pres">
      <dgm:prSet presAssocID="{B39BA6E1-35AE-407C-B7C8-6E3BE09EB159}" presName="vertSpace2" presStyleLbl="node1" presStyleIdx="0" presStyleCnt="3"/>
      <dgm:spPr/>
    </dgm:pt>
    <dgm:pt modelId="{C08B362A-21CA-4628-AE34-1B3180810BCD}" type="pres">
      <dgm:prSet presAssocID="{B39BA6E1-35AE-407C-B7C8-6E3BE09EB159}" presName="circle2" presStyleLbl="node1" presStyleIdx="1" presStyleCnt="3"/>
      <dgm:spPr/>
    </dgm:pt>
    <dgm:pt modelId="{66AB5EA1-0603-4765-A757-D4AA3737A996}" type="pres">
      <dgm:prSet presAssocID="{B39BA6E1-35AE-407C-B7C8-6E3BE09EB159}" presName="rect2" presStyleLbl="alignAcc1" presStyleIdx="1" presStyleCnt="3"/>
      <dgm:spPr/>
      <dgm:t>
        <a:bodyPr/>
        <a:lstStyle/>
        <a:p>
          <a:endParaRPr lang="ru-RU"/>
        </a:p>
      </dgm:t>
    </dgm:pt>
    <dgm:pt modelId="{A6932C11-A7BB-4423-A944-6C36F8F4B329}" type="pres">
      <dgm:prSet presAssocID="{205F1430-D981-4159-A917-15C860A62268}" presName="vertSpace3" presStyleLbl="node1" presStyleIdx="1" presStyleCnt="3"/>
      <dgm:spPr/>
    </dgm:pt>
    <dgm:pt modelId="{A48C706F-012A-410A-AD2A-D4AE078B3117}" type="pres">
      <dgm:prSet presAssocID="{205F1430-D981-4159-A917-15C860A62268}" presName="circle3" presStyleLbl="node1" presStyleIdx="2" presStyleCnt="3"/>
      <dgm:spPr/>
    </dgm:pt>
    <dgm:pt modelId="{BE7E796B-B0E7-4CC0-BFC0-84F349C04139}" type="pres">
      <dgm:prSet presAssocID="{205F1430-D981-4159-A917-15C860A62268}" presName="rect3" presStyleLbl="alignAcc1" presStyleIdx="2" presStyleCnt="3"/>
      <dgm:spPr/>
      <dgm:t>
        <a:bodyPr/>
        <a:lstStyle/>
        <a:p>
          <a:endParaRPr lang="ru-RU"/>
        </a:p>
      </dgm:t>
    </dgm:pt>
    <dgm:pt modelId="{FF738B6B-B1C7-4715-86B0-87A4F46503CE}" type="pres">
      <dgm:prSet presAssocID="{D7829AC8-21F2-4045-8725-61446464F19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54206-5BEA-47EB-83A9-EB913A0FD04C}" type="pres">
      <dgm:prSet presAssocID="{B39BA6E1-35AE-407C-B7C8-6E3BE09EB15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5912F-E457-498F-90BD-CC3844F4FF15}" type="pres">
      <dgm:prSet presAssocID="{205F1430-D981-4159-A917-15C860A6226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ACEB2-4602-4D18-8F6D-2E3629DE108C}" type="presOf" srcId="{D7829AC8-21F2-4045-8725-61446464F19C}" destId="{E3D59983-D26B-487F-9869-5DC4387DB21A}" srcOrd="0" destOrd="0" presId="urn:microsoft.com/office/officeart/2005/8/layout/target3"/>
    <dgm:cxn modelId="{7DB2119A-A22C-4DA9-9D4C-1E18ACD3B2C6}" type="presOf" srcId="{B39BA6E1-35AE-407C-B7C8-6E3BE09EB159}" destId="{66AB5EA1-0603-4765-A757-D4AA3737A996}" srcOrd="0" destOrd="0" presId="urn:microsoft.com/office/officeart/2005/8/layout/target3"/>
    <dgm:cxn modelId="{34E76457-10CC-402F-AE28-A7343E5B346F}" srcId="{37083FBB-536F-4572-994B-CBCE72A9A338}" destId="{D7829AC8-21F2-4045-8725-61446464F19C}" srcOrd="0" destOrd="0" parTransId="{91ACBC13-6E68-4666-BF31-A49E526CBC8E}" sibTransId="{8A9671F5-9C34-4BD2-9454-75A907455F3B}"/>
    <dgm:cxn modelId="{DBABF43E-711B-42F5-963B-1DB2D434E850}" type="presOf" srcId="{37083FBB-536F-4572-994B-CBCE72A9A338}" destId="{20FF4F05-946E-4B57-A317-775E0D5541E5}" srcOrd="0" destOrd="0" presId="urn:microsoft.com/office/officeart/2005/8/layout/target3"/>
    <dgm:cxn modelId="{9FFE7879-FA73-46F9-888C-A36D727CBCCA}" type="presOf" srcId="{205F1430-D981-4159-A917-15C860A62268}" destId="{BE7E796B-B0E7-4CC0-BFC0-84F349C04139}" srcOrd="0" destOrd="0" presId="urn:microsoft.com/office/officeart/2005/8/layout/target3"/>
    <dgm:cxn modelId="{AC78B8F7-29C8-46DD-B54F-9B0537B86481}" srcId="{37083FBB-536F-4572-994B-CBCE72A9A338}" destId="{205F1430-D981-4159-A917-15C860A62268}" srcOrd="2" destOrd="0" parTransId="{CE6B2773-8D55-4906-97D7-A7414D4B6537}" sibTransId="{2730E11F-D66C-4FD6-819E-DEEA399C9141}"/>
    <dgm:cxn modelId="{305C23BE-1532-4B5A-AC97-81688748BFDA}" type="presOf" srcId="{D7829AC8-21F2-4045-8725-61446464F19C}" destId="{FF738B6B-B1C7-4715-86B0-87A4F46503CE}" srcOrd="1" destOrd="0" presId="urn:microsoft.com/office/officeart/2005/8/layout/target3"/>
    <dgm:cxn modelId="{D3A7560C-FB5A-4CC9-97D6-CEE1908E9AAB}" type="presOf" srcId="{B39BA6E1-35AE-407C-B7C8-6E3BE09EB159}" destId="{EDC54206-5BEA-47EB-83A9-EB913A0FD04C}" srcOrd="1" destOrd="0" presId="urn:microsoft.com/office/officeart/2005/8/layout/target3"/>
    <dgm:cxn modelId="{2D93E029-3899-45C1-ADC8-5760ABB9BE7B}" type="presOf" srcId="{205F1430-D981-4159-A917-15C860A62268}" destId="{A435912F-E457-498F-90BD-CC3844F4FF15}" srcOrd="1" destOrd="0" presId="urn:microsoft.com/office/officeart/2005/8/layout/target3"/>
    <dgm:cxn modelId="{5C07B3F8-A50D-46BE-B5DA-5939E0691C6C}" srcId="{37083FBB-536F-4572-994B-CBCE72A9A338}" destId="{B39BA6E1-35AE-407C-B7C8-6E3BE09EB159}" srcOrd="1" destOrd="0" parTransId="{5799B101-B9A5-4DF3-B92C-7F9A50232D59}" sibTransId="{51179593-4E32-457F-93C2-9758DF0C6F88}"/>
    <dgm:cxn modelId="{29C6E170-5CB6-49F2-92B0-80DAA2A3982D}" type="presParOf" srcId="{20FF4F05-946E-4B57-A317-775E0D5541E5}" destId="{F8458B7F-B29F-4436-BFE5-055C48CF4F8A}" srcOrd="0" destOrd="0" presId="urn:microsoft.com/office/officeart/2005/8/layout/target3"/>
    <dgm:cxn modelId="{FC2F51D4-FA39-4669-A118-9E7E94525187}" type="presParOf" srcId="{20FF4F05-946E-4B57-A317-775E0D5541E5}" destId="{AA837381-29C7-4FEC-B3D6-D61C0C880B0D}" srcOrd="1" destOrd="0" presId="urn:microsoft.com/office/officeart/2005/8/layout/target3"/>
    <dgm:cxn modelId="{F7BEFBF5-EA17-4D15-9A69-121259AD9EBC}" type="presParOf" srcId="{20FF4F05-946E-4B57-A317-775E0D5541E5}" destId="{E3D59983-D26B-487F-9869-5DC4387DB21A}" srcOrd="2" destOrd="0" presId="urn:microsoft.com/office/officeart/2005/8/layout/target3"/>
    <dgm:cxn modelId="{4844F35E-9E20-46DA-A3C0-B08A53F216C7}" type="presParOf" srcId="{20FF4F05-946E-4B57-A317-775E0D5541E5}" destId="{E5E4B613-138C-4758-9C56-7210CBC86517}" srcOrd="3" destOrd="0" presId="urn:microsoft.com/office/officeart/2005/8/layout/target3"/>
    <dgm:cxn modelId="{2EE4900A-6CF5-4031-B4AB-4118BA667594}" type="presParOf" srcId="{20FF4F05-946E-4B57-A317-775E0D5541E5}" destId="{C08B362A-21CA-4628-AE34-1B3180810BCD}" srcOrd="4" destOrd="0" presId="urn:microsoft.com/office/officeart/2005/8/layout/target3"/>
    <dgm:cxn modelId="{D00DC7A9-37F1-4F67-B35F-9AE3A80523F9}" type="presParOf" srcId="{20FF4F05-946E-4B57-A317-775E0D5541E5}" destId="{66AB5EA1-0603-4765-A757-D4AA3737A996}" srcOrd="5" destOrd="0" presId="urn:microsoft.com/office/officeart/2005/8/layout/target3"/>
    <dgm:cxn modelId="{B6E85162-CA21-4522-8E40-5E628C980F1F}" type="presParOf" srcId="{20FF4F05-946E-4B57-A317-775E0D5541E5}" destId="{A6932C11-A7BB-4423-A944-6C36F8F4B329}" srcOrd="6" destOrd="0" presId="urn:microsoft.com/office/officeart/2005/8/layout/target3"/>
    <dgm:cxn modelId="{726A1D44-033B-42CE-BDD0-7CC7AAFFBE0F}" type="presParOf" srcId="{20FF4F05-946E-4B57-A317-775E0D5541E5}" destId="{A48C706F-012A-410A-AD2A-D4AE078B3117}" srcOrd="7" destOrd="0" presId="urn:microsoft.com/office/officeart/2005/8/layout/target3"/>
    <dgm:cxn modelId="{795B0F37-FE3F-47A3-977D-D51665AC4546}" type="presParOf" srcId="{20FF4F05-946E-4B57-A317-775E0D5541E5}" destId="{BE7E796B-B0E7-4CC0-BFC0-84F349C04139}" srcOrd="8" destOrd="0" presId="urn:microsoft.com/office/officeart/2005/8/layout/target3"/>
    <dgm:cxn modelId="{1AC29DC6-9EAE-4F6C-B948-7423888A212F}" type="presParOf" srcId="{20FF4F05-946E-4B57-A317-775E0D5541E5}" destId="{FF738B6B-B1C7-4715-86B0-87A4F46503CE}" srcOrd="9" destOrd="0" presId="urn:microsoft.com/office/officeart/2005/8/layout/target3"/>
    <dgm:cxn modelId="{8B70E382-2958-4021-BC1B-A77F0FBF5587}" type="presParOf" srcId="{20FF4F05-946E-4B57-A317-775E0D5541E5}" destId="{EDC54206-5BEA-47EB-83A9-EB913A0FD04C}" srcOrd="10" destOrd="0" presId="urn:microsoft.com/office/officeart/2005/8/layout/target3"/>
    <dgm:cxn modelId="{5B112B20-4910-4641-955D-2D768B0A89C8}" type="presParOf" srcId="{20FF4F05-946E-4B57-A317-775E0D5541E5}" destId="{A435912F-E457-498F-90BD-CC3844F4FF1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6FA83-8EEC-48F7-8531-C0E32AD4D3E3}">
      <dsp:nvSpPr>
        <dsp:cNvPr id="0" name=""/>
        <dsp:cNvSpPr/>
      </dsp:nvSpPr>
      <dsp:spPr>
        <a:xfrm>
          <a:off x="0" y="0"/>
          <a:ext cx="3148026" cy="31480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DA576-0F94-4865-B68A-9A920ADDEBDE}">
      <dsp:nvSpPr>
        <dsp:cNvPr id="0" name=""/>
        <dsp:cNvSpPr/>
      </dsp:nvSpPr>
      <dsp:spPr>
        <a:xfrm>
          <a:off x="1574013" y="0"/>
          <a:ext cx="5141158" cy="3148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Інклюзивна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освіта</a:t>
          </a:r>
          <a:r>
            <a:rPr lang="ru-RU" sz="1800" kern="1200" dirty="0" smtClean="0"/>
            <a:t> — </a:t>
          </a:r>
          <a:r>
            <a:rPr lang="ru-RU" sz="1800" kern="1200" dirty="0" err="1" smtClean="0"/>
            <a:t>це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процес</a:t>
          </a:r>
          <a:r>
            <a:rPr lang="ru-RU" sz="1800" kern="1200" dirty="0" smtClean="0"/>
            <a:t>, у </a:t>
          </a:r>
          <a:r>
            <a:rPr lang="ru-RU" sz="1800" kern="1200" dirty="0" err="1" smtClean="0"/>
            <a:t>якому</a:t>
          </a:r>
          <a:r>
            <a:rPr lang="ru-RU" sz="1800" kern="1200" dirty="0" smtClean="0"/>
            <a:t> школа </a:t>
          </a:r>
          <a:r>
            <a:rPr lang="ru-RU" sz="1800" kern="1200" dirty="0" err="1" smtClean="0"/>
            <a:t>намагається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відповідати</a:t>
          </a:r>
          <a:r>
            <a:rPr lang="ru-RU" sz="1800" kern="1200" dirty="0" smtClean="0"/>
            <a:t> на потреби </a:t>
          </a:r>
          <a:r>
            <a:rPr lang="ru-RU" sz="1800" kern="1200" dirty="0" err="1" smtClean="0"/>
            <a:t>всіх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учнів</a:t>
          </a:r>
          <a:r>
            <a:rPr lang="ru-RU" sz="1800" kern="1200" dirty="0" smtClean="0"/>
            <a:t>, вносить </a:t>
          </a:r>
          <a:r>
            <a:rPr lang="ru-RU" sz="1800" kern="1200" dirty="0" err="1" smtClean="0"/>
            <a:t>необхідні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зміни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навчальної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програми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ресурсів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щоб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забезпечити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рівні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можливості</a:t>
          </a:r>
          <a:r>
            <a:rPr lang="ru-RU" sz="1800" kern="1200" dirty="0" smtClean="0"/>
            <a:t>.</a:t>
          </a:r>
          <a:r>
            <a:rPr lang="ru-RU" sz="1800" b="1" kern="1200" dirty="0" smtClean="0"/>
            <a:t> </a:t>
          </a:r>
          <a:endParaRPr lang="ru-RU" sz="1800" kern="1200" dirty="0"/>
        </a:p>
      </dsp:txBody>
      <dsp:txXfrm>
        <a:off x="1574013" y="0"/>
        <a:ext cx="5141158" cy="1495312"/>
      </dsp:txXfrm>
    </dsp:sp>
    <dsp:sp modelId="{28629D60-4C6B-4571-83A8-0443D7428B62}">
      <dsp:nvSpPr>
        <dsp:cNvPr id="0" name=""/>
        <dsp:cNvSpPr/>
      </dsp:nvSpPr>
      <dsp:spPr>
        <a:xfrm>
          <a:off x="826357" y="1495312"/>
          <a:ext cx="1495312" cy="14953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A29C2-F05C-4D7A-AD4A-478EF15F6561}">
      <dsp:nvSpPr>
        <dsp:cNvPr id="0" name=""/>
        <dsp:cNvSpPr/>
      </dsp:nvSpPr>
      <dsp:spPr>
        <a:xfrm>
          <a:off x="1574013" y="1495312"/>
          <a:ext cx="5141158" cy="149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Інклюзивне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навчання</a:t>
          </a:r>
          <a:r>
            <a:rPr lang="ru-RU" sz="1800" kern="1200" dirty="0" smtClean="0"/>
            <a:t> — </a:t>
          </a:r>
          <a:r>
            <a:rPr lang="ru-RU" sz="1800" kern="1200" dirty="0" err="1" smtClean="0"/>
            <a:t>це</a:t>
          </a:r>
          <a:r>
            <a:rPr lang="ru-RU" sz="1800" kern="1200" dirty="0" smtClean="0"/>
            <a:t> система </a:t>
          </a:r>
          <a:r>
            <a:rPr lang="ru-RU" sz="1800" kern="1200" dirty="0" err="1" smtClean="0"/>
            <a:t>освітніх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послуг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базується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принципі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забезпечення</a:t>
          </a:r>
          <a:r>
            <a:rPr lang="ru-RU" sz="1800" kern="1200" dirty="0" smtClean="0"/>
            <a:t> основного права </a:t>
          </a:r>
          <a:r>
            <a:rPr lang="ru-RU" sz="1800" kern="1200" dirty="0" err="1" smtClean="0"/>
            <a:t>дітей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освіту</a:t>
          </a:r>
          <a:r>
            <a:rPr lang="ru-RU" sz="1800" kern="1200" dirty="0" smtClean="0"/>
            <a:t> та права </a:t>
          </a:r>
          <a:r>
            <a:rPr lang="ru-RU" sz="1800" kern="1200" dirty="0" err="1" smtClean="0"/>
            <a:t>навчатися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місцем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проживання</a:t>
          </a:r>
          <a:r>
            <a:rPr lang="ru-RU" sz="1800" kern="1200" dirty="0" smtClean="0"/>
            <a:t>, яка </a:t>
          </a:r>
          <a:r>
            <a:rPr lang="ru-RU" sz="1800" kern="1200" dirty="0" err="1" smtClean="0"/>
            <a:t>передбачає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навчання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умовах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загальноосвітнього</a:t>
          </a:r>
          <a:r>
            <a:rPr lang="ru-RU" sz="1800" kern="1200" dirty="0" smtClean="0"/>
            <a:t> закладу.</a:t>
          </a:r>
          <a:endParaRPr lang="ru-RU" sz="1800" kern="1200" dirty="0"/>
        </a:p>
      </dsp:txBody>
      <dsp:txXfrm>
        <a:off x="1574013" y="1495312"/>
        <a:ext cx="5141158" cy="149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8ADE-B918-4428-BDA3-F3BC26BE8031}">
      <dsp:nvSpPr>
        <dsp:cNvPr id="0" name=""/>
        <dsp:cNvSpPr/>
      </dsp:nvSpPr>
      <dsp:spPr>
        <a:xfrm>
          <a:off x="0" y="0"/>
          <a:ext cx="2643206" cy="26432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04A7-61E9-434E-B25A-13AEDD0FE9A1}">
      <dsp:nvSpPr>
        <dsp:cNvPr id="0" name=""/>
        <dsp:cNvSpPr/>
      </dsp:nvSpPr>
      <dsp:spPr>
        <a:xfrm>
          <a:off x="1321603" y="0"/>
          <a:ext cx="6465139" cy="2643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err="1" smtClean="0"/>
            <a:t>Асистент</a:t>
          </a:r>
          <a:r>
            <a:rPr lang="ru-RU" sz="2800" b="1" u="sng" kern="1200" dirty="0" smtClean="0"/>
            <a:t> педагога </a:t>
          </a:r>
          <a:r>
            <a:rPr lang="ru-RU" sz="2800" b="1" kern="1200" dirty="0" smtClean="0"/>
            <a:t>— </a:t>
          </a:r>
          <a:r>
            <a:rPr lang="ru-RU" sz="2800" b="1" kern="1200" dirty="0" err="1" smtClean="0"/>
            <a:t>це</a:t>
          </a:r>
          <a:r>
            <a:rPr lang="ru-RU" sz="2800" b="1" kern="1200" dirty="0" smtClean="0"/>
            <a:t> той, </a:t>
          </a:r>
          <a:r>
            <a:rPr lang="ru-RU" sz="2800" b="1" kern="1200" dirty="0" err="1" smtClean="0"/>
            <a:t>хто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працює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під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керівництвом</a:t>
          </a:r>
          <a:r>
            <a:rPr lang="ru-RU" sz="2800" b="1" kern="1200" dirty="0" smtClean="0"/>
            <a:t> педагога, </a:t>
          </a:r>
          <a:r>
            <a:rPr lang="ru-RU" sz="2800" b="1" kern="1200" dirty="0" err="1" smtClean="0"/>
            <a:t>щоб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приділяти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дітям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додаткову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увагу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й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надавати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інструкції</a:t>
          </a:r>
          <a:r>
            <a:rPr lang="ru-RU" sz="2800" b="1" kern="1200" dirty="0" smtClean="0"/>
            <a:t> за потреби.</a:t>
          </a:r>
          <a:endParaRPr lang="ru-RU" sz="2800" b="1" kern="1200" dirty="0"/>
        </a:p>
      </dsp:txBody>
      <dsp:txXfrm>
        <a:off x="1321603" y="0"/>
        <a:ext cx="6465139" cy="2643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F14F1-CF7B-40D0-92DE-613AB869EAD7}">
      <dsp:nvSpPr>
        <dsp:cNvPr id="0" name=""/>
        <dsp:cNvSpPr/>
      </dsp:nvSpPr>
      <dsp:spPr>
        <a:xfrm>
          <a:off x="55938" y="267"/>
          <a:ext cx="2513944" cy="1508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Законодавчо-теоретична база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FF0000"/>
              </a:solidFill>
            </a:rPr>
            <a:t>(ЗНАТИ)</a:t>
          </a:r>
          <a:endParaRPr lang="ru-RU" sz="2600" kern="1200" dirty="0">
            <a:solidFill>
              <a:srgbClr val="FF0000"/>
            </a:solidFill>
          </a:endParaRPr>
        </a:p>
      </dsp:txBody>
      <dsp:txXfrm>
        <a:off x="55938" y="267"/>
        <a:ext cx="2513944" cy="1508366"/>
      </dsp:txXfrm>
    </dsp:sp>
    <dsp:sp modelId="{56263EF1-7D76-4FC8-95C4-2FDC71F034DE}">
      <dsp:nvSpPr>
        <dsp:cNvPr id="0" name=""/>
        <dsp:cNvSpPr/>
      </dsp:nvSpPr>
      <dsp:spPr>
        <a:xfrm>
          <a:off x="2821277" y="267"/>
          <a:ext cx="2513944" cy="1508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Практичні навики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FF0000"/>
              </a:solidFill>
            </a:rPr>
            <a:t>(УМІТИ)</a:t>
          </a:r>
          <a:endParaRPr lang="ru-RU" sz="2600" kern="1200" dirty="0">
            <a:solidFill>
              <a:srgbClr val="FF0000"/>
            </a:solidFill>
          </a:endParaRPr>
        </a:p>
      </dsp:txBody>
      <dsp:txXfrm>
        <a:off x="2821277" y="267"/>
        <a:ext cx="2513944" cy="1508366"/>
      </dsp:txXfrm>
    </dsp:sp>
    <dsp:sp modelId="{712A14DC-0986-43A1-8A5C-732A14CAC8EB}">
      <dsp:nvSpPr>
        <dsp:cNvPr id="0" name=""/>
        <dsp:cNvSpPr/>
      </dsp:nvSpPr>
      <dsp:spPr>
        <a:xfrm>
          <a:off x="1438607" y="1760028"/>
          <a:ext cx="2513944" cy="1508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Особистісні якості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FF0000"/>
              </a:solidFill>
            </a:rPr>
            <a:t>(МАТИ)</a:t>
          </a:r>
          <a:endParaRPr lang="ru-RU" sz="2600" kern="1200" dirty="0">
            <a:solidFill>
              <a:srgbClr val="FF0000"/>
            </a:solidFill>
          </a:endParaRPr>
        </a:p>
      </dsp:txBody>
      <dsp:txXfrm>
        <a:off x="1438607" y="1760028"/>
        <a:ext cx="2513944" cy="1508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EB231-A76B-4D04-88F8-6CF2536F4E74}">
      <dsp:nvSpPr>
        <dsp:cNvPr id="0" name=""/>
        <dsp:cNvSpPr/>
      </dsp:nvSpPr>
      <dsp:spPr>
        <a:xfrm rot="10800000">
          <a:off x="1201177" y="1601"/>
          <a:ext cx="4256532" cy="516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ОРГАНІЗАЦІЙНА</a:t>
          </a:r>
          <a:endParaRPr lang="ru-RU" sz="2300" kern="1200" dirty="0"/>
        </a:p>
      </dsp:txBody>
      <dsp:txXfrm rot="10800000">
        <a:off x="1330220" y="1601"/>
        <a:ext cx="4127489" cy="516173"/>
      </dsp:txXfrm>
    </dsp:sp>
    <dsp:sp modelId="{30893B29-224A-4423-ACF5-EA366E318A34}">
      <dsp:nvSpPr>
        <dsp:cNvPr id="0" name=""/>
        <dsp:cNvSpPr/>
      </dsp:nvSpPr>
      <dsp:spPr>
        <a:xfrm>
          <a:off x="943090" y="1601"/>
          <a:ext cx="516173" cy="516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866E1-DD07-4547-9D65-DDD4C290BB3D}">
      <dsp:nvSpPr>
        <dsp:cNvPr id="0" name=""/>
        <dsp:cNvSpPr/>
      </dsp:nvSpPr>
      <dsp:spPr>
        <a:xfrm rot="10800000">
          <a:off x="1201177" y="671857"/>
          <a:ext cx="4256532" cy="516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НАВЧАЛЬНО-РОЗВИВАЛЬНА </a:t>
          </a:r>
          <a:endParaRPr lang="ru-RU" sz="2300" kern="1200" dirty="0"/>
        </a:p>
      </dsp:txBody>
      <dsp:txXfrm rot="10800000">
        <a:off x="1330220" y="671857"/>
        <a:ext cx="4127489" cy="516173"/>
      </dsp:txXfrm>
    </dsp:sp>
    <dsp:sp modelId="{29EE3317-DC9B-4589-89D5-3C7097FA5FCF}">
      <dsp:nvSpPr>
        <dsp:cNvPr id="0" name=""/>
        <dsp:cNvSpPr/>
      </dsp:nvSpPr>
      <dsp:spPr>
        <a:xfrm>
          <a:off x="943090" y="671857"/>
          <a:ext cx="516173" cy="516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E6068-3397-4FF3-BF6E-BD2C3B2EE8E5}">
      <dsp:nvSpPr>
        <dsp:cNvPr id="0" name=""/>
        <dsp:cNvSpPr/>
      </dsp:nvSpPr>
      <dsp:spPr>
        <a:xfrm rot="10800000">
          <a:off x="1201177" y="1342113"/>
          <a:ext cx="4256532" cy="516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ДІАГНОСТИЧНА</a:t>
          </a:r>
          <a:endParaRPr lang="ru-RU" sz="2300" kern="1200" dirty="0"/>
        </a:p>
      </dsp:txBody>
      <dsp:txXfrm rot="10800000">
        <a:off x="1330220" y="1342113"/>
        <a:ext cx="4127489" cy="516173"/>
      </dsp:txXfrm>
    </dsp:sp>
    <dsp:sp modelId="{35CC6CB2-F24B-4A0C-8D3E-884DF6396AFC}">
      <dsp:nvSpPr>
        <dsp:cNvPr id="0" name=""/>
        <dsp:cNvSpPr/>
      </dsp:nvSpPr>
      <dsp:spPr>
        <a:xfrm>
          <a:off x="943090" y="1342113"/>
          <a:ext cx="516173" cy="516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65575-9EEC-49CF-8240-0AC7BBF527A9}">
      <dsp:nvSpPr>
        <dsp:cNvPr id="0" name=""/>
        <dsp:cNvSpPr/>
      </dsp:nvSpPr>
      <dsp:spPr>
        <a:xfrm rot="10800000">
          <a:off x="1201177" y="2012368"/>
          <a:ext cx="4256532" cy="516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ПРОГНОСТИЧНА</a:t>
          </a:r>
          <a:endParaRPr lang="ru-RU" sz="2300" kern="1200" dirty="0"/>
        </a:p>
      </dsp:txBody>
      <dsp:txXfrm rot="10800000">
        <a:off x="1330220" y="2012368"/>
        <a:ext cx="4127489" cy="516173"/>
      </dsp:txXfrm>
    </dsp:sp>
    <dsp:sp modelId="{64928294-0E71-4C87-A4B8-4A04B4DC36EA}">
      <dsp:nvSpPr>
        <dsp:cNvPr id="0" name=""/>
        <dsp:cNvSpPr/>
      </dsp:nvSpPr>
      <dsp:spPr>
        <a:xfrm>
          <a:off x="943090" y="2012368"/>
          <a:ext cx="516173" cy="516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F10F1-61EB-47AA-82D8-2AE0928E88AD}">
      <dsp:nvSpPr>
        <dsp:cNvPr id="0" name=""/>
        <dsp:cNvSpPr/>
      </dsp:nvSpPr>
      <dsp:spPr>
        <a:xfrm rot="10800000">
          <a:off x="1201177" y="2682624"/>
          <a:ext cx="4256532" cy="516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КОНСУЛЬТАТИВНА </a:t>
          </a:r>
          <a:endParaRPr lang="ru-RU" sz="2300" b="1" kern="1200" dirty="0"/>
        </a:p>
      </dsp:txBody>
      <dsp:txXfrm rot="10800000">
        <a:off x="1330220" y="2682624"/>
        <a:ext cx="4127489" cy="516173"/>
      </dsp:txXfrm>
    </dsp:sp>
    <dsp:sp modelId="{28C56D1C-DF47-4EC2-926A-82097E40C685}">
      <dsp:nvSpPr>
        <dsp:cNvPr id="0" name=""/>
        <dsp:cNvSpPr/>
      </dsp:nvSpPr>
      <dsp:spPr>
        <a:xfrm>
          <a:off x="943090" y="2682624"/>
          <a:ext cx="516173" cy="516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58B7F-B29F-4436-BFE5-055C48CF4F8A}">
      <dsp:nvSpPr>
        <dsp:cNvPr id="0" name=""/>
        <dsp:cNvSpPr/>
      </dsp:nvSpPr>
      <dsp:spPr>
        <a:xfrm>
          <a:off x="0" y="0"/>
          <a:ext cx="3200400" cy="320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59983-D26B-487F-9869-5DC4387DB21A}">
      <dsp:nvSpPr>
        <dsp:cNvPr id="0" name=""/>
        <dsp:cNvSpPr/>
      </dsp:nvSpPr>
      <dsp:spPr>
        <a:xfrm>
          <a:off x="1600200" y="0"/>
          <a:ext cx="6519890" cy="320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err="1" smtClean="0"/>
            <a:t>Адаптація</a:t>
          </a:r>
          <a:r>
            <a:rPr lang="ru-RU" sz="1400" b="1" i="1" u="sng" kern="1200" dirty="0" smtClean="0"/>
            <a:t> </a:t>
          </a:r>
          <a:r>
            <a:rPr lang="ru-RU" sz="1400" b="1" kern="1200" dirty="0" smtClean="0"/>
            <a:t>– </a:t>
          </a:r>
          <a:r>
            <a:rPr lang="ru-RU" sz="1400" b="1" kern="1200" dirty="0" err="1" smtClean="0"/>
            <a:t>це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стратегії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що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допомагають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дитині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</a:t>
          </a:r>
          <a:r>
            <a:rPr lang="ru-RU" sz="1400" b="1" kern="1200" dirty="0" smtClean="0"/>
            <a:t> ООП </a:t>
          </a:r>
          <a:r>
            <a:rPr lang="ru-RU" sz="1400" b="1" kern="1200" dirty="0" err="1" smtClean="0"/>
            <a:t>засвоювати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самі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обсяги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знань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що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її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однокласники</a:t>
          </a:r>
          <a:r>
            <a:rPr lang="ru-RU" sz="1400" b="1" kern="1200" dirty="0" smtClean="0"/>
            <a:t> в </a:t>
          </a:r>
          <a:r>
            <a:rPr lang="ru-RU" sz="1400" b="1" kern="1200" dirty="0" err="1" smtClean="0"/>
            <a:t>інклюзивному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класі</a:t>
          </a:r>
          <a:r>
            <a:rPr lang="ru-RU" sz="1400" b="1" kern="1200" dirty="0" smtClean="0"/>
            <a:t>. </a:t>
          </a:r>
          <a:endParaRPr lang="ru-RU" sz="1400" kern="1200" dirty="0"/>
        </a:p>
      </dsp:txBody>
      <dsp:txXfrm>
        <a:off x="1600200" y="0"/>
        <a:ext cx="6519890" cy="960122"/>
      </dsp:txXfrm>
    </dsp:sp>
    <dsp:sp modelId="{C08B362A-21CA-4628-AE34-1B3180810BCD}">
      <dsp:nvSpPr>
        <dsp:cNvPr id="0" name=""/>
        <dsp:cNvSpPr/>
      </dsp:nvSpPr>
      <dsp:spPr>
        <a:xfrm>
          <a:off x="560071" y="960122"/>
          <a:ext cx="2080257" cy="2080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B5EA1-0603-4765-A757-D4AA3737A996}">
      <dsp:nvSpPr>
        <dsp:cNvPr id="0" name=""/>
        <dsp:cNvSpPr/>
      </dsp:nvSpPr>
      <dsp:spPr>
        <a:xfrm>
          <a:off x="1600200" y="960122"/>
          <a:ext cx="6519890" cy="2080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err="1" smtClean="0"/>
            <a:t>Модифікація</a:t>
          </a:r>
          <a:r>
            <a:rPr lang="ru-RU" sz="1400" b="1" kern="1200" dirty="0" smtClean="0"/>
            <a:t> – </a:t>
          </a:r>
          <a:r>
            <a:rPr lang="ru-RU" sz="1400" b="1" kern="1200" dirty="0" err="1" smtClean="0"/>
            <a:t>це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зміна</a:t>
          </a:r>
          <a:r>
            <a:rPr lang="ru-RU" sz="1400" b="1" kern="1200" dirty="0" smtClean="0"/>
            <a:t> (</a:t>
          </a:r>
          <a:r>
            <a:rPr lang="ru-RU" sz="1400" b="1" kern="1200" dirty="0" err="1" smtClean="0"/>
            <a:t>зазвичай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спрощення</a:t>
          </a:r>
          <a:r>
            <a:rPr lang="ru-RU" sz="1400" b="1" kern="1200" dirty="0" smtClean="0"/>
            <a:t>) </a:t>
          </a:r>
          <a:r>
            <a:rPr lang="ru-RU" sz="1400" b="1" kern="1200" dirty="0" err="1" smtClean="0"/>
            <a:t>змісту</a:t>
          </a:r>
          <a:r>
            <a:rPr lang="ru-RU" sz="1400" b="1" kern="1200" dirty="0" smtClean="0"/>
            <a:t> предмету, </a:t>
          </a:r>
          <a:r>
            <a:rPr lang="ru-RU" sz="1400" b="1" kern="1200" dirty="0" err="1" smtClean="0"/>
            <a:t>програми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викладання</a:t>
          </a:r>
          <a:r>
            <a:rPr lang="ru-RU" sz="1400" b="1" kern="1200" dirty="0" smtClean="0"/>
            <a:t> та, у </a:t>
          </a:r>
          <a:r>
            <a:rPr lang="ru-RU" sz="1400" b="1" kern="1200" dirty="0" err="1" smtClean="0"/>
            <a:t>результаті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рівня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знань</a:t>
          </a:r>
          <a:r>
            <a:rPr lang="ru-RU" sz="1400" b="1" kern="1200" dirty="0" smtClean="0"/>
            <a:t> та </a:t>
          </a:r>
          <a:r>
            <a:rPr lang="ru-RU" sz="1400" b="1" kern="1200" dirty="0" err="1" smtClean="0"/>
            <a:t>навичок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які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має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опанувати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дитина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впродовж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навчання</a:t>
          </a:r>
          <a:r>
            <a:rPr lang="ru-RU" sz="1400" b="1" kern="1200" dirty="0" smtClean="0"/>
            <a:t>.</a:t>
          </a:r>
          <a:endParaRPr lang="ru-RU" sz="1400" kern="1200" dirty="0"/>
        </a:p>
      </dsp:txBody>
      <dsp:txXfrm>
        <a:off x="1600200" y="960122"/>
        <a:ext cx="6519890" cy="960118"/>
      </dsp:txXfrm>
    </dsp:sp>
    <dsp:sp modelId="{A48C706F-012A-410A-AD2A-D4AE078B3117}">
      <dsp:nvSpPr>
        <dsp:cNvPr id="0" name=""/>
        <dsp:cNvSpPr/>
      </dsp:nvSpPr>
      <dsp:spPr>
        <a:xfrm>
          <a:off x="1120140" y="1920240"/>
          <a:ext cx="960119" cy="9601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E796B-B0E7-4CC0-BFC0-84F349C04139}">
      <dsp:nvSpPr>
        <dsp:cNvPr id="0" name=""/>
        <dsp:cNvSpPr/>
      </dsp:nvSpPr>
      <dsp:spPr>
        <a:xfrm>
          <a:off x="1600200" y="1920240"/>
          <a:ext cx="6519890" cy="96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Якщо</a:t>
          </a:r>
          <a:r>
            <a:rPr lang="ru-RU" sz="1400" b="1" kern="1200" dirty="0" smtClean="0"/>
            <a:t> у </a:t>
          </a:r>
          <a:r>
            <a:rPr lang="ru-RU" sz="1400" b="1" kern="1200" dirty="0" err="1" smtClean="0"/>
            <a:t>випадку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адаптації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зміст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навчання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відповідає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рівню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знань</a:t>
          </a:r>
          <a:r>
            <a:rPr lang="ru-RU" sz="1400" b="1" kern="1200" dirty="0" smtClean="0"/>
            <a:t> та </a:t>
          </a:r>
          <a:r>
            <a:rPr lang="ru-RU" sz="1400" b="1" kern="1200" dirty="0" err="1" smtClean="0"/>
            <a:t>навичок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що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отримує</a:t>
          </a:r>
          <a:r>
            <a:rPr lang="ru-RU" sz="1400" b="1" kern="1200" dirty="0" smtClean="0"/>
            <a:t> весь </a:t>
          </a:r>
          <a:r>
            <a:rPr lang="ru-RU" sz="1400" b="1" kern="1200" dirty="0" err="1" smtClean="0"/>
            <a:t>клас</a:t>
          </a:r>
          <a:r>
            <a:rPr lang="ru-RU" sz="1400" b="1" kern="1200" dirty="0" smtClean="0"/>
            <a:t>, то </a:t>
          </a:r>
          <a:r>
            <a:rPr lang="ru-RU" sz="1400" b="1" kern="1200" dirty="0" err="1" smtClean="0"/>
            <a:t>модифікація</a:t>
          </a:r>
          <a:r>
            <a:rPr lang="ru-RU" sz="1400" b="1" kern="1200" dirty="0" smtClean="0"/>
            <a:t> – </a:t>
          </a:r>
          <a:r>
            <a:rPr lang="ru-RU" sz="1400" b="1" kern="1200" dirty="0" err="1" smtClean="0"/>
            <a:t>це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змога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дитині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</a:t>
          </a:r>
          <a:r>
            <a:rPr lang="ru-RU" sz="1400" b="1" kern="1200" dirty="0" smtClean="0"/>
            <a:t> ООП </a:t>
          </a:r>
          <a:r>
            <a:rPr lang="ru-RU" sz="1400" b="1" kern="1200" dirty="0" err="1" smtClean="0"/>
            <a:t>брати</a:t>
          </a:r>
          <a:r>
            <a:rPr lang="ru-RU" sz="1400" b="1" kern="1200" dirty="0" smtClean="0"/>
            <a:t> участь у </a:t>
          </a:r>
          <a:r>
            <a:rPr lang="ru-RU" sz="1400" b="1" kern="1200" dirty="0" err="1" smtClean="0"/>
            <a:t>навчальній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діяльності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хоча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рівень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засвоюваних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знань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може</a:t>
          </a:r>
          <a:r>
            <a:rPr lang="ru-RU" sz="1400" b="1" kern="1200" dirty="0" smtClean="0"/>
            <a:t> не </a:t>
          </a:r>
          <a:r>
            <a:rPr lang="ru-RU" sz="1400" b="1" kern="1200" dirty="0" err="1" smtClean="0"/>
            <a:t>відповідати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віковим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особливостям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учнів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класу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класу</a:t>
          </a:r>
          <a:r>
            <a:rPr lang="ru-RU" sz="1400" b="1" kern="1200" dirty="0" smtClean="0"/>
            <a:t>, у </a:t>
          </a:r>
          <a:r>
            <a:rPr lang="ru-RU" sz="1400" b="1" kern="1200" dirty="0" err="1" smtClean="0"/>
            <a:t>якому</a:t>
          </a:r>
          <a:r>
            <a:rPr lang="ru-RU" sz="1400" b="1" kern="1200" dirty="0" smtClean="0"/>
            <a:t> вона </a:t>
          </a:r>
          <a:r>
            <a:rPr lang="ru-RU" sz="1400" b="1" kern="1200" dirty="0" err="1" smtClean="0"/>
            <a:t>навчається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1600200" y="1920240"/>
        <a:ext cx="6519890" cy="96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15.12.2021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8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15.12.2021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ru-RU"/>
              <a:pPr/>
              <a:t>15.12.2021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/>
              <a:pPr/>
              <a:t>15.12.2021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588-2017-%D0%B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357290" y="2343150"/>
            <a:ext cx="7286676" cy="2038350"/>
          </a:xfrm>
        </p:spPr>
        <p:txBody>
          <a:bodyPr/>
          <a:lstStyle>
            <a:extLst/>
          </a:lstStyle>
          <a:p>
            <a:r>
              <a:rPr kumimoji="0" lang="ru-RU" sz="4200" b="1" i="0" kern="1200" cap="all" baseline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АСИСТЕНТ ВЧИТЕЛЯ В ІНКЛЮЗИВНОМУ КЛАСІ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pPr algn="r"/>
            <a:r>
              <a:rPr lang="uk-UA" smtClean="0"/>
              <a:t>.</a:t>
            </a:r>
            <a:endParaRPr lang="ru-RU" dirty="0"/>
          </a:p>
        </p:txBody>
      </p:sp>
      <p:pic>
        <p:nvPicPr>
          <p:cNvPr id="6" name="Рисунок 5" descr="a68d38e-lisitsa--depositphotos-1320.jpg"/>
          <p:cNvPicPr>
            <a:picLocks noChangeAspect="1"/>
          </p:cNvPicPr>
          <p:nvPr/>
        </p:nvPicPr>
        <p:blipFill>
          <a:blip r:embed="rId3"/>
          <a:srcRect b="36409"/>
          <a:stretch>
            <a:fillRect/>
          </a:stretch>
        </p:blipFill>
        <p:spPr>
          <a:xfrm>
            <a:off x="357158" y="285733"/>
            <a:ext cx="8286808" cy="271464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ОРГАНІЗАЦІЙНА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571472" y="1428750"/>
            <a:ext cx="7572428" cy="320040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допомагає в організації освітнього процесу в класі з інклюзивним навчанням;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надає допомогу учням з особливими освітніми потребами в організації робочого місця;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проводить спостереження за дитиною з метою вивчення її індивідуальних особливостей, </a:t>
            </a:r>
          </a:p>
          <a:p>
            <a:pPr fontAlgn="base">
              <a:buNone/>
            </a:pPr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здібностей, інтересів та потреб;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допомагає концентрувати увагу, сприяє формуванню саморегуляції та самоконтролю </a:t>
            </a:r>
          </a:p>
          <a:p>
            <a:pPr fontAlgn="base">
              <a:buNone/>
            </a:pPr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здобувача освіти;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є членом команди психолого-педагогічного супроводу дитини з ООП;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співпрацює з фахівцями, які безпосередньо працюють з дитиною з ООП;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бере участь у розробленні індивідуальної програми розвитку;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забезпечує разом з іншими працівниками здорові та безпечні умови </a:t>
            </a:r>
          </a:p>
          <a:p>
            <a:pPr fontAlgn="base">
              <a:buNone/>
            </a:pPr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освітнього процесу та праці;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постійно підвищує свій професійний рівень, педагогічну майстерність, загальну </a:t>
            </a:r>
          </a:p>
          <a:p>
            <a:pPr fontAlgn="base">
              <a:buNone/>
            </a:pPr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культуру;</a:t>
            </a:r>
          </a:p>
          <a:p>
            <a:pPr fontAlgn="base"/>
            <a:r>
              <a:rPr sz="48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веде встановлену педагогічну документацію.</a:t>
            </a:r>
          </a:p>
          <a:p>
            <a:endParaRPr lang="ru-RU" sz="3100" dirty="0"/>
          </a:p>
        </p:txBody>
      </p:sp>
      <p:pic>
        <p:nvPicPr>
          <p:cNvPr id="6" name="Рисунок 5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2742965"/>
            <a:ext cx="2000232" cy="216241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72"/>
            <a:ext cx="8153400" cy="766778"/>
          </a:xfrm>
        </p:spPr>
        <p:txBody>
          <a:bodyPr>
            <a:normAutofit/>
          </a:bodyPr>
          <a:lstStyle/>
          <a:p>
            <a:pPr algn="ctr"/>
            <a:r>
              <a:rPr b="1" smtClean="0">
                <a:solidFill>
                  <a:schemeClr val="tx1"/>
                </a:solidFill>
              </a:rPr>
              <a:t>НАВЧАЛЬНО-РОЗВИВАЛЬНА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42910" y="1428750"/>
            <a:ext cx="8120090" cy="2643198"/>
          </a:xfrm>
        </p:spPr>
        <p:txBody>
          <a:bodyPr anchor="ctr">
            <a:normAutofit fontScale="47500" lnSpcReduction="20000"/>
          </a:bodyPr>
          <a:lstStyle/>
          <a:p>
            <a:pPr fontAlgn="base"/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співпрацюючи з учителем класу, надає освітні послуги, спрямовані на задоволення освітніх потреб здобувачів освіти;</a:t>
            </a:r>
          </a:p>
          <a:p>
            <a:pPr fontAlgn="base"/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здійснює соціально-педагогічний супровід дітей з ООП, дбає про професійне самовизначення та соціальну адаптацію;</a:t>
            </a:r>
          </a:p>
          <a:p>
            <a:pPr fontAlgn="base"/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сприяє розвитку дітей з ООП, поліпшенню їхнього психоемоційного стану;</a:t>
            </a:r>
          </a:p>
          <a:p>
            <a:pPr fontAlgn="base"/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стимулює розвиток соціальної активності дітей, сприяє виявленню та розкриттю їхніх здібностей, талантів, обдарувань шляхом їхньої участі в науковій, технічній, художній творчості;</a:t>
            </a:r>
          </a:p>
          <a:p>
            <a:pPr fontAlgn="base"/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створює освітні ситуації, атмосферу оптимізму та впевненості у своїх силах і майбутньому.</a:t>
            </a:r>
            <a:endParaRPr sz="32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 descr="638ab1f8b5969bc_4378.c872ff1b00_g-midd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790712"/>
            <a:ext cx="4929190" cy="135278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72"/>
            <a:ext cx="8153400" cy="766778"/>
          </a:xfrm>
        </p:spPr>
        <p:txBody>
          <a:bodyPr/>
          <a:lstStyle/>
          <a:p>
            <a:pPr algn="ctr"/>
            <a:r>
              <a:rPr b="1" smtClean="0">
                <a:solidFill>
                  <a:schemeClr val="tx1"/>
                </a:solidFill>
              </a:rPr>
              <a:t>ДІАГНОСТИЧНА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714348" y="1428750"/>
            <a:ext cx="7572428" cy="2143132"/>
          </a:xfrm>
        </p:spPr>
        <p:txBody>
          <a:bodyPr anchor="ctr">
            <a:normAutofit fontScale="55000" lnSpcReduction="20000"/>
          </a:bodyPr>
          <a:lstStyle/>
          <a:p>
            <a:pPr fontAlgn="base"/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разом з командою супроводу розробляє індивідуальну</a:t>
            </a:r>
          </a:p>
          <a:p>
            <a:pPr fontAlgn="base">
              <a:buNone/>
            </a:pPr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програму розвитку, вивчає особливості діяльності </a:t>
            </a:r>
          </a:p>
          <a:p>
            <a:pPr fontAlgn="base">
              <a:buNone/>
            </a:pPr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розвитку дітей з особливими освітніми потребами, оцінює </a:t>
            </a:r>
          </a:p>
          <a:p>
            <a:pPr fontAlgn="base">
              <a:buNone/>
            </a:pPr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навчальні досягнення учня;</a:t>
            </a:r>
          </a:p>
          <a:p>
            <a:pPr fontAlgn="base"/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оцінює виконання індивідуальної програми розвитку,</a:t>
            </a:r>
          </a:p>
          <a:p>
            <a:pPr fontAlgn="base">
              <a:buNone/>
            </a:pPr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вивчає та аналізує динаміку розвитку учня.</a:t>
            </a:r>
          </a:p>
          <a:p>
            <a:endParaRPr lang="ru-RU" dirty="0"/>
          </a:p>
        </p:txBody>
      </p:sp>
      <p:pic>
        <p:nvPicPr>
          <p:cNvPr id="5" name="Рисунок 4" descr="Employees-e1568900214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327891"/>
            <a:ext cx="4000496" cy="181560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chemeClr val="tx1"/>
                </a:solidFill>
              </a:rPr>
              <a:t> ПРОГНОСТИЧНА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42910" y="1428750"/>
            <a:ext cx="8120090" cy="2428884"/>
          </a:xfrm>
        </p:spPr>
        <p:txBody>
          <a:bodyPr/>
          <a:lstStyle/>
          <a:p>
            <a:r>
              <a:rPr sz="3200" b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основі вивчення актуального та потенційного розвитку дитини приймає участь у розробленні індивідуальної програми розвитку.</a:t>
            </a:r>
          </a:p>
          <a:p>
            <a:endParaRPr lang="ru-RU" dirty="0"/>
          </a:p>
        </p:txBody>
      </p:sp>
      <p:pic>
        <p:nvPicPr>
          <p:cNvPr id="5" name="Рисунок 4" descr="images (1)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3429006"/>
            <a:ext cx="1500183" cy="150018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ІНДИВІДУАЛЬНА ПРОГРАМА РОЗВИТКУ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596" y="1428750"/>
            <a:ext cx="8334404" cy="3286140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sz="3200" b="1" smtClean="0">
                <a:latin typeface="Arial" pitchFamily="34" charset="0"/>
                <a:cs typeface="Arial" pitchFamily="34" charset="0"/>
              </a:rPr>
              <a:t>Індивідуальна програма розвитку є обов’язковим освітнім документом для дітей з особливими освітніми потребами.</a:t>
            </a:r>
          </a:p>
          <a:p>
            <a:pPr fontAlgn="base"/>
            <a:r>
              <a:rPr sz="3200" b="1" smtClean="0">
                <a:latin typeface="Arial" pitchFamily="34" charset="0"/>
                <a:cs typeface="Arial" pitchFamily="34" charset="0"/>
              </a:rPr>
              <a:t> Його  складає  команда  психолого-педагогічного  супроводу,  керуючись рекомендаціями ІРЦ.</a:t>
            </a:r>
          </a:p>
          <a:p>
            <a:pPr fontAlgn="base"/>
            <a:r>
              <a:rPr sz="3200" b="1" smtClean="0">
                <a:latin typeface="Arial" pitchFamily="34" charset="0"/>
                <a:cs typeface="Arial" pitchFamily="34" charset="0"/>
              </a:rPr>
              <a:t> Батьки  обов`язково  долучаються  до  розробки  ІПР  та  затверджують  її  своїми  підписами.</a:t>
            </a:r>
          </a:p>
          <a:p>
            <a:pPr fontAlgn="base"/>
            <a:r>
              <a:rPr sz="3200" b="1" smtClean="0">
                <a:latin typeface="Arial" pitchFamily="34" charset="0"/>
                <a:cs typeface="Arial" pitchFamily="34" charset="0"/>
              </a:rPr>
              <a:t>Цілі  в  програмі  обираються  актуальні  та  функціональні  (тобто  необхідні  для розвитку дитини саме зараз і можливі для освоєння).</a:t>
            </a:r>
          </a:p>
          <a:p>
            <a:pPr fontAlgn="base"/>
            <a:r>
              <a:rPr sz="3200" b="1" smtClean="0">
                <a:latin typeface="Arial" pitchFamily="34" charset="0"/>
                <a:cs typeface="Arial" pitchFamily="34" charset="0"/>
              </a:rPr>
              <a:t>Програма пишеться на навчальний рік і переглядається не менше, ніж три рази  на рік</a:t>
            </a:r>
          </a:p>
          <a:p>
            <a:pPr fontAlgn="base"/>
            <a:r>
              <a:rPr sz="3200" b="1" smtClean="0">
                <a:latin typeface="Arial" pitchFamily="34" charset="0"/>
                <a:cs typeface="Arial" pitchFamily="34" charset="0"/>
              </a:rPr>
              <a:t>У  різних  частинах  програми  можуть  використовуватись  як  адаптації,  так  і модифікації  та  частини  загальноосвітньої  програми  (для  деяких  предметів). </a:t>
            </a:r>
          </a:p>
          <a:p>
            <a:pPr fontAlgn="base">
              <a:buNone/>
            </a:pPr>
            <a:endParaRPr sz="3200" b="1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sz="3200" b="1" smtClean="0">
                <a:latin typeface="Arial" pitchFamily="34" charset="0"/>
                <a:cs typeface="Arial" pitchFamily="34" charset="0"/>
              </a:rPr>
              <a:t>		Тобто дитина може  мати  одночасно  модифікації з  одного предмету, адаптації з іншого,  а  з третього  –  навчатись  за  загальноосвітньою  програмою  (якщо  їй  це дозволяють навички).</a:t>
            </a:r>
            <a:endParaRPr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АДАПТАЦІЯ ТА МОДИФІКАЦІЯ ОСВІТНІХ ПРОГРАМ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</p:nvPr>
        </p:nvGraphicFramePr>
        <p:xfrm>
          <a:off x="642910" y="1428750"/>
          <a:ext cx="812009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20e34eb9c9eb83ac2ed8e48ed350278.jpg"/>
          <p:cNvPicPr>
            <a:picLocks noChangeAspect="1"/>
          </p:cNvPicPr>
          <p:nvPr/>
        </p:nvPicPr>
        <p:blipFill>
          <a:blip r:embed="rId7" cstate="print"/>
          <a:srcRect l="7022" t="8333" r="5679" b="9722"/>
          <a:stretch>
            <a:fillRect/>
          </a:stretch>
        </p:blipFill>
        <p:spPr>
          <a:xfrm flipH="1">
            <a:off x="357158" y="3286130"/>
            <a:ext cx="1867074" cy="169472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72"/>
            <a:ext cx="8153400" cy="766778"/>
          </a:xfrm>
        </p:spPr>
        <p:txBody>
          <a:bodyPr/>
          <a:lstStyle/>
          <a:p>
            <a:pPr algn="ctr"/>
            <a:r>
              <a:rPr b="1" smtClean="0">
                <a:solidFill>
                  <a:schemeClr val="tx1"/>
                </a:solidFill>
              </a:rPr>
              <a:t> КОНСУЛЬТАТИВНА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571472" y="1428750"/>
            <a:ext cx="8191528" cy="2214570"/>
          </a:xfrm>
        </p:spPr>
        <p:txBody>
          <a:bodyPr>
            <a:noAutofit/>
          </a:bodyPr>
          <a:lstStyle/>
          <a:p>
            <a:pPr fontAlgn="base"/>
            <a:r>
              <a:rPr sz="2400" b="1" smtClean="0">
                <a:solidFill>
                  <a:srgbClr val="000000"/>
                </a:solidFill>
                <a:ea typeface="Arial"/>
                <a:cs typeface="Arial" pitchFamily="34" charset="0"/>
                <a:sym typeface="Arial"/>
              </a:rPr>
              <a:t>постійно спілкується з батьками, надаючи їм необхідну консультативну допомогу;</a:t>
            </a:r>
          </a:p>
          <a:p>
            <a:pPr fontAlgn="base"/>
            <a:r>
              <a:rPr sz="2400" b="1" smtClean="0">
                <a:solidFill>
                  <a:srgbClr val="000000"/>
                </a:solidFill>
                <a:ea typeface="Arial"/>
                <a:cs typeface="Arial" pitchFamily="34" charset="0"/>
                <a:sym typeface="Arial"/>
              </a:rPr>
              <a:t>інформує членів команди супроводу та батьків про досягнення учня;</a:t>
            </a:r>
          </a:p>
          <a:p>
            <a:pPr fontAlgn="base"/>
            <a:r>
              <a:rPr sz="2400" b="1" smtClean="0">
                <a:cs typeface="Arial" pitchFamily="34" charset="0"/>
              </a:rPr>
              <a:t>дотримується  педагогічної етики, поважає гідність дитини, захищає її від будь-яких  форм  фізичного  </a:t>
            </a:r>
          </a:p>
          <a:p>
            <a:pPr fontAlgn="base">
              <a:buNone/>
            </a:pPr>
            <a:r>
              <a:rPr sz="2400" b="1" smtClean="0">
                <a:cs typeface="Arial" pitchFamily="34" charset="0"/>
              </a:rPr>
              <a:t>     або  психічного  насильства.</a:t>
            </a:r>
            <a:endParaRPr sz="2400" b="1" dirty="0" smtClean="0">
              <a:cs typeface="Arial" pitchFamily="34" charset="0"/>
            </a:endParaRPr>
          </a:p>
        </p:txBody>
      </p:sp>
      <p:pic>
        <p:nvPicPr>
          <p:cNvPr id="5" name="Рисунок 4" descr="the-office-buddy-individual-admin-support-800x800-300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3143254"/>
            <a:ext cx="1857378" cy="185737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67332" y="2857502"/>
            <a:ext cx="2176667" cy="2285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lang="ru-RU" sz="3600" b="1" dirty="0" smtClean="0">
                <a:solidFill>
                  <a:schemeClr val="tx1"/>
                </a:solidFill>
              </a:rPr>
              <a:t>МОДЕЛІ ДІЯЛЬНОСТІ АСИСТЕНТА ВЧИТЕЛЯ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714348" y="1428750"/>
            <a:ext cx="6929486" cy="32004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Індивідуальний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супровід</a:t>
            </a:r>
            <a:r>
              <a:rPr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sz="2200" smtClean="0">
                <a:latin typeface="Arial" pitchFamily="34" charset="0"/>
                <a:cs typeface="Arial" pitchFamily="34" charset="0"/>
              </a:rPr>
              <a:t>(підтримка учня, який потребує постійного індивідуального супроводу)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/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Асистування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вчителю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200" smtClean="0">
                <a:latin typeface="Arial" pitchFamily="34" charset="0"/>
                <a:cs typeface="Arial" pitchFamily="34" charset="0"/>
              </a:rPr>
              <a:t>(створення середовища, спрямованого на задоволення освітніх потреб всіх учнів класу і підтримка дітей з ООП задля забезпечення успішності й соціалізації дітей з ООП в інклюзивному класі)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Співучителювання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72"/>
            <a:ext cx="8153400" cy="7667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СПІЛЬНЕ ВИКЛАДАННЯ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b="1" dirty="0" smtClean="0"/>
              <a:t>ц</a:t>
            </a:r>
            <a:r>
              <a:rPr b="1" smtClean="0"/>
              <a:t>е організація навчання в класі, коли спеціалісти спільно здійснюють викладання в єдиному фізичному просторі (класі), у різноманітній групі учнів (серед яких є діти з ООП) .</a:t>
            </a:r>
          </a:p>
          <a:p>
            <a:r>
              <a:rPr b="1" smtClean="0"/>
              <a:t>передбачає участь двох або більше педагогічних працівників (учитель, практичний психолог, соціальний педагог, вчитель-дефектолог, реабілітолог, ас</a:t>
            </a:r>
            <a:r>
              <a:rPr lang="ru-RU" b="1" dirty="0" smtClean="0"/>
              <a:t>с</a:t>
            </a:r>
            <a:r>
              <a:rPr b="1" smtClean="0"/>
              <a:t>истент учителя, вчитель-логопед), які спільно викладають навчальний матеріал і є рівноправними у процесі навчання.</a:t>
            </a:r>
            <a:endParaRPr smtClean="0"/>
          </a:p>
          <a:p>
            <a:pPr>
              <a:buNone/>
            </a:pPr>
            <a:r>
              <a:rPr smtClean="0"/>
              <a:t/>
            </a:r>
            <a:br>
              <a:rPr smtClean="0"/>
            </a:br>
            <a:endParaRPr lang="ru-RU" dirty="0"/>
          </a:p>
        </p:txBody>
      </p:sp>
      <p:pic>
        <p:nvPicPr>
          <p:cNvPr id="5" name="Рисунок 4" descr="hombre-negocios-mujer-negocios_88465-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6"/>
            <a:ext cx="2351847" cy="29755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ОСНОВНІ МОДЕЛІ СПІЛЬНОГО ВИКЛАДАННЯ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500034" y="1643056"/>
          <a:ext cx="81439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консультування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наставництво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співпраця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Вчитель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виступає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консультантом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асистента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вчителя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питаннях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адаптації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модифікації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тих 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завдань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r>
                        <a:rPr lang="ru-RU" sz="1600" b="1" dirty="0" smtClean="0"/>
                        <a:t/>
                      </a:r>
                      <a:br>
                        <a:rPr lang="ru-RU" sz="1600" b="1" dirty="0" smtClean="0"/>
                      </a:b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Вчитель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 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асистент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активно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спілкуються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діляться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спостереженнями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за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учнями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підвищують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один одного у</a:t>
                      </a:r>
                      <a:r>
                        <a:rPr kumimoji="0"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тих 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питаннях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де вони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компетентними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моделі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співробітництва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передбачається</a:t>
                      </a:r>
                      <a:r>
                        <a:rPr kumimoji="0"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обов’язків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вчителем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асистентом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Ця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модель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вважається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однією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найбільш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ефективних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dirty="0" smtClean="0"/>
                    </a:p>
                    <a:p>
                      <a:pPr algn="just"/>
                      <a:r>
                        <a:rPr lang="ru-RU" sz="1600" b="1" dirty="0" smtClean="0"/>
                        <a:t/>
                      </a:r>
                      <a:br>
                        <a:rPr lang="ru-RU" sz="1600" b="1" dirty="0" smtClean="0"/>
                      </a:b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3214692"/>
            <a:ext cx="1785918" cy="1817697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571486"/>
            <a:ext cx="8153400" cy="552464"/>
          </a:xfrm>
        </p:spPr>
        <p:txBody>
          <a:bodyPr>
            <a:noAutofit/>
          </a:bodyPr>
          <a:lstStyle>
            <a:extLst/>
          </a:lstStyle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ІНКЛЮЗІЯ –ДОСТУПНІСТЬ ОСВІТИ ДЛЯ ВСІХ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2533640" cy="3076587"/>
          </a:xfrm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endParaRPr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4"/>
          </p:nvPr>
        </p:nvGraphicFramePr>
        <p:xfrm>
          <a:off x="571472" y="1352549"/>
          <a:ext cx="6715172" cy="314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0e34eb9c9eb83ac2ed8e48ed350278.jpg"/>
          <p:cNvPicPr>
            <a:picLocks noChangeAspect="1"/>
          </p:cNvPicPr>
          <p:nvPr/>
        </p:nvPicPr>
        <p:blipFill>
          <a:blip r:embed="rId2" cstate="print"/>
          <a:srcRect l="7022" t="8333" r="5679" b="12500"/>
          <a:stretch>
            <a:fillRect/>
          </a:stretch>
        </p:blipFill>
        <p:spPr>
          <a:xfrm flipH="1">
            <a:off x="-1" y="3714758"/>
            <a:ext cx="1629267" cy="1428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ФОРМИ ВИКЛАДАННЯ У МОДЕЛІ СПІВПРАЦІ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571472" y="1428750"/>
            <a:ext cx="8191528" cy="3200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b="1" smtClean="0">
                <a:cs typeface="Times New Roman" pitchFamily="18" charset="0"/>
              </a:rPr>
              <a:t>Підтримуюче викладання. </a:t>
            </a:r>
            <a:r>
              <a:rPr smtClean="0">
                <a:cs typeface="Times New Roman" pitchFamily="18" charset="0"/>
              </a:rPr>
              <a:t>Цей підхід також відомий як «один викладає, інший допомагає», або «ведучий і помічник». </a:t>
            </a:r>
          </a:p>
          <a:p>
            <a:pPr algn="just"/>
            <a:r>
              <a:rPr b="1" smtClean="0">
                <a:cs typeface="Times New Roman" pitchFamily="18" charset="0"/>
              </a:rPr>
              <a:t>Паралельне викладання. </a:t>
            </a:r>
            <a:r>
              <a:rPr smtClean="0">
                <a:cs typeface="Times New Roman" pitchFamily="18" charset="0"/>
              </a:rPr>
              <a:t>Паралельне викладання відбувається тоді, коли педагоги працюють одночасно з різними групами учнів в одному класі. </a:t>
            </a:r>
          </a:p>
          <a:p>
            <a:pPr algn="just"/>
            <a:r>
              <a:rPr b="1" smtClean="0">
                <a:cs typeface="Times New Roman" pitchFamily="18" charset="0"/>
              </a:rPr>
              <a:t>Додаткове викладання </a:t>
            </a:r>
            <a:r>
              <a:rPr smtClean="0">
                <a:cs typeface="Times New Roman" pitchFamily="18" charset="0"/>
              </a:rPr>
              <a:t>практикується тоді, коли треба, щоб один з педагогів підсилив якість викладання іншого педагога. </a:t>
            </a:r>
          </a:p>
          <a:p>
            <a:pPr algn="just"/>
            <a:r>
              <a:rPr b="1" smtClean="0">
                <a:cs typeface="Times New Roman" pitchFamily="18" charset="0"/>
              </a:rPr>
              <a:t>Викладання в команді </a:t>
            </a:r>
            <a:r>
              <a:rPr smtClean="0">
                <a:cs typeface="Times New Roman" pitchFamily="18" charset="0"/>
              </a:rPr>
              <a:t>це одночасне, почергове ведення уроку двома педагогами. За такої форми спільного викладання учні взаємодіють з усіма вчителями в класі, що є ключовим для дітей з ООП.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24"/>
            <a:ext cx="8358246" cy="48102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СТРАТЕГІЇ ЕФЕКТИВНОЇ </a:t>
            </a:r>
            <a:r>
              <a:rPr sz="2200" b="1" smtClean="0">
                <a:solidFill>
                  <a:schemeClr val="tx1"/>
                </a:solidFill>
              </a:rPr>
              <a:t>ВЗАЄМОДІЇ ВЧИТЕЛЯ І АСИСТЕНТА ВЧИТЕЛЯ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42910" y="1428750"/>
            <a:ext cx="8120090" cy="2643198"/>
          </a:xfrm>
        </p:spPr>
        <p:txBody>
          <a:bodyPr>
            <a:normAutofit/>
          </a:bodyPr>
          <a:lstStyle/>
          <a:p>
            <a:r>
              <a:rPr sz="2000" b="1" smtClean="0">
                <a:cs typeface="Times New Roman" pitchFamily="18" charset="0"/>
              </a:rPr>
              <a:t>Спільне обговорення ролей і завдань.</a:t>
            </a:r>
          </a:p>
          <a:p>
            <a:r>
              <a:rPr sz="2000" b="1" smtClean="0">
                <a:cs typeface="Times New Roman" pitchFamily="18" charset="0"/>
              </a:rPr>
              <a:t>Дотримання конфіденційності.</a:t>
            </a:r>
          </a:p>
          <a:p>
            <a:r>
              <a:rPr sz="2000" b="1" smtClean="0">
                <a:cs typeface="Times New Roman" pitchFamily="18" charset="0"/>
              </a:rPr>
              <a:t>Спільне обговорення підходів до навчання.</a:t>
            </a:r>
          </a:p>
          <a:p>
            <a:r>
              <a:rPr sz="2000" b="1" smtClean="0">
                <a:cs typeface="Times New Roman" pitchFamily="18" charset="0"/>
              </a:rPr>
              <a:t> Проведення регулярних зустрічей та вироблення спільних стратегій поведінки та викладання, надання та отримання зворотнього зв’язку, обговорення проблемних ситуацій.</a:t>
            </a:r>
            <a:endParaRPr sz="2000" b="1" dirty="0">
              <a:cs typeface="Times New Roman" pitchFamily="18" charset="0"/>
            </a:endParaRPr>
          </a:p>
        </p:txBody>
      </p:sp>
      <p:pic>
        <p:nvPicPr>
          <p:cNvPr id="5" name="Рисунок 4" descr="hombre-negocios-mujer-negocios_88465-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15272" y="3335908"/>
            <a:ext cx="1428728" cy="180759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/>
          </a:bodyPr>
          <a:lstStyle/>
          <a:p>
            <a:r>
              <a:rPr sz="3200" b="1" smtClean="0">
                <a:solidFill>
                  <a:schemeClr val="tx1"/>
                </a:solidFill>
              </a:rPr>
              <a:t>ВЗАЄМОДІЯ ВЧИТЕЛЯ І АСИСТЕНТА ВЧИТЕЛЯ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42"/>
            <a:ext cx="747690" cy="3124200"/>
          </a:xfrm>
        </p:spPr>
        <p:txBody>
          <a:bodyPr vert="vert270">
            <a:normAutofit fontScale="77500" lnSpcReduction="2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НАВЧАННЯ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285852" y="1428750"/>
          <a:ext cx="7643865" cy="317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Спільна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робота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та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Складати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плани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уроків</a:t>
                      </a:r>
                      <a:r>
                        <a:rPr lang="ru-RU" sz="1600" b="1" dirty="0" smtClean="0">
                          <a:latin typeface="+mn-lt"/>
                        </a:rPr>
                        <a:t> та </a:t>
                      </a:r>
                      <a:r>
                        <a:rPr lang="ru-RU" sz="1600" b="1" dirty="0" err="1" smtClean="0">
                          <a:latin typeface="+mn-lt"/>
                        </a:rPr>
                        <a:t>проводити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заняття</a:t>
                      </a:r>
                      <a:r>
                        <a:rPr lang="ru-RU" sz="1600" b="1" dirty="0" smtClean="0">
                          <a:latin typeface="+mn-lt"/>
                        </a:rPr>
                        <a:t>. 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Контролювати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навчання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учнів</a:t>
                      </a:r>
                      <a:r>
                        <a:rPr lang="ru-RU" sz="1600" b="1" dirty="0" smtClean="0">
                          <a:latin typeface="+mn-lt"/>
                        </a:rPr>
                        <a:t>,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надавати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необхідну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допомогу</a:t>
                      </a:r>
                      <a:r>
                        <a:rPr lang="ru-RU" sz="1600" b="1" dirty="0" smtClean="0">
                          <a:latin typeface="+mn-lt"/>
                        </a:rPr>
                        <a:t>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Надавати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матеріали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асистенту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вчителя</a:t>
                      </a:r>
                      <a:r>
                        <a:rPr lang="ru-RU" sz="1600" b="1" dirty="0" smtClean="0">
                          <a:latin typeface="+mn-lt"/>
                        </a:rPr>
                        <a:t>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Обговорювати</a:t>
                      </a:r>
                      <a:r>
                        <a:rPr lang="ru-RU" sz="1600" b="1" dirty="0" smtClean="0">
                          <a:latin typeface="+mn-lt"/>
                        </a:rPr>
                        <a:t> та </a:t>
                      </a:r>
                      <a:r>
                        <a:rPr lang="ru-RU" sz="1600" b="1" dirty="0" err="1" smtClean="0">
                          <a:latin typeface="+mn-lt"/>
                        </a:rPr>
                        <a:t>прогнозувати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результати</a:t>
                      </a:r>
                      <a:r>
                        <a:rPr lang="ru-RU" sz="1600" b="1" dirty="0" smtClean="0">
                          <a:latin typeface="+mn-lt"/>
                        </a:rPr>
                        <a:t>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Обговорювати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стратегії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дій</a:t>
                      </a:r>
                      <a:r>
                        <a:rPr lang="ru-RU" sz="1600" b="1" dirty="0" smtClean="0">
                          <a:latin typeface="+mn-lt"/>
                        </a:rPr>
                        <a:t>, </a:t>
                      </a:r>
                      <a:r>
                        <a:rPr lang="ru-RU" sz="1600" b="1" dirty="0" err="1" smtClean="0">
                          <a:latin typeface="+mn-lt"/>
                        </a:rPr>
                        <a:t>методи</a:t>
                      </a:r>
                      <a:r>
                        <a:rPr lang="ru-RU" sz="1600" b="1" dirty="0" smtClean="0">
                          <a:latin typeface="+mn-lt"/>
                        </a:rPr>
                        <a:t> та </a:t>
                      </a:r>
                      <a:r>
                        <a:rPr lang="ru-RU" sz="1600" b="1" dirty="0" err="1" smtClean="0">
                          <a:latin typeface="+mn-lt"/>
                        </a:rPr>
                        <a:t>прийоми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роботи</a:t>
                      </a:r>
                      <a:r>
                        <a:rPr lang="ru-RU" sz="1600" b="1" dirty="0" smtClean="0">
                          <a:latin typeface="+mn-lt"/>
                        </a:rPr>
                        <a:t>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Обговорювати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необхіднісь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адаптації</a:t>
                      </a:r>
                      <a:r>
                        <a:rPr lang="ru-RU" sz="1600" b="1" dirty="0" smtClean="0">
                          <a:latin typeface="+mn-lt"/>
                        </a:rPr>
                        <a:t>, </a:t>
                      </a:r>
                      <a:r>
                        <a:rPr lang="ru-RU" sz="1600" b="1" dirty="0" err="1" smtClean="0">
                          <a:latin typeface="+mn-lt"/>
                        </a:rPr>
                        <a:t>модифікації</a:t>
                      </a:r>
                      <a:r>
                        <a:rPr lang="ru-RU" sz="1600" b="1" dirty="0" smtClean="0">
                          <a:latin typeface="+mn-lt"/>
                        </a:rPr>
                        <a:t>  </a:t>
                      </a:r>
                      <a:r>
                        <a:rPr lang="ru-RU" sz="1600" b="1" dirty="0" err="1" smtClean="0">
                          <a:latin typeface="+mn-lt"/>
                        </a:rPr>
                        <a:t>планування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</a:rPr>
                        <a:t>занять.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Детальніше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пояснювати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елементи</a:t>
                      </a:r>
                      <a:r>
                        <a:rPr lang="ru-RU" sz="1600" b="1" dirty="0" smtClean="0">
                          <a:latin typeface="+mn-lt"/>
                        </a:rPr>
                        <a:t> уроку </a:t>
                      </a:r>
                      <a:r>
                        <a:rPr lang="ru-RU" sz="1600" b="1" dirty="0" err="1" smtClean="0">
                          <a:latin typeface="+mn-lt"/>
                        </a:rPr>
                        <a:t>учням</a:t>
                      </a:r>
                      <a:r>
                        <a:rPr lang="ru-RU" sz="1600" b="1" dirty="0" smtClean="0">
                          <a:latin typeface="+mn-lt"/>
                        </a:rPr>
                        <a:t>, у </a:t>
                      </a:r>
                      <a:r>
                        <a:rPr lang="ru-RU" sz="1600" b="1" dirty="0" err="1" smtClean="0">
                          <a:latin typeface="+mn-lt"/>
                        </a:rPr>
                        <a:t>яких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виникають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проблеми</a:t>
                      </a:r>
                      <a:r>
                        <a:rPr lang="ru-RU" sz="1600" b="1" dirty="0" smtClean="0">
                          <a:latin typeface="+mn-lt"/>
                        </a:rPr>
                        <a:t>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</a:rPr>
                        <a:t>Перевіряти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виконання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вправ</a:t>
                      </a:r>
                      <a:r>
                        <a:rPr lang="ru-RU" sz="1600" b="1" dirty="0" smtClean="0">
                          <a:latin typeface="+mn-lt"/>
                        </a:rPr>
                        <a:t> на </a:t>
                      </a:r>
                      <a:r>
                        <a:rPr lang="ru-RU" sz="1600" b="1" dirty="0" err="1" smtClean="0">
                          <a:latin typeface="+mn-lt"/>
                        </a:rPr>
                        <a:t>закріплення</a:t>
                      </a:r>
                      <a:r>
                        <a:rPr lang="ru-RU" sz="1600" b="1" dirty="0" smtClean="0">
                          <a:latin typeface="+mn-lt"/>
                        </a:rPr>
                        <a:t>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latin typeface="+mn-lt"/>
                        </a:rPr>
                        <a:t>Вести </a:t>
                      </a:r>
                      <a:r>
                        <a:rPr lang="ru-RU" sz="1600" b="1" dirty="0" err="1" smtClean="0">
                          <a:latin typeface="+mn-lt"/>
                        </a:rPr>
                        <a:t>спостереження</a:t>
                      </a:r>
                      <a:r>
                        <a:rPr lang="ru-RU" sz="1600" b="1" dirty="0" smtClean="0">
                          <a:latin typeface="+mn-lt"/>
                        </a:rPr>
                        <a:t> та </a:t>
                      </a:r>
                      <a:r>
                        <a:rPr lang="ru-RU" sz="1600" b="1" dirty="0" err="1" smtClean="0">
                          <a:latin typeface="+mn-lt"/>
                        </a:rPr>
                        <a:t>надавати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інформацію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</a:rPr>
                        <a:t>вчителю</a:t>
                      </a:r>
                      <a:r>
                        <a:rPr lang="ru-RU" sz="1600" b="1" dirty="0" smtClean="0">
                          <a:latin typeface="+mn-lt"/>
                        </a:rPr>
                        <a:t>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/>
          </a:bodyPr>
          <a:lstStyle/>
          <a:p>
            <a:r>
              <a:rPr sz="3200" b="1" smtClean="0">
                <a:solidFill>
                  <a:schemeClr val="tx1"/>
                </a:solidFill>
              </a:rPr>
              <a:t>ВЗАЄМОДІЯ ВЧИТЕЛЯ І АСИСТЕНТА ВЧИТЕЛЯ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42"/>
            <a:ext cx="747690" cy="3124200"/>
          </a:xfrm>
        </p:spPr>
        <p:txBody>
          <a:bodyPr vert="vert270">
            <a:normAutofit fontScale="55000" lnSpcReduction="20000"/>
          </a:bodyPr>
          <a:lstStyle/>
          <a:p>
            <a:pPr algn="ctr"/>
            <a:r>
              <a:rPr lang="ru-RU" sz="5100" b="1" dirty="0" smtClean="0">
                <a:solidFill>
                  <a:schemeClr val="bg1"/>
                </a:solidFill>
              </a:rPr>
              <a:t>СПОСТЕРЕЖЕННЯ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285852" y="1428750"/>
          <a:ext cx="7643865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solidFill>
                            <a:srgbClr val="212121"/>
                          </a:solidFill>
                        </a:rPr>
                        <a:t>Спільна робота вчителя та асистента вчителя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Розробити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чітку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систему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організації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навчально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виховного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процесу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інклюзивному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класі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очікувань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щодо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навчальних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можливостей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ООП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Працювати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відповідно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розробленої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системи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Регулярно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зустрічатись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щоб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обговорити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досягнення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ООП. 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Обговорювати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реальний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етап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навчальних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досягнень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ООП,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його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відповідність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очікуванням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виконання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ІНП,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ІПР.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Працювати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відповідно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організації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навчально-виховного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процесу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інклюзивному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класі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, правил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поведінки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очікувань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можливостей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учнів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ООП,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його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ІНП.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Документувати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звітувати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вчителю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(за потреби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/>
          </a:bodyPr>
          <a:lstStyle/>
          <a:p>
            <a:r>
              <a:rPr sz="3200" b="1" smtClean="0">
                <a:solidFill>
                  <a:schemeClr val="tx1"/>
                </a:solidFill>
              </a:rPr>
              <a:t>ВЗАЄМОДІЯ ВЧИТЕЛЯ І АСИСТЕНТА ВЧИТЕЛЯ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42"/>
            <a:ext cx="747690" cy="3124200"/>
          </a:xfrm>
        </p:spPr>
        <p:txBody>
          <a:bodyPr vert="vert270">
            <a:normAutofit fontScale="77500" lnSpcReduction="2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ПЛАНУВАННЯ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285852" y="1428750"/>
          <a:ext cx="7643865" cy="220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solidFill>
                            <a:srgbClr val="212121"/>
                          </a:solidFill>
                        </a:rPr>
                        <a:t>Спільна робота вчителя та асистента вчителя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Спланувати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роботу на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уроці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відбирати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ресурси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Вибирати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належний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вид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роботи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згідно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ІНП.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Визначати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пріоритети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Обговорювати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підготовку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матеріалу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зміну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навчального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плану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огляду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на потреби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учня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Допомогати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у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доборі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складанні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матеріалів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, у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розробці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візуальних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засобів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надавати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іншу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подібну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допомогу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вчителю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/>
          </a:bodyPr>
          <a:lstStyle/>
          <a:p>
            <a:r>
              <a:rPr sz="3200" b="1" smtClean="0">
                <a:solidFill>
                  <a:schemeClr val="tx1"/>
                </a:solidFill>
              </a:rPr>
              <a:t>ВЗАЄМОДІЯ ВЧИТЕЛЯ І АСИСТЕНТА ВЧИТЕЛЯ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42"/>
            <a:ext cx="747690" cy="3124200"/>
          </a:xfrm>
        </p:spPr>
        <p:txBody>
          <a:bodyPr vert="vert270">
            <a:noAutofit/>
          </a:bodyPr>
          <a:lstStyle/>
          <a:p>
            <a:pPr algn="ctr" fontAlgn="t"/>
            <a:r>
              <a:rPr lang="ru-RU" sz="2100" b="1" dirty="0" smtClean="0">
                <a:latin typeface="georgia"/>
              </a:rPr>
              <a:t>ДІАГНОСТУВАННЯ</a:t>
            </a:r>
            <a:endParaRPr lang="ru-RU" sz="21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285852" y="1428750"/>
          <a:ext cx="7643865" cy="18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solidFill>
                            <a:srgbClr val="212121"/>
                          </a:solidFill>
                        </a:rPr>
                        <a:t>Спільна робота вчителя та асистента вчителя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b="1" dirty="0" err="1" smtClean="0">
                          <a:latin typeface="+mn-lt"/>
                        </a:rPr>
                        <a:t>Визначати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 err="1">
                          <a:latin typeface="+mn-lt"/>
                        </a:rPr>
                        <a:t>навчальні</a:t>
                      </a:r>
                      <a:r>
                        <a:rPr lang="ru-RU" b="1" dirty="0">
                          <a:latin typeface="+mn-lt"/>
                        </a:rPr>
                        <a:t> </a:t>
                      </a:r>
                      <a:r>
                        <a:rPr lang="ru-RU" b="1" dirty="0" smtClean="0">
                          <a:latin typeface="+mn-lt"/>
                        </a:rPr>
                        <a:t>потреби </a:t>
                      </a:r>
                      <a:r>
                        <a:rPr lang="ru-RU" b="1" dirty="0" err="1" smtClean="0">
                          <a:latin typeface="+mn-lt"/>
                        </a:rPr>
                        <a:t>дітей</a:t>
                      </a:r>
                      <a:r>
                        <a:rPr lang="ru-RU" b="1" dirty="0" smtClean="0">
                          <a:latin typeface="+mn-lt"/>
                        </a:rPr>
                        <a:t>.</a:t>
                      </a:r>
                      <a:endParaRPr lang="ru-RU" b="1" dirty="0"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b="1" dirty="0" err="1" smtClean="0">
                          <a:latin typeface="+mn-lt"/>
                        </a:rPr>
                        <a:t>Обговорювати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 err="1" smtClean="0">
                          <a:latin typeface="+mn-lt"/>
                        </a:rPr>
                        <a:t>здібності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 err="1">
                          <a:latin typeface="+mn-lt"/>
                        </a:rPr>
                        <a:t>учнів</a:t>
                      </a:r>
                      <a:r>
                        <a:rPr lang="ru-RU" b="1" dirty="0">
                          <a:latin typeface="+mn-lt"/>
                        </a:rPr>
                        <a:t>, </a:t>
                      </a:r>
                      <a:r>
                        <a:rPr lang="ru-RU" b="1" dirty="0" err="1">
                          <a:latin typeface="+mn-lt"/>
                        </a:rPr>
                        <a:t>їх</a:t>
                      </a:r>
                      <a:r>
                        <a:rPr lang="ru-RU" b="1" dirty="0">
                          <a:latin typeface="+mn-lt"/>
                        </a:rPr>
                        <a:t> </a:t>
                      </a:r>
                      <a:r>
                        <a:rPr lang="ru-RU" b="1" dirty="0" err="1" smtClean="0">
                          <a:latin typeface="+mn-lt"/>
                        </a:rPr>
                        <a:t>сильні</a:t>
                      </a:r>
                      <a:r>
                        <a:rPr lang="ru-RU" b="1" dirty="0" smtClean="0">
                          <a:latin typeface="+mn-lt"/>
                        </a:rPr>
                        <a:t> та </a:t>
                      </a:r>
                      <a:r>
                        <a:rPr lang="ru-RU" b="1" dirty="0" err="1" smtClean="0">
                          <a:latin typeface="+mn-lt"/>
                        </a:rPr>
                        <a:t>слабкі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 err="1" smtClean="0">
                          <a:latin typeface="+mn-lt"/>
                        </a:rPr>
                        <a:t>сторони</a:t>
                      </a:r>
                      <a:r>
                        <a:rPr lang="ru-RU" b="1" dirty="0" smtClean="0">
                          <a:latin typeface="+mn-lt"/>
                        </a:rPr>
                        <a:t>.</a:t>
                      </a:r>
                      <a:endParaRPr lang="ru-RU" b="1" dirty="0"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b="1" dirty="0" err="1" smtClean="0">
                          <a:latin typeface="+mn-lt"/>
                        </a:rPr>
                        <a:t>Спостерігати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>
                          <a:latin typeface="+mn-lt"/>
                        </a:rPr>
                        <a:t>за </a:t>
                      </a:r>
                      <a:r>
                        <a:rPr lang="ru-RU" b="1" dirty="0" err="1">
                          <a:latin typeface="+mn-lt"/>
                        </a:rPr>
                        <a:t>поведінкою</a:t>
                      </a:r>
                      <a:r>
                        <a:rPr lang="ru-RU" b="1" dirty="0">
                          <a:latin typeface="+mn-lt"/>
                        </a:rPr>
                        <a:t> </a:t>
                      </a:r>
                      <a:r>
                        <a:rPr lang="ru-RU" b="1" dirty="0" err="1" smtClean="0">
                          <a:latin typeface="+mn-lt"/>
                        </a:rPr>
                        <a:t>дитини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>
                          <a:latin typeface="+mn-lt"/>
                        </a:rPr>
                        <a:t>та </a:t>
                      </a:r>
                      <a:r>
                        <a:rPr lang="ru-RU" b="1" dirty="0" err="1" smtClean="0">
                          <a:latin typeface="+mn-lt"/>
                        </a:rPr>
                        <a:t>надавати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 err="1" smtClean="0">
                          <a:latin typeface="+mn-lt"/>
                        </a:rPr>
                        <a:t>інформацію</a:t>
                      </a:r>
                      <a:r>
                        <a:rPr lang="ru-RU" b="1" dirty="0" smtClean="0">
                          <a:latin typeface="+mn-lt"/>
                        </a:rPr>
                        <a:t> </a:t>
                      </a:r>
                      <a:r>
                        <a:rPr lang="ru-RU" b="1" dirty="0" err="1" smtClean="0">
                          <a:latin typeface="+mn-lt"/>
                        </a:rPr>
                        <a:t>вчителю</a:t>
                      </a:r>
                      <a:r>
                        <a:rPr lang="ru-RU" b="1" dirty="0" smtClean="0">
                          <a:latin typeface="+mn-lt"/>
                        </a:rPr>
                        <a:t>.</a:t>
                      </a:r>
                      <a:endParaRPr lang="ru-RU" b="1" dirty="0"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/>
          </a:bodyPr>
          <a:lstStyle/>
          <a:p>
            <a:pPr algn="ctr"/>
            <a:r>
              <a:rPr sz="3200" b="1" smtClean="0">
                <a:solidFill>
                  <a:schemeClr val="tx1"/>
                </a:solidFill>
              </a:rPr>
              <a:t>ВЗАЄМОДІЯ ВЧИТЕЛЯ І АСИСТЕНТА ВЧИТЕЛЯ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42"/>
            <a:ext cx="747690" cy="3124200"/>
          </a:xfrm>
        </p:spPr>
        <p:txBody>
          <a:bodyPr vert="vert270">
            <a:normAutofit fontScale="77500" lnSpcReduction="2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ОЦІНКА 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285852" y="1428750"/>
          <a:ext cx="7643865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500330"/>
                <a:gridCol w="2714643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solidFill>
                            <a:srgbClr val="212121"/>
                          </a:solidFill>
                        </a:rPr>
                        <a:t>Спільна робота вчителя та асистента вчителя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Слідкувати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за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прогресом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учнів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ООП та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оцінювати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його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. </a:t>
                      </a:r>
                      <a:endParaRPr lang="ru-RU" sz="1600" b="1" dirty="0" smtClean="0">
                        <a:solidFill>
                          <a:srgbClr val="212121"/>
                        </a:solidFill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Слідкувати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за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виконанням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ІНП.</a:t>
                      </a:r>
                      <a:endParaRPr lang="ru-RU" sz="1600" b="1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Обговорювати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 </a:t>
                      </a: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спостереження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. </a:t>
                      </a:r>
                      <a:endParaRPr lang="ru-RU" sz="1600" b="1" dirty="0" smtClean="0">
                        <a:solidFill>
                          <a:srgbClr val="212121"/>
                        </a:solidFill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Обмінюватись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інформацією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Обговорювати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пропозиції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щодо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доповнення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ІНП, ІПР (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чи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внесення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змін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).</a:t>
                      </a:r>
                      <a:endParaRPr lang="ru-RU" sz="1600" b="1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Спостерігати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за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поведінкою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учнів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надавати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інформацію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вчителю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Збирати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та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записувати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дані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для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подальшої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оцінки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внесення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доповнень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до ІНП. </a:t>
                      </a:r>
                      <a:endParaRPr lang="ru-RU" sz="1600" b="1" dirty="0" smtClean="0">
                        <a:solidFill>
                          <a:srgbClr val="212121"/>
                        </a:solidFill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Вносити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пропозиції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вчителю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щодо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завдань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розроблених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для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21212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212121"/>
                          </a:solidFill>
                        </a:rPr>
                        <a:t>ООП.</a:t>
                      </a:r>
                      <a:endParaRPr lang="ru-RU" sz="1600" b="1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6"/>
            <a:ext cx="8153400" cy="552464"/>
          </a:xfrm>
        </p:spPr>
        <p:txBody>
          <a:bodyPr>
            <a:normAutofit fontScale="90000"/>
          </a:bodyPr>
          <a:lstStyle/>
          <a:p>
            <a:pPr algn="ctr"/>
            <a:r>
              <a:rPr sz="3200" b="1" smtClean="0">
                <a:solidFill>
                  <a:schemeClr val="tx1"/>
                </a:solidFill>
              </a:rPr>
              <a:t>ВЗАЄМОДІЯ ВЧИТЕЛЯ І АСИСТЕНТА ВЧИТЕЛЯ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42"/>
            <a:ext cx="747690" cy="3124200"/>
          </a:xfrm>
        </p:spPr>
        <p:txBody>
          <a:bodyPr vert="vert270">
            <a:normAutofit fontScale="77500" lnSpcReduction="2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ЗВІТУВАННЯ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285852" y="1428750"/>
          <a:ext cx="7643865" cy="24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solidFill>
                            <a:srgbClr val="212121"/>
                          </a:solidFill>
                        </a:rPr>
                        <a:t>Спільна робота вчителя та асистента вчителя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Звітувати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перед батьками та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шкільною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командою.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Обговорювати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інформацію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про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Дотримуватися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конфіденційності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Звітувати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перед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вчителем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щодо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сильних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сторін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ООП,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його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досягнень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потреб. 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Звітувати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перед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вчителем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стосовно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поведінки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учня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наслідків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smtClean="0">
                <a:solidFill>
                  <a:schemeClr val="tx1"/>
                </a:solidFill>
              </a:rPr>
              <a:t>ВЗАЄМОДІЯ ВЧИТЕЛЯ І АСИСТЕНТА ВЧИТЕЛЯ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42"/>
            <a:ext cx="747690" cy="3124200"/>
          </a:xfrm>
        </p:spPr>
        <p:txBody>
          <a:bodyPr vert="vert270">
            <a:normAutofit/>
          </a:bodyPr>
          <a:lstStyle/>
          <a:p>
            <a:pPr algn="ctr"/>
            <a:r>
              <a:rPr lang="ru-RU" sz="2400" b="1" dirty="0" smtClean="0"/>
              <a:t>РОБОТА З БАТЬКАМИ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285852" y="1428750"/>
          <a:ext cx="7643865" cy="19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solidFill>
                            <a:srgbClr val="212121"/>
                          </a:solidFill>
                        </a:rPr>
                        <a:t>Спільна робота вчителя та асистента вчителя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Обов'язки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асистента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</a:rPr>
                        <a:t>вчителя</a:t>
                      </a:r>
                      <a:endParaRPr lang="ru-RU" sz="1800" dirty="0">
                        <a:solidFill>
                          <a:srgbClr val="21212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Проводити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індивідуальні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зустрічі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батьками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питань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обговорення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прогресу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дітей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solidFill>
                            <a:srgbClr val="212121"/>
                          </a:solidFill>
                        </a:rPr>
                        <a:t>Обговорювати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інформацію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отриману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від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батьків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Дотримуватись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конфіденційності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Участь у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зустрічах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батьками, коли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це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+mn-lt"/>
                          <a:cs typeface="Times New Roman" pitchFamily="18" charset="0"/>
                        </a:rPr>
                        <a:t>відповідає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ситуації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chemeClr val="tx1"/>
                </a:solidFill>
              </a:rPr>
              <a:t>ВЕДЕННЯ ДОКУМЕНТАЦІЇ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890566" cy="3124200"/>
          </a:xfrm>
        </p:spPr>
        <p:txBody>
          <a:bodyPr vert="vert270">
            <a:noAutofit/>
          </a:bodyPr>
          <a:lstStyle/>
          <a:p>
            <a:pPr algn="ctr"/>
            <a:r>
              <a:rPr lang="ru-RU" sz="2200" b="1" dirty="0" smtClean="0"/>
              <a:t>ІНДИВІДУАЛЬНА ПРОГРАМА РОЗВИТКУ</a:t>
            </a:r>
            <a:endParaRPr lang="ru-RU" sz="2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571604" y="1428750"/>
            <a:ext cx="7191396" cy="3200400"/>
          </a:xfrm>
        </p:spPr>
        <p:txBody>
          <a:bodyPr>
            <a:normAutofit fontScale="70000" lnSpcReduction="20000"/>
          </a:bodyPr>
          <a:lstStyle/>
          <a:p>
            <a:r>
              <a:rPr b="1" smtClean="0"/>
              <a:t>Асистент вчителя веде спостереження за дитиною з особливими освітніми потребами, фіксує їх, слідкує за заповненням фахівцями відповідних розділів індивідуальної програми розвитку, що є основним документом, який визначає характер освітніх послуг.      </a:t>
            </a:r>
          </a:p>
          <a:p>
            <a:r>
              <a:rPr b="1" smtClean="0"/>
              <a:t>Цілі кожної індивідуальної програми розвитку переглядаються не менш ніж двічі на рік, а в разі потреби можуть бути актуалізовані та змінені частіше. Результати спостереження, прогрес чи труднощі у досягненні поставлених цілей обов’язково в ній записуються. </a:t>
            </a:r>
            <a:endParaRPr smtClean="0"/>
          </a:p>
          <a:p>
            <a:pPr>
              <a:buNone/>
            </a:pPr>
            <a:r>
              <a:rPr smtClean="0"/>
              <a:t/>
            </a:r>
            <a:br>
              <a:rPr smtClean="0"/>
            </a:br>
            <a:endParaRPr lang="ru-RU" dirty="0"/>
          </a:p>
        </p:txBody>
      </p:sp>
      <p:pic>
        <p:nvPicPr>
          <p:cNvPr id="5" name="Рисунок 4" descr="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941" y="3571882"/>
            <a:ext cx="3063059" cy="143963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57172"/>
            <a:ext cx="8153400" cy="766778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sz="4800" b="1" cap="all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АСИСТЕНТ ВЧИТЕЛЯ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71472" y="1571618"/>
            <a:ext cx="7786742" cy="2828932"/>
          </a:xfrm>
        </p:spPr>
        <p:txBody>
          <a:bodyPr anchor="ctr">
            <a:normAutofit fontScale="70000" lnSpcReduction="20000"/>
          </a:bodyPr>
          <a:lstStyle>
            <a:extLst/>
          </a:lstStyle>
          <a:p>
            <a:pPr algn="just">
              <a:buNone/>
            </a:pPr>
            <a:r>
              <a:rPr smtClean="0"/>
              <a:t>	Посада асистента вчителя у класі з інклюзивним навчанням передбачена «Порядком організації інклюзивного навчання в загальноосвітніх навчальних закладах» (Постанова Кабінету Міністрів України від 15 серпня 2011 р. № 872), де в п. 14 (</a:t>
            </a:r>
            <a:r>
              <a:rPr i="1" smtClean="0"/>
              <a:t>із змінами, внесеними згідно з Постановою КМ </a:t>
            </a:r>
            <a:r>
              <a:rPr i="1" u="sng" smtClean="0">
                <a:hlinkClick r:id="rId3"/>
              </a:rPr>
              <a:t>№ 588 від 09.08.2017</a:t>
            </a:r>
            <a:r>
              <a:rPr i="1" u="sng" smtClean="0"/>
              <a:t>)</a:t>
            </a:r>
            <a:r>
              <a:rPr smtClean="0"/>
              <a:t> зазначається: </a:t>
            </a:r>
            <a:r>
              <a:rPr i="1" u="sng" smtClean="0"/>
              <a:t>Особистісно орієнтоване спрямування навчально-виховного процесу забезпечує асистент вчителя, який бере участь у розробленні та виконанні навчальних планів та програм, адаптує навчальні матеріали з урахуванням особливостей навчально-пізнавальної діяльності дітей з особливими освітніми потребами.</a:t>
            </a:r>
            <a:endParaRPr i="1" u="sng"/>
          </a:p>
        </p:txBody>
      </p:sp>
      <p:pic>
        <p:nvPicPr>
          <p:cNvPr id="8" name="Содержимое 7" descr="38305502.4d2qmwiwzg.W665.png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500198" cy="157966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chemeClr val="tx1"/>
                </a:solidFill>
              </a:rPr>
              <a:t>ВЕДЕННЯ ДОКУМЕНТАЦІЇ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642910" y="1428750"/>
          <a:ext cx="8120090" cy="32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18"/>
                <a:gridCol w="1624018"/>
                <a:gridCol w="1824062"/>
                <a:gridCol w="1571636"/>
                <a:gridCol w="1476356"/>
              </a:tblGrid>
              <a:tr h="59218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Графік</a:t>
                      </a:r>
                      <a:r>
                        <a:rPr kumimoji="0" lang="ru-RU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kumimoji="0" lang="ru-RU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Щоденник</a:t>
                      </a:r>
                      <a:r>
                        <a:rPr kumimoji="0" lang="ru-RU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спостережень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1800" b="1" i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Графіки</a:t>
                      </a:r>
                      <a:r>
                        <a:rPr kumimoji="0" lang="ru-RU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dirty="0" smtClean="0"/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Щоденний план роботи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Розклад уроків</a:t>
                      </a:r>
                      <a:endParaRPr lang="ru-RU" sz="1800" b="1" dirty="0"/>
                    </a:p>
                  </a:txBody>
                  <a:tcPr/>
                </a:tc>
              </a:tr>
              <a:tr h="2622520">
                <a:tc>
                  <a:txBody>
                    <a:bodyPr/>
                    <a:lstStyle/>
                    <a:p>
                      <a:pPr rtl="0">
                        <a:buFont typeface="Arial" pitchFamily="34" charset="0"/>
                        <a:buNone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Складають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узгоджуючи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розкладом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закладі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графіками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занять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фахівців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1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/>
                      </a:r>
                      <a:br>
                        <a:rPr lang="ru-RU" sz="1200" b="1" dirty="0" smtClean="0"/>
                      </a:b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buFont typeface="Arial" pitchFamily="34" charset="0"/>
                        <a:buNone/>
                      </a:pPr>
                      <a:r>
                        <a:rPr lang="uk-UA" sz="1200" b="1" dirty="0" smtClean="0"/>
                        <a:t>А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систент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вчителя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ретельно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спостерігає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розвитком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</a:t>
                      </a:r>
                      <a:endParaRPr lang="ru-RU" sz="1200" b="1" dirty="0" smtClean="0"/>
                    </a:p>
                    <a:p>
                      <a:pPr rtl="0">
                        <a:buFont typeface="Arial" pitchFamily="34" charset="0"/>
                        <a:buNone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особливими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освітніми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потребами.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Свої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спостереження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успіхи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труднощі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він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фіксує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щоденнику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ru-RU" sz="1200" b="1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/>
                      </a:r>
                      <a:br>
                        <a:rPr lang="ru-RU" sz="1200" b="1" dirty="0" smtClean="0"/>
                      </a:b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buFont typeface="Arial" pitchFamily="34" charset="0"/>
                        <a:buNone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Складання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асистентом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графіків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надає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наочно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відстежувати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динаміку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Особливо при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консультуванні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батьків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даний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вид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фіксації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дає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змогу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чітко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швидко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виділити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сфери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яких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вона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має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прогрес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труднощі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buFont typeface="Arial" pitchFamily="34" charset="0"/>
                        <a:buNone/>
                      </a:pP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ньому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передбачити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графи:</a:t>
                      </a:r>
                      <a:endParaRPr lang="ru-RU" sz="1200" b="1" dirty="0" smtClean="0"/>
                    </a:p>
                    <a:p>
                      <a:pPr rtl="0" fontAlgn="base">
                        <a:buFont typeface="Arial" pitchFamily="34" charset="0"/>
                        <a:buChar char="•"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Індивідуальний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супровід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rtl="0" fontAlgn="base">
                        <a:buFont typeface="Arial" pitchFamily="34" charset="0"/>
                        <a:buChar char="•"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Відвідування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класі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rtl="0" fontAlgn="base">
                        <a:buFont typeface="Arial" pitchFamily="34" charset="0"/>
                        <a:buChar char="•"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Адаптація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Асистент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вчителя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лише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розклад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уроків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планує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свою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присутність</a:t>
                      </a:r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них. 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844" y="3500444"/>
            <a:ext cx="3022607" cy="142062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3108" y="4114800"/>
            <a:ext cx="6772292" cy="74296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8000" b="1" i="1" dirty="0" smtClean="0">
                <a:solidFill>
                  <a:srgbClr val="FF0000"/>
                </a:solidFill>
              </a:rPr>
              <a:t>КОЖНА ЛЮДИНА НАРОДЖУЄТЬСЯ ІЗ ЗЕРНЯТКОМ У РУЦІ. ТІЛЬКИ ТРЕБА ЗНАЙТИ ТЕ ПОЛЕ, ДЕ ЦЕ ЗЕРНО НАЙКРАЩЕ ПРОРОСТЕ  </a:t>
            </a:r>
            <a:r>
              <a:rPr lang="ru-RU" sz="6400" b="1" dirty="0" smtClean="0">
                <a:solidFill>
                  <a:srgbClr val="FF0000"/>
                </a:solidFill>
              </a:rPr>
              <a:t>(НАРОДНА МУДРІСТЬ).</a:t>
            </a:r>
            <a:endParaRPr sz="6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571604" y="3500444"/>
            <a:ext cx="2471734" cy="457200"/>
          </a:xfrm>
        </p:spPr>
        <p:txBody>
          <a:bodyPr>
            <a:noAutofit/>
          </a:bodyPr>
          <a:lstStyle>
            <a:extLst/>
          </a:lstStyle>
          <a:p>
            <a:r>
              <a:rPr lang="ru-RU" sz="4400" b="1" dirty="0" smtClean="0">
                <a:solidFill>
                  <a:schemeClr val="tx1"/>
                </a:solidFill>
              </a:rPr>
              <a:t>ДЯКУЮ!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Depositphotos_207081512_s-201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673" b="11673"/>
          <a:stretch>
            <a:fillRect/>
          </a:stretch>
        </p:blipFill>
        <p:spPr/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 fontScale="90000"/>
          </a:bodyPr>
          <a:lstStyle/>
          <a:p>
            <a:pPr algn="ctr"/>
            <a:r>
              <a:rPr sz="4400" b="1" cap="all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АСИСТЕНТ ВЧИТЕЛЯ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714348" y="1643056"/>
          <a:ext cx="778674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1" y="3426119"/>
            <a:ext cx="3000365" cy="171738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Autofit/>
          </a:bodyPr>
          <a:lstStyle/>
          <a:p>
            <a:r>
              <a:rPr sz="3600" b="1" smtClean="0">
                <a:solidFill>
                  <a:schemeClr val="tx1"/>
                </a:solidFill>
              </a:rPr>
              <a:t>КОМПЕТЕНТНОСТІ АСИСТЕНТА ВЧИТЕЛЯ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609600" y="1352550"/>
          <a:ext cx="5391160" cy="326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teacher_PNG34.png"/>
          <p:cNvPicPr>
            <a:picLocks noGrp="1" noChangeAspect="1"/>
          </p:cNvPicPr>
          <p:nvPr>
            <p:ph sz="quarter" idx="14"/>
          </p:nvPr>
        </p:nvPicPr>
        <p:blipFill>
          <a:blip r:embed="rId7"/>
          <a:stretch>
            <a:fillRect/>
          </a:stretch>
        </p:blipFill>
        <p:spPr>
          <a:xfrm>
            <a:off x="6215074" y="1428742"/>
            <a:ext cx="2268325" cy="32686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8"/>
            <a:ext cx="8153400" cy="623902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chemeClr val="tx1"/>
                </a:solidFill>
              </a:rPr>
              <a:t>АСИСТЕНТ УЧИТЕЛЯ ПОВИНЕН ЗНАТИ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033442" cy="3124200"/>
          </a:xfrm>
        </p:spPr>
        <p:txBody>
          <a:bodyPr vert="vert270">
            <a:normAutofit fontScale="77500" lnSpcReduction="20000"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ЗАКОНОДАВЧО-ТЕОРЕТИЧНА БАЗА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000232" y="1285866"/>
            <a:ext cx="6858048" cy="3343284"/>
          </a:xfrm>
        </p:spPr>
        <p:txBody>
          <a:bodyPr>
            <a:noAutofit/>
          </a:bodyPr>
          <a:lstStyle/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основи законодавства України про освіту, соціальний захист;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міжнародні документи про права людини й дитини;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державні стандарти освіти;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нормативні документи з питань навчання та виховання;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сучасні досягнення науки і практики у галузі педагогіки;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психолого-педагогічні дисципліни;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особливості розвитку дітей з особливими освітніми потребами різного віку;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ефективні методи, форми та прийоми роботи з дітьми, застосовуючи індивідуальний та диференційований підхід;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рівні адаптації навчального та фізичного навантаження;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 використання сучасних технічних засобів та обладнання;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основи роботи з громадськістю та сім'єю;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етичні норми і правила організації навчання та виховання дітей; </a:t>
            </a:r>
          </a:p>
          <a:p>
            <a:r>
              <a:rPr sz="1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норми та правила ведення педагогічної документації.</a:t>
            </a:r>
            <a:endParaRPr sz="1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sz="10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smtClean="0">
                <a:solidFill>
                  <a:schemeClr val="tx1"/>
                </a:solidFill>
              </a:rPr>
              <a:t>АСИСТЕНТ УЧИТЕЛЯ ПОВИНЕН УМІТИ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962004" cy="3124200"/>
          </a:xfrm>
        </p:spPr>
        <p:txBody>
          <a:bodyPr vert="vert270">
            <a:normAutofit/>
          </a:bodyPr>
          <a:lstStyle/>
          <a:p>
            <a:pPr algn="ctr"/>
            <a:r>
              <a:rPr lang="uk-UA" sz="2500" b="1" dirty="0" smtClean="0">
                <a:solidFill>
                  <a:schemeClr val="bg1"/>
                </a:solidFill>
              </a:rPr>
              <a:t>ПРАКТИЧНІ НАВИКИ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785918" y="1428750"/>
            <a:ext cx="6977082" cy="3200400"/>
          </a:xfrm>
        </p:spPr>
        <p:txBody>
          <a:bodyPr>
            <a:normAutofit fontScale="62500" lnSpcReduction="20000"/>
          </a:bodyPr>
          <a:lstStyle/>
          <a:p>
            <a:r>
              <a:rPr sz="3200" b="1" smtClean="0">
                <a:cs typeface="Times New Roman" pitchFamily="18" charset="0"/>
              </a:rPr>
              <a:t>застосовувати професійні знання в практичній діяльності, здійснювати педагогічний супровід дитини з особливими освітніми потребами в умовах інклюзивного навчання; </a:t>
            </a:r>
          </a:p>
          <a:p>
            <a:r>
              <a:rPr sz="3200" b="1" smtClean="0">
                <a:cs typeface="Times New Roman" pitchFamily="18" charset="0"/>
              </a:rPr>
              <a:t>разом з іншими фахівцями складати та реалізовувати індивідуальну програму розвитку дитини; </a:t>
            </a:r>
          </a:p>
          <a:p>
            <a:r>
              <a:rPr sz="3200" b="1" smtClean="0">
                <a:cs typeface="Times New Roman" pitchFamily="18" charset="0"/>
              </a:rPr>
              <a:t>вести спостереження та аналізувати динаміку розвитку учня;</a:t>
            </a:r>
          </a:p>
          <a:p>
            <a:r>
              <a:rPr sz="3200" b="1" smtClean="0">
                <a:cs typeface="Times New Roman" pitchFamily="18" charset="0"/>
              </a:rPr>
              <a:t>налагоджувати міжособистісні стосунки між усіма суб’єктами навчально-виховної діяльності; </a:t>
            </a:r>
          </a:p>
          <a:p>
            <a:r>
              <a:rPr sz="3200" b="1" smtClean="0">
                <a:cs typeface="Times New Roman" pitchFamily="18" charset="0"/>
              </a:rPr>
              <a:t>займатись посередницькою діяльністю у сфері виховання та соціальної допомоги.</a:t>
            </a:r>
            <a:endParaRPr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chemeClr val="tx1"/>
                </a:solidFill>
              </a:rPr>
              <a:t>АСИСТЕНТА ВЧИТЕЛЯ ПОВИНЕН МАТИ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962004" cy="3214702"/>
          </a:xfrm>
        </p:spPr>
        <p:txBody>
          <a:bodyPr vert="vert270">
            <a:normAutofit/>
          </a:bodyPr>
          <a:lstStyle/>
          <a:p>
            <a:r>
              <a:rPr lang="uk-UA" sz="2500" b="1" dirty="0" smtClean="0">
                <a:solidFill>
                  <a:schemeClr val="bg1"/>
                </a:solidFill>
              </a:rPr>
              <a:t>ОСОБИСТІСНІ ЯКОСТІ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857356" y="1428750"/>
            <a:ext cx="6905644" cy="3200400"/>
          </a:xfrm>
        </p:spPr>
        <p:txBody>
          <a:bodyPr>
            <a:normAutofit fontScale="77500" lnSpcReduction="20000"/>
          </a:bodyPr>
          <a:lstStyle/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розвинені комунікативні та організаційні здібності, здатність співчувати, співпереживати; </a:t>
            </a:r>
          </a:p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ціннісні орієнтації, спрямовані на розвиток людини як особистості та найвищої цінності суспільства, на творчу педагогічну діяльність; </a:t>
            </a:r>
          </a:p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навички вирішення конфліктних ситуацій.</a:t>
            </a: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10"/>
            <a:ext cx="8153400" cy="695340"/>
          </a:xfrm>
        </p:spPr>
        <p:txBody>
          <a:bodyPr>
            <a:normAutofit fontScale="90000"/>
          </a:bodyPr>
          <a:lstStyle/>
          <a:p>
            <a:pPr lvl="0" algn="ctr"/>
            <a:r>
              <a:rPr smtClean="0"/>
              <a:t/>
            </a:r>
            <a:br>
              <a:rPr smtClean="0"/>
            </a:br>
            <a:r>
              <a:rPr b="1" smtClean="0">
                <a:solidFill>
                  <a:schemeClr val="tx1"/>
                </a:solidFill>
              </a:rPr>
              <a:t>ФУНКЦІЇ АСИСТЕНТА ВЧИТЕЛЯ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7795813_1374877385926846_7102436946311421184_n.jpg"/>
          <p:cNvPicPr>
            <a:picLocks noChangeAspect="1"/>
          </p:cNvPicPr>
          <p:nvPr/>
        </p:nvPicPr>
        <p:blipFill>
          <a:blip r:embed="rId7"/>
          <a:srcRect l="12605" r="19327"/>
          <a:stretch>
            <a:fillRect/>
          </a:stretch>
        </p:blipFill>
        <p:spPr>
          <a:xfrm>
            <a:off x="142844" y="1706565"/>
            <a:ext cx="2571768" cy="317498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1669</Words>
  <Application>Microsoft Office PowerPoint</Application>
  <PresentationFormat>Экран (16:9)</PresentationFormat>
  <Paragraphs>225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Широкоэкранная презентация</vt:lpstr>
      <vt:lpstr>АСИСТЕНТ ВЧИТЕЛЯ В ІНКЛЮЗИВНОМУ КЛАСІ</vt:lpstr>
      <vt:lpstr>ІНКЛЮЗІЯ –ДОСТУПНІСТЬ ОСВІТИ ДЛЯ ВСІХ</vt:lpstr>
      <vt:lpstr>АСИСТЕНТ ВЧИТЕЛЯ</vt:lpstr>
      <vt:lpstr>АСИСТЕНТ ВЧИТЕЛЯ</vt:lpstr>
      <vt:lpstr>КОМПЕТЕНТНОСТІ АСИСТЕНТА ВЧИТЕЛЯ</vt:lpstr>
      <vt:lpstr>АСИСТЕНТ УЧИТЕЛЯ ПОВИНЕН ЗНАТИ</vt:lpstr>
      <vt:lpstr>АСИСТЕНТ УЧИТЕЛЯ ПОВИНЕН УМІТИ</vt:lpstr>
      <vt:lpstr>АСИСТЕНТА ВЧИТЕЛЯ ПОВИНЕН МАТИ</vt:lpstr>
      <vt:lpstr> ФУНКЦІЇ АСИСТЕНТА ВЧИТЕЛЯ</vt:lpstr>
      <vt:lpstr> ОРГАНІЗАЦІЙНА</vt:lpstr>
      <vt:lpstr>НАВЧАЛЬНО-РОЗВИВАЛЬНА</vt:lpstr>
      <vt:lpstr>ДІАГНОСТИЧНА</vt:lpstr>
      <vt:lpstr> ПРОГНОСТИЧНА</vt:lpstr>
      <vt:lpstr>ІНДИВІДУАЛЬНА ПРОГРАМА РОЗВИТКУ</vt:lpstr>
      <vt:lpstr>АДАПТАЦІЯ ТА МОДИФІКАЦІЯ ОСВІТНІХ ПРОГРАМ</vt:lpstr>
      <vt:lpstr> КОНСУЛЬТАТИВНА</vt:lpstr>
      <vt:lpstr> МОДЕЛІ ДІЯЛЬНОСТІ АСИСТЕНТА ВЧИТЕЛЯ </vt:lpstr>
      <vt:lpstr>СПІЛЬНЕ ВИКЛАДАННЯ </vt:lpstr>
      <vt:lpstr>ОСНОВНІ МОДЕЛІ СПІЛЬНОГО ВИКЛАДАННЯ</vt:lpstr>
      <vt:lpstr>ФОРМИ ВИКЛАДАННЯ У МОДЕЛІ СПІВПРАЦІ</vt:lpstr>
      <vt:lpstr>СТРАТЕГІЇ ЕФЕКТИВНОЇ ВЗАЄМОДІЇ ВЧИТЕЛЯ І АСИСТЕНТА ВЧИТЕЛЯ </vt:lpstr>
      <vt:lpstr>ВЗАЄМОДІЯ ВЧИТЕЛЯ І АСИСТЕНТА ВЧИТЕЛЯ </vt:lpstr>
      <vt:lpstr>ВЗАЄМОДІЯ ВЧИТЕЛЯ І АСИСТЕНТА ВЧИТЕЛЯ </vt:lpstr>
      <vt:lpstr>ВЗАЄМОДІЯ ВЧИТЕЛЯ І АСИСТЕНТА ВЧИТЕЛЯ </vt:lpstr>
      <vt:lpstr>ВЗАЄМОДІЯ ВЧИТЕЛЯ І АСИСТЕНТА ВЧИТЕЛЯ </vt:lpstr>
      <vt:lpstr>ВЗАЄМОДІЯ ВЧИТЕЛЯ І АСИСТЕНТА ВЧИТЕЛЯ </vt:lpstr>
      <vt:lpstr>ВЗАЄМОДІЯ ВЧИТЕЛЯ І АСИСТЕНТА ВЧИТЕЛЯ </vt:lpstr>
      <vt:lpstr>ВЗАЄМОДІЯ ВЧИТЕЛЯ І АСИСТЕНТА ВЧИТЕЛЯ </vt:lpstr>
      <vt:lpstr>ВЕДЕННЯ ДОКУМЕНТАЦІЇ</vt:lpstr>
      <vt:lpstr>ВЕДЕННЯ ДОКУМЕНТАЦІЇ</vt:lpstr>
      <vt:lpstr>ДЯКУЮ!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2021-02-13T07:27:02Z</dcterms:created>
  <dcterms:modified xsi:type="dcterms:W3CDTF">2021-12-15T09:43:28Z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