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themeOverride+xml" PartName="/ppt/theme/themeOverr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 id="273" r:id="rId18"/>
    <p:sldId id="274" r:id="rId19"/>
    <p:sldId id="275" r:id="rId20"/>
    <p:sldId id="272" r:id="rId21"/>
    <p:sldId id="286" r:id="rId22"/>
    <p:sldId id="276" r:id="rId23"/>
    <p:sldId id="287" r:id="rId24"/>
    <p:sldId id="277" r:id="rId25"/>
    <p:sldId id="288" r:id="rId26"/>
    <p:sldId id="278" r:id="rId27"/>
    <p:sldId id="289" r:id="rId28"/>
    <p:sldId id="279" r:id="rId29"/>
    <p:sldId id="280" r:id="rId30"/>
    <p:sldId id="281" r:id="rId31"/>
    <p:sldId id="282" r:id="rId32"/>
    <p:sldId id="290" r:id="rId3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98837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61143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5899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672780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922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996967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4190197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79557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64968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2373966-C1F9-4A1F-8ED1-DC6B1C4F3F71}" type="datetimeFigureOut">
              <a:rPr lang="uk-UA" smtClean="0"/>
              <a:t>09.11.2021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24545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2373966-C1F9-4A1F-8ED1-DC6B1C4F3F71}" type="datetimeFigureOut">
              <a:rPr lang="uk-UA" smtClean="0"/>
              <a:t>09.11.2021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186195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2373966-C1F9-4A1F-8ED1-DC6B1C4F3F71}" type="datetimeFigureOut">
              <a:rPr lang="uk-UA" smtClean="0"/>
              <a:t>09.11.2021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197990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2373966-C1F9-4A1F-8ED1-DC6B1C4F3F71}" type="datetimeFigureOut">
              <a:rPr lang="uk-UA" smtClean="0"/>
              <a:t>09.11.2021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2164348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3966-C1F9-4A1F-8ED1-DC6B1C4F3F71}" type="datetimeFigureOut">
              <a:rPr lang="uk-UA" smtClean="0"/>
              <a:t>09.11.2021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337312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2373966-C1F9-4A1F-8ED1-DC6B1C4F3F71}" type="datetimeFigureOut">
              <a:rPr lang="uk-UA" smtClean="0"/>
              <a:t>09.11.2021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60702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2373966-C1F9-4A1F-8ED1-DC6B1C4F3F71}" type="datetimeFigureOut">
              <a:rPr lang="uk-UA" smtClean="0"/>
              <a:t>09.11.2021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1E8F924-964F-4633-A4A0-08CCBCD750DA}" type="slidenum">
              <a:rPr lang="uk-UA" smtClean="0"/>
              <a:t>‹№›</a:t>
            </a:fld>
            <a:endParaRPr lang="uk-UA"/>
          </a:p>
        </p:txBody>
      </p:sp>
    </p:spTree>
    <p:extLst>
      <p:ext uri="{BB962C8B-B14F-4D97-AF65-F5344CB8AC3E}">
        <p14:creationId xmlns:p14="http://schemas.microsoft.com/office/powerpoint/2010/main" val="195166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373966-C1F9-4A1F-8ED1-DC6B1C4F3F71}" type="datetimeFigureOut">
              <a:rPr lang="uk-UA" smtClean="0"/>
              <a:t>09.11.2021</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E8F924-964F-4633-A4A0-08CCBCD750DA}" type="slidenum">
              <a:rPr lang="uk-UA" smtClean="0"/>
              <a:t>‹№›</a:t>
            </a:fld>
            <a:endParaRPr lang="uk-UA"/>
          </a:p>
        </p:txBody>
      </p:sp>
    </p:spTree>
    <p:extLst>
      <p:ext uri="{BB962C8B-B14F-4D97-AF65-F5344CB8AC3E}">
        <p14:creationId xmlns:p14="http://schemas.microsoft.com/office/powerpoint/2010/main" val="339618876"/>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arget="../media/image13.jpeg" Type="http://schemas.openxmlformats.org/officeDocument/2006/relationships/imag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arget="../media/image14.jpeg" Type="http://schemas.openxmlformats.org/officeDocument/2006/relationships/image"/><Relationship Id="rId1" Target="../slideLayouts/slideLayout2.xml" Type="http://schemas.openxmlformats.org/officeDocument/2006/relationships/slideLayout"/></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arget="../media/image16.jpeg" Type="http://schemas.openxmlformats.org/officeDocument/2006/relationships/image"/><Relationship Id="rId1" Target="../slideLayouts/slideLayout2.xml" Type="http://schemas.openxmlformats.org/officeDocument/2006/relationships/slideLayout"/></Relationships>
</file>

<file path=ppt/slides/_rels/slide23.xml.rels><?xml version="1.0" encoding="UTF-8" standalone="yes" ?><Relationships xmlns="http://schemas.openxmlformats.org/package/2006/relationships"><Relationship Id="rId2" Target="../media/image17.jpeg" Type="http://schemas.openxmlformats.org/officeDocument/2006/relationships/image"/><Relationship Id="rId1" Target="../slideLayouts/slideLayout2.xml" Type="http://schemas.openxmlformats.org/officeDocument/2006/relationships/slideLayout"/></Relationships>
</file>

<file path=ppt/slides/_rels/slide24.xml.rels><?xml version="1.0" encoding="UTF-8" standalone="yes" ?><Relationships xmlns="http://schemas.openxmlformats.org/package/2006/relationships"><Relationship Id="rId2" Target="../media/image18.jpeg" Type="http://schemas.openxmlformats.org/officeDocument/2006/relationships/image"/><Relationship Id="rId1" Target="../slideLayouts/slideLayout2.xml" Type="http://schemas.openxmlformats.org/officeDocument/2006/relationships/slideLayout"/></Relationships>
</file>

<file path=ppt/slides/_rels/slide25.xml.rels><?xml version="1.0" encoding="UTF-8" standalone="yes" ?><Relationships xmlns="http://schemas.openxmlformats.org/package/2006/relationships"><Relationship Id="rId2" Target="../media/image19.jpeg" Type="http://schemas.openxmlformats.org/officeDocument/2006/relationships/image"/><Relationship Id="rId1" Target="../slideLayouts/slideLayout2.xml" Type="http://schemas.openxmlformats.org/officeDocument/2006/relationships/slideLayout"/></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arget="../media/image21.jpeg" Type="http://schemas.openxmlformats.org/officeDocument/2006/relationships/image"/><Relationship Id="rId1" Target="../slideLayouts/slideLayout2.xml" Type="http://schemas.openxmlformats.org/officeDocument/2006/relationships/slideLayout"/></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arget="../media/image24.jpeg" Type="http://schemas.openxmlformats.org/officeDocument/2006/relationships/image"/><Relationship Id="rId2" Target="../media/image23.pn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arget="https://choippo.edu.ua/rar/9188.pdf" TargetMode="External" Type="http://schemas.openxmlformats.org/officeDocument/2006/relationships/hyperlink"/><Relationship Id="rId2" Target="../media/image25.jpeg" Type="http://schemas.openxmlformats.org/officeDocument/2006/relationships/image"/><Relationship Id="rId1" Target="../slideLayouts/slideLayout2.xml" Type="http://schemas.openxmlformats.org/officeDocument/2006/relationships/slideLayout"/></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arget="../media/image26.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2960" y="1345475"/>
            <a:ext cx="9244149" cy="3157266"/>
          </a:xfrm>
        </p:spPr>
        <p:txBody>
          <a:bodyPr>
            <a:normAutofit/>
          </a:bodyPr>
          <a:lstStyle/>
          <a:p>
            <a:pPr algn="ctr"/>
            <a:r>
              <a:rPr lang="uk-UA" dirty="0" smtClean="0">
                <a:latin typeface="Bahnschrift SemiBold Condensed" panose="020B0502040204020203" pitchFamily="34" charset="0"/>
              </a:rPr>
              <a:t>Особливості організації освітнього процесу в початковій школі </a:t>
            </a:r>
            <a:br>
              <a:rPr lang="uk-UA" dirty="0" smtClean="0">
                <a:latin typeface="Bahnschrift SemiBold Condensed" panose="020B0502040204020203" pitchFamily="34" charset="0"/>
              </a:rPr>
            </a:br>
            <a:r>
              <a:rPr lang="uk-UA" dirty="0" smtClean="0">
                <a:latin typeface="Bahnschrift SemiBold Condensed" panose="020B0502040204020203" pitchFamily="34" charset="0"/>
              </a:rPr>
              <a:t>у 2021 – 2022 н.р.</a:t>
            </a:r>
            <a:endParaRPr lang="uk-UA" dirty="0">
              <a:latin typeface="Bahnschrift SemiBold Condensed" panose="020B0502040204020203" pitchFamily="34" charset="0"/>
            </a:endParaRPr>
          </a:p>
        </p:txBody>
      </p:sp>
    </p:spTree>
    <p:extLst>
      <p:ext uri="{BB962C8B-B14F-4D97-AF65-F5344CB8AC3E}">
        <p14:creationId xmlns:p14="http://schemas.microsoft.com/office/powerpoint/2010/main" val="1960649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9"/>
            <a:ext cx="8819363" cy="1848939"/>
          </a:xfrm>
        </p:spPr>
        <p:txBody>
          <a:bodyPr>
            <a:normAutofit/>
          </a:bodyPr>
          <a:lstStyle/>
          <a:p>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t>
            </a:r>
            <a:r>
              <a:rPr lang="en-US" sz="3200" b="1" dirty="0" smtClean="0">
                <a:solidFill>
                  <a:schemeClr val="accent5">
                    <a:lumMod val="75000"/>
                  </a:schemeClr>
                </a:solidFill>
                <a:latin typeface="Times New Roman" panose="02020603050405020304" pitchFamily="18" charset="0"/>
                <a:cs typeface="Times New Roman" panose="02020603050405020304" pitchFamily="18" charset="0"/>
              </a:rPr>
              <a:t>STEM</a:t>
            </a:r>
            <a:br>
              <a:rPr lang="en-US"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Допомагає </a:t>
            </a:r>
            <a:r>
              <a:rPr lang="uk-UA" sz="2400" dirty="0">
                <a:solidFill>
                  <a:schemeClr val="tx1"/>
                </a:solidFill>
                <a:latin typeface="Times New Roman" panose="02020603050405020304" pitchFamily="18" charset="0"/>
                <a:cs typeface="Times New Roman" panose="02020603050405020304" pitchFamily="18" charset="0"/>
              </a:rPr>
              <a:t>вдало поєднувати теорію та практику, зв’язує шкільні </a:t>
            </a:r>
            <a:r>
              <a:rPr lang="uk-UA" sz="2400" dirty="0" smtClean="0">
                <a:solidFill>
                  <a:schemeClr val="tx1"/>
                </a:solidFill>
                <a:latin typeface="Times New Roman" panose="02020603050405020304" pitchFamily="18" charset="0"/>
                <a:cs typeface="Times New Roman" panose="02020603050405020304" pitchFamily="18" charset="0"/>
              </a:rPr>
              <a:t>знання </a:t>
            </a:r>
            <a:r>
              <a:rPr lang="uk-UA" sz="2400" dirty="0">
                <a:solidFill>
                  <a:schemeClr val="tx1"/>
                </a:solidFill>
                <a:latin typeface="Times New Roman" panose="02020603050405020304" pitchFamily="18" charset="0"/>
                <a:cs typeface="Times New Roman" panose="02020603050405020304" pitchFamily="18" charset="0"/>
              </a:rPr>
              <a:t>з реальним життям та створює фундамент для професій майбутнього.</a:t>
            </a:r>
          </a:p>
        </p:txBody>
      </p:sp>
      <p:pic>
        <p:nvPicPr>
          <p:cNvPr id="3" name="Рисунок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22415" y="2677885"/>
            <a:ext cx="8614356" cy="2821577"/>
          </a:xfrm>
          <a:prstGeom prst="rect">
            <a:avLst/>
          </a:prstGeom>
        </p:spPr>
      </p:pic>
    </p:spTree>
    <p:extLst>
      <p:ext uri="{BB962C8B-B14F-4D97-AF65-F5344CB8AC3E}">
        <p14:creationId xmlns:p14="http://schemas.microsoft.com/office/powerpoint/2010/main" val="115325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514" y="400594"/>
            <a:ext cx="9287692" cy="3324653"/>
          </a:xfrm>
        </p:spPr>
        <p:txBody>
          <a:bodyPr>
            <a:normAutofit fontScale="90000"/>
          </a:bodyPr>
          <a:lstStyle/>
          <a:p>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Цифровізація</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t>
            </a:r>
            <a:r>
              <a:rPr lang="uk-UA" sz="2700" dirty="0" smtClean="0">
                <a:solidFill>
                  <a:schemeClr val="tx1"/>
                </a:solidFill>
                <a:latin typeface="Times New Roman" panose="02020603050405020304" pitchFamily="18" charset="0"/>
                <a:cs typeface="Times New Roman" panose="02020603050405020304" pitchFamily="18" charset="0"/>
              </a:rPr>
              <a:t>Сучасним </a:t>
            </a:r>
            <a:r>
              <a:rPr lang="uk-UA" sz="2700" dirty="0">
                <a:solidFill>
                  <a:schemeClr val="tx1"/>
                </a:solidFill>
                <a:latin typeface="Times New Roman" panose="02020603050405020304" pitchFamily="18" charset="0"/>
                <a:cs typeface="Times New Roman" panose="02020603050405020304" pitchFamily="18" charset="0"/>
              </a:rPr>
              <a:t>дітям набагато зручніше знаходити, читати і зберігати навчальні матеріали в цифровому форматі. Електронні книги та підручники, навчальні посібники – все це неймовірно зручно, а ще вони завжди під рукою. До того ж, дослідження показали, що інтерактивні уроки дозволяють учням краще взаємодіяти з навчальним матеріалом, що позитивно впливає на ефективність навчання та досягнення учнів.</a:t>
            </a:r>
          </a:p>
        </p:txBody>
      </p:sp>
      <p:pic>
        <p:nvPicPr>
          <p:cNvPr id="4" name="Місце для вмісту 3"/>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2069068" y="3647146"/>
            <a:ext cx="5572703" cy="2776529"/>
          </a:xfrm>
        </p:spPr>
      </p:pic>
    </p:spTree>
    <p:extLst>
      <p:ext uri="{BB962C8B-B14F-4D97-AF65-F5344CB8AC3E}">
        <p14:creationId xmlns:p14="http://schemas.microsoft.com/office/powerpoint/2010/main" val="2872115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25" y="640079"/>
            <a:ext cx="9263503" cy="4284617"/>
          </a:xfrm>
        </p:spPr>
        <p:txBody>
          <a:bodyPr>
            <a:normAutofit fontScale="90000"/>
          </a:bodyPr>
          <a:lstStyle/>
          <a:p>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10 </a:t>
            </a:r>
            <a:r>
              <a:rPr lang="uk-UA" sz="3200" b="1" dirty="0">
                <a:solidFill>
                  <a:schemeClr val="accent5">
                    <a:lumMod val="75000"/>
                  </a:schemeClr>
                </a:solidFill>
                <a:latin typeface="Times New Roman" panose="02020603050405020304" pitchFamily="18" charset="0"/>
                <a:cs typeface="Times New Roman" panose="02020603050405020304" pitchFamily="18" charset="0"/>
              </a:rPr>
              <a:t>освітніх трендів і технологій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у 2021 </a:t>
            </a:r>
            <a:r>
              <a:rPr lang="uk-UA" sz="3200" b="1" dirty="0">
                <a:solidFill>
                  <a:schemeClr val="accent5">
                    <a:lumMod val="75000"/>
                  </a:schemeClr>
                </a:solidFill>
                <a:latin typeface="Times New Roman" panose="02020603050405020304" pitchFamily="18" charset="0"/>
                <a:cs typeface="Times New Roman" panose="02020603050405020304" pitchFamily="18" charset="0"/>
              </a:rPr>
              <a:t>–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2022 </a:t>
            </a:r>
            <a:r>
              <a:rPr lang="uk-UA" sz="3200" b="1" dirty="0">
                <a:solidFill>
                  <a:schemeClr val="accent5">
                    <a:lumMod val="75000"/>
                  </a:schemeClr>
                </a:solidFill>
                <a:latin typeface="Times New Roman" panose="02020603050405020304" pitchFamily="18" charset="0"/>
                <a:cs typeface="Times New Roman" panose="02020603050405020304" pitchFamily="18" charset="0"/>
              </a:rPr>
              <a:t>н.р.,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3200" b="1" dirty="0">
                <a:solidFill>
                  <a:schemeClr val="accent5">
                    <a:lumMod val="75000"/>
                  </a:schemeClr>
                </a:solidFill>
                <a:latin typeface="Times New Roman" panose="02020603050405020304" pitchFamily="18" charset="0"/>
                <a:cs typeface="Times New Roman" panose="02020603050405020304" pitchFamily="18" charset="0"/>
              </a:rPr>
              <a:t>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які </a:t>
            </a:r>
            <a:r>
              <a:rPr lang="uk-UA" sz="3200" b="1" dirty="0">
                <a:solidFill>
                  <a:schemeClr val="accent5">
                    <a:lumMod val="75000"/>
                  </a:schemeClr>
                </a:solidFill>
                <a:latin typeface="Times New Roman" panose="02020603050405020304" pitchFamily="18" charset="0"/>
                <a:cs typeface="Times New Roman" panose="02020603050405020304" pitchFamily="18" charset="0"/>
              </a:rPr>
              <a:t>допоможуть вам зорієнтуватись…</a:t>
            </a:r>
            <a:br>
              <a:rPr lang="uk-UA" sz="3200" b="1" dirty="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2400" dirty="0">
                <a:solidFill>
                  <a:schemeClr val="tx1"/>
                </a:solidFill>
                <a:latin typeface="Times New Roman" panose="02020603050405020304" pitchFamily="18" charset="0"/>
                <a:cs typeface="Times New Roman" panose="02020603050405020304" pitchFamily="18" charset="0"/>
              </a:rPr>
              <a:t/>
            </a:r>
            <a:br>
              <a:rPr lang="uk-UA" sz="2400" dirty="0">
                <a:solidFill>
                  <a:schemeClr val="tx1"/>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https</a:t>
            </a:r>
            <a:r>
              <a:rPr lang="en-US" sz="2400" dirty="0">
                <a:solidFill>
                  <a:srgbClr val="0070C0"/>
                </a:solidFill>
                <a:latin typeface="Times New Roman" panose="02020603050405020304" pitchFamily="18" charset="0"/>
                <a:cs typeface="Times New Roman" panose="02020603050405020304" pitchFamily="18" charset="0"/>
              </a:rPr>
              <a:t>://bogosvyatska.com/2020/09/23/10-%D0%BE%D1%81%D0%B2%D1%96%D1%82%D0%BD%D1%96%D1%85-%D1%82%D1%80%D0%B5%D0%BD%D0%B4%D1%96%D0%B2-%D1%96-%D1%82%D0%B5%D1%85%D0%BD%D0%BE%D0%BB%D0%BE%D0%B3%D1%96%D0%B9-%D1%83-2020-2021-%D0%BD-%D1%80/</a:t>
            </a:r>
            <a:endParaRPr lang="uk-UA"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149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750423" y="217661"/>
            <a:ext cx="5691324" cy="5971685"/>
          </a:xfrm>
          <a:prstGeom prst="rect">
            <a:avLst/>
          </a:prstGeom>
        </p:spPr>
      </p:pic>
    </p:spTree>
    <p:extLst>
      <p:ext uri="{BB962C8B-B14F-4D97-AF65-F5344CB8AC3E}">
        <p14:creationId xmlns:p14="http://schemas.microsoft.com/office/powerpoint/2010/main" val="1628165949"/>
      </p:ext>
    </p:extLst>
  </p:cSld>
  <p:clrMapOvr>
    <a:masterClrMapping/>
  </p:clrMapOvr>
  <p:timing>
    <p:tnLst>
      <p:par>
        <p:cTn id="1" dur="indefinite" restart="never" nodeType="tmRoot"/>
      </p:par>
    </p:tnLst>
  </p:timing>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cstate="screen" r:embed="rId2">
            <a:extLst>
              <a:ext uri="{28A0092B-C50C-407E-A947-70E740481C1C}">
                <a14:useLocalDpi xmlns:a14="http://schemas.microsoft.com/office/drawing/2010/main"/>
              </a:ext>
            </a:extLst>
          </a:blip>
          <a:srcRect b="-78"/>
          <a:stretch/>
        </p:blipFill>
        <p:spPr>
          <a:xfrm>
            <a:off x="222068" y="509453"/>
            <a:ext cx="9235440" cy="5073044"/>
          </a:xfrm>
          <a:prstGeom prst="rect">
            <a:avLst/>
          </a:prstGeom>
        </p:spPr>
      </p:pic>
    </p:spTree>
    <p:extLst>
      <p:ext uri="{BB962C8B-B14F-4D97-AF65-F5344CB8AC3E}">
        <p14:creationId xmlns:p14="http://schemas.microsoft.com/office/powerpoint/2010/main" val="4150586268"/>
      </p:ext>
    </p:extLst>
  </p:cSld>
  <p:clrMapOvr>
    <a:masterClrMapping/>
  </p:clrMapOvr>
  <p:timing>
    <p:tnLst>
      <p:par>
        <p:cTn dur="indefinite" id="1" nodeType="tmRoot" restart="never"/>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3326" y="195943"/>
            <a:ext cx="9091748" cy="6988628"/>
          </a:xfrm>
        </p:spPr>
        <p:txBody>
          <a:bodyPr>
            <a:normAutofit fontScale="90000"/>
          </a:bodyPr>
          <a:lstStyle/>
          <a:p>
            <a:r>
              <a:rPr lang="uk-UA" sz="2900" b="1" dirty="0" smtClean="0">
                <a:solidFill>
                  <a:schemeClr val="accent5">
                    <a:lumMod val="75000"/>
                  </a:schemeClr>
                </a:solidFill>
                <a:latin typeface="Times New Roman" panose="02020603050405020304" pitchFamily="18" charset="0"/>
                <a:cs typeface="Times New Roman" panose="02020603050405020304" pitchFamily="18" charset="0"/>
              </a:rPr>
              <a:t>           </a:t>
            </a:r>
            <a:r>
              <a:rPr lang="uk-UA" sz="2900" b="1" dirty="0" smtClean="0">
                <a:solidFill>
                  <a:srgbClr val="FF0000"/>
                </a:solidFill>
                <a:latin typeface="Times New Roman" panose="02020603050405020304" pitchFamily="18" charset="0"/>
                <a:cs typeface="Times New Roman" panose="02020603050405020304" pitchFamily="18" charset="0"/>
              </a:rPr>
              <a:t>15 універсальних правил успішних вчителів</a:t>
            </a:r>
            <a:r>
              <a:rPr lang="uk-UA" sz="2900" b="1" dirty="0" smtClean="0">
                <a:solidFill>
                  <a:schemeClr val="accent5">
                    <a:lumMod val="75000"/>
                  </a:schemeClr>
                </a:solidFill>
                <a:latin typeface="Times New Roman" panose="02020603050405020304" pitchFamily="18" charset="0"/>
                <a:cs typeface="Times New Roman" panose="02020603050405020304" pitchFamily="18" charset="0"/>
              </a:rPr>
              <a:t/>
            </a:r>
            <a:br>
              <a:rPr lang="uk-UA" sz="29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 Почніть із малого.</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Із </a:t>
            </a:r>
            <a:r>
              <a:rPr lang="uk-UA" sz="2000" dirty="0">
                <a:solidFill>
                  <a:schemeClr val="tx1"/>
                </a:solidFill>
                <a:latin typeface="Times New Roman" panose="02020603050405020304" pitchFamily="18" charset="0"/>
                <a:cs typeface="Times New Roman" panose="02020603050405020304" pitchFamily="18" charset="0"/>
              </a:rPr>
              <a:t>малого починаються всі великі речі. Навчальний план. Взаємини з класом. Навчальне </a:t>
            </a:r>
            <a:r>
              <a:rPr lang="uk-UA" sz="2000" dirty="0" smtClean="0">
                <a:solidFill>
                  <a:schemeClr val="tx1"/>
                </a:solidFill>
                <a:latin typeface="Times New Roman" panose="02020603050405020304" pitchFamily="18" charset="0"/>
                <a:cs typeface="Times New Roman" panose="02020603050405020304" pitchFamily="18" charset="0"/>
              </a:rPr>
              <a:t>  портфоліо</a:t>
            </a:r>
            <a:r>
              <a:rPr lang="uk-UA" sz="2000" dirty="0">
                <a:solidFill>
                  <a:schemeClr val="tx1"/>
                </a:solidFill>
                <a:latin typeface="Times New Roman" panose="02020603050405020304" pitchFamily="18" charset="0"/>
                <a:cs typeface="Times New Roman" panose="02020603050405020304" pitchFamily="18" charset="0"/>
              </a:rPr>
              <a:t>. Не поспішайте: педагогічна діяльність – це не спринт, а марафон.</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2. Прийміть той факт, що </a:t>
            </a:r>
            <a:r>
              <a:rPr lang="uk-UA" sz="2000" b="1" dirty="0" smtClean="0">
                <a:solidFill>
                  <a:schemeClr val="tx1"/>
                </a:solidFill>
                <a:latin typeface="Times New Roman" panose="02020603050405020304" pitchFamily="18" charset="0"/>
                <a:cs typeface="Times New Roman" panose="02020603050405020304" pitchFamily="18" charset="0"/>
              </a:rPr>
              <a:t>єдиного </a:t>
            </a:r>
            <a:r>
              <a:rPr lang="uk-UA" sz="2000" b="1" dirty="0">
                <a:solidFill>
                  <a:schemeClr val="tx1"/>
                </a:solidFill>
                <a:latin typeface="Times New Roman" panose="02020603050405020304" pitchFamily="18" charset="0"/>
                <a:cs typeface="Times New Roman" panose="02020603050405020304" pitchFamily="18" charset="0"/>
              </a:rPr>
              <a:t>правильного шляху не існує.</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Останнім </a:t>
            </a:r>
            <a:r>
              <a:rPr lang="uk-UA" sz="2000" dirty="0">
                <a:solidFill>
                  <a:schemeClr val="tx1"/>
                </a:solidFill>
                <a:latin typeface="Times New Roman" panose="02020603050405020304" pitchFamily="18" charset="0"/>
                <a:cs typeface="Times New Roman" panose="02020603050405020304" pitchFamily="18" charset="0"/>
              </a:rPr>
              <a:t>часом у педагогіці розглядають різні моделі навчання. Раніше було прийнято говорити про стратегії навчання. Взаємне навчання, евристичні бесіди, проблемне навчання – усі ці моделі залишаються актуальними й нині.</a:t>
            </a:r>
            <a:br>
              <a:rPr lang="uk-UA" sz="2000" dirty="0">
                <a:solidFill>
                  <a:schemeClr val="tx1"/>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Однак у сучасних умовах важливо не тільки те, які знання отримують учні, а й те, яким способом це відбувається. Самонавчання, проєктне навчання, ігрове навчання – ці моделі виходять на перший план.</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3. Довіряйте людям, які вас оточують.</a:t>
            </a:r>
            <a:r>
              <a:rPr lang="uk-UA" sz="2000" dirty="0">
                <a:solidFill>
                  <a:schemeClr val="tx1"/>
                </a:solidFill>
                <a:latin typeface="Times New Roman" panose="02020603050405020304" pitchFamily="18" charset="0"/>
                <a:cs typeface="Times New Roman" panose="02020603050405020304" pitchFamily="18" charset="0"/>
              </a:rPr>
              <a:t/>
            </a:r>
            <a:br>
              <a:rPr lang="uk-UA" sz="2000" dirty="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Насамперед </a:t>
            </a:r>
            <a:r>
              <a:rPr lang="uk-UA" sz="2000" dirty="0">
                <a:solidFill>
                  <a:schemeClr val="tx1"/>
                </a:solidFill>
                <a:latin typeface="Times New Roman" panose="02020603050405020304" pitchFamily="18" charset="0"/>
                <a:cs typeface="Times New Roman" panose="02020603050405020304" pitchFamily="18" charset="0"/>
              </a:rPr>
              <a:t>вашим учням. Але це також стосується і батьків, і колег. Довіра може не завжди себе виправдовувати. Однак якщо ви хочете контролювати навчальний процес, проявляйте довіру (в межах розумного, звичайно). Це створить позитивну атмосферу в класі.</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4. У навчанні основне – інтерес.</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Якщо </a:t>
            </a:r>
            <a:r>
              <a:rPr lang="uk-UA" sz="2000" dirty="0">
                <a:solidFill>
                  <a:schemeClr val="tx1"/>
                </a:solidFill>
                <a:latin typeface="Times New Roman" panose="02020603050405020304" pitchFamily="18" charset="0"/>
                <a:cs typeface="Times New Roman" panose="02020603050405020304" pitchFamily="18" charset="0"/>
              </a:rPr>
              <a:t>тема уроку не викликає інтересу в учнів – навчіть їх чогось іншого. Інтерес прийде до них поступово.</a:t>
            </a:r>
            <a:br>
              <a:rPr lang="uk-UA" sz="2000" dirty="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Учителі</a:t>
            </a:r>
            <a:r>
              <a:rPr lang="uk-UA" sz="2000" dirty="0">
                <a:solidFill>
                  <a:schemeClr val="tx1"/>
                </a:solidFill>
                <a:latin typeface="Times New Roman" panose="02020603050405020304" pitchFamily="18" charset="0"/>
                <a:cs typeface="Times New Roman" panose="02020603050405020304" pitchFamily="18" charset="0"/>
              </a:rPr>
              <a:t>, які контролюють, прагнуть того, щоб учні їм підкорялися. Хороші вчителі залучають. Великі вчителі дізнаються, що цікавить учнів, і використовують це в навчанні.</a:t>
            </a:r>
            <a:r>
              <a:rPr lang="uk-UA" sz="2000" dirty="0"/>
              <a:t/>
            </a:r>
            <a:br>
              <a:rPr lang="uk-UA" sz="2000" dirty="0"/>
            </a:br>
            <a:endParaRPr lang="uk-UA" sz="2000" b="1"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1624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20" y="195943"/>
            <a:ext cx="9705703" cy="6492240"/>
          </a:xfrm>
        </p:spPr>
        <p:txBody>
          <a:bodyPr>
            <a:normAutofit fontScale="90000"/>
          </a:bodyPr>
          <a:lstStyle/>
          <a:p>
            <a:r>
              <a:rPr lang="uk-UA" sz="2000" b="1" dirty="0">
                <a:solidFill>
                  <a:schemeClr val="tx1"/>
                </a:solidFill>
                <a:latin typeface="Times New Roman" panose="02020603050405020304" pitchFamily="18" charset="0"/>
                <a:cs typeface="Times New Roman" panose="02020603050405020304" pitchFamily="18" charset="0"/>
              </a:rPr>
              <a:t>5. Експериментуйте.</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Навчати </a:t>
            </a:r>
            <a:r>
              <a:rPr lang="uk-UA" sz="2000" dirty="0">
                <a:solidFill>
                  <a:schemeClr val="tx1"/>
                </a:solidFill>
                <a:latin typeface="Times New Roman" panose="02020603050405020304" pitchFamily="18" charset="0"/>
                <a:cs typeface="Times New Roman" panose="02020603050405020304" pitchFamily="18" charset="0"/>
              </a:rPr>
              <a:t>дітей – це ремесло. Знаходьте власні рецепти: змішуйте різні інгредієнти, шукайте відповідні пропорції. Так ви зможете створити свій унікальний підхід у навчанні.</a:t>
            </a:r>
            <a:br>
              <a:rPr lang="uk-UA" sz="2000" dirty="0">
                <a:solidFill>
                  <a:schemeClr val="tx1"/>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Експериментуйте. Так ви не тільки забезпечите відчуття новизни своїм учням, а й самі будете залишатися в курсі нових тенденцій.</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6. Не зводьте планування навчального процесу до шаблонів.</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Починати </a:t>
            </a:r>
            <a:r>
              <a:rPr lang="uk-UA" sz="2000" dirty="0">
                <a:solidFill>
                  <a:schemeClr val="tx1"/>
                </a:solidFill>
                <a:latin typeface="Times New Roman" panose="02020603050405020304" pitchFamily="18" charset="0"/>
                <a:cs typeface="Times New Roman" panose="02020603050405020304" pitchFamily="18" charset="0"/>
              </a:rPr>
              <a:t>планування навчального процесу з вибору технології навчання – це нормально. Так само, як і з розробки навчальної програми або планування окремих уроків. В ідеалі центральним елементом під час планування мають бути учні. Є десятки способів сформувати зміст уроків. Зважайте на індивідуальні особливості кожного класу.</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7. Навчання – це процес, який постійно змінюється.</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Навчальний </a:t>
            </a:r>
            <a:r>
              <a:rPr lang="uk-UA" sz="2000" dirty="0">
                <a:solidFill>
                  <a:schemeClr val="tx1"/>
                </a:solidFill>
                <a:latin typeface="Times New Roman" panose="02020603050405020304" pitchFamily="18" charset="0"/>
                <a:cs typeface="Times New Roman" panose="02020603050405020304" pitchFamily="18" charset="0"/>
              </a:rPr>
              <a:t>процес складається з елементів, які постійно змінюються, – технологій, навчальних планів, систем оцінювання і т. д. Із часом навіть цінності учнів стають іншими. Тому й ваш підхід до навчання теж має бути гнучким.</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8. Будьте лаконічні.</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Пояснюйте </a:t>
            </a:r>
            <a:r>
              <a:rPr lang="uk-UA" sz="2000" dirty="0">
                <a:solidFill>
                  <a:schemeClr val="tx1"/>
                </a:solidFill>
                <a:latin typeface="Times New Roman" panose="02020603050405020304" pitchFamily="18" charset="0"/>
                <a:cs typeface="Times New Roman" panose="02020603050405020304" pitchFamily="18" charset="0"/>
              </a:rPr>
              <a:t>менше, але краще.</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9. Розумійте свій педагогічний метод.</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Зрозумійте </a:t>
            </a:r>
            <a:r>
              <a:rPr lang="uk-UA" sz="2000" dirty="0">
                <a:solidFill>
                  <a:schemeClr val="tx1"/>
                </a:solidFill>
                <a:latin typeface="Times New Roman" panose="02020603050405020304" pitchFamily="18" charset="0"/>
                <a:cs typeface="Times New Roman" panose="02020603050405020304" pitchFamily="18" charset="0"/>
              </a:rPr>
              <a:t>різницю між заплутаним і складним, між диференціацією та індивідуальним навчанням, між проєктним навчанням і навчанням на основі проєктів, між складністю і строгістю, між освітнім стандартом і навчальним планом, між навчанням та дослідженням.</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10. Навчіть учнів ставити правильні запитання.</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Щоб </a:t>
            </a:r>
            <a:r>
              <a:rPr lang="uk-UA" sz="2000" dirty="0">
                <a:solidFill>
                  <a:schemeClr val="tx1"/>
                </a:solidFill>
                <a:latin typeface="Times New Roman" panose="02020603050405020304" pitchFamily="18" charset="0"/>
                <a:cs typeface="Times New Roman" panose="02020603050405020304" pitchFamily="18" charset="0"/>
              </a:rPr>
              <a:t>домогтися цього, показуйте учням хороший приклад, хваліть їх, заохочуйте гарними оцінками. Це дасть їм змогу зрозуміти, що таке правильні запитання.</a:t>
            </a:r>
            <a:r>
              <a:rPr lang="uk-UA" dirty="0"/>
              <a:t/>
            </a:r>
            <a:br>
              <a:rPr lang="uk-UA" dirty="0"/>
            </a:br>
            <a:endParaRPr lang="uk-UA" dirty="0"/>
          </a:p>
        </p:txBody>
      </p:sp>
    </p:spTree>
    <p:extLst>
      <p:ext uri="{BB962C8B-B14F-4D97-AF65-F5344CB8AC3E}">
        <p14:creationId xmlns:p14="http://schemas.microsoft.com/office/powerpoint/2010/main" val="2516543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9139" y="391886"/>
            <a:ext cx="9655386" cy="6466114"/>
          </a:xfrm>
        </p:spPr>
        <p:txBody>
          <a:bodyPr>
            <a:normAutofit fontScale="90000"/>
          </a:bodyPr>
          <a:lstStyle/>
          <a:p>
            <a:r>
              <a:rPr lang="uk-UA" sz="2000" b="1" dirty="0">
                <a:solidFill>
                  <a:schemeClr val="tx1"/>
                </a:solidFill>
                <a:latin typeface="Times New Roman" panose="02020603050405020304" pitchFamily="18" charset="0"/>
                <a:cs typeface="Times New Roman" panose="02020603050405020304" pitchFamily="18" charset="0"/>
              </a:rPr>
              <a:t>11. Викликайте інтерес в учнів.</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Будьте </a:t>
            </a:r>
            <a:r>
              <a:rPr lang="uk-UA" sz="2000" dirty="0">
                <a:solidFill>
                  <a:schemeClr val="tx1"/>
                </a:solidFill>
                <a:latin typeface="Times New Roman" panose="02020603050405020304" pitchFamily="18" charset="0"/>
                <a:cs typeface="Times New Roman" panose="02020603050405020304" pitchFamily="18" charset="0"/>
              </a:rPr>
              <a:t>непередбачувані. Кидайте виклик авторитетам. Спілкуйтеся з учнями в школі та за її межами. Починайте урок із чогось цікавого – цікавої історії, жарту тощо.</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12. Справа не у вас.</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Не </a:t>
            </a:r>
            <a:r>
              <a:rPr lang="uk-UA" sz="2000" dirty="0">
                <a:solidFill>
                  <a:schemeClr val="tx1"/>
                </a:solidFill>
                <a:latin typeface="Times New Roman" panose="02020603050405020304" pitchFamily="18" charset="0"/>
                <a:cs typeface="Times New Roman" panose="02020603050405020304" pitchFamily="18" charset="0"/>
              </a:rPr>
              <a:t>намагайтеся завжди бути в центрі уваги. Харизматичних учителів усі люблять, це правда. Але якщо ви постійно домінуєте в класі, це порушує баланс.</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13. Любіть те, що викладаєте.</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Будьте </a:t>
            </a:r>
            <a:r>
              <a:rPr lang="uk-UA" sz="2000" dirty="0">
                <a:solidFill>
                  <a:schemeClr val="tx1"/>
                </a:solidFill>
                <a:latin typeface="Times New Roman" panose="02020603050405020304" pitchFamily="18" charset="0"/>
                <a:cs typeface="Times New Roman" panose="02020603050405020304" pitchFamily="18" charset="0"/>
              </a:rPr>
              <a:t>в курсі всіх нововведень, які відбуваються у вашій сфері знань. У процесі викладання не забувайте про цікаві прийоми та методи подачі матеріалу. Викладання – це не тільки матеріал, але коли ви добре оволодієте ним, вам буде легше впоратися з усім іншим.</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14. Будьте найбільшим фанатом своїх учнів.</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Деякі </a:t>
            </a:r>
            <a:r>
              <a:rPr lang="uk-UA" sz="2000" dirty="0">
                <a:solidFill>
                  <a:schemeClr val="tx1"/>
                </a:solidFill>
                <a:latin typeface="Times New Roman" panose="02020603050405020304" pitchFamily="18" charset="0"/>
                <a:cs typeface="Times New Roman" panose="02020603050405020304" pitchFamily="18" charset="0"/>
              </a:rPr>
              <a:t>вчителі більше акцентовані на розвиток власних особистісних якостей. Однак підтримувати дітей – цей метод працює в усіх випадках.</a:t>
            </a:r>
            <a:br>
              <a:rPr lang="uk-UA" sz="2000" dirty="0">
                <a:solidFill>
                  <a:schemeClr val="tx1"/>
                </a:solidFill>
                <a:latin typeface="Times New Roman" panose="02020603050405020304" pitchFamily="18" charset="0"/>
                <a:cs typeface="Times New Roman" panose="02020603050405020304" pitchFamily="18" charset="0"/>
              </a:rPr>
            </a:br>
            <a:r>
              <a:rPr lang="uk-UA" sz="2000" b="1" dirty="0">
                <a:solidFill>
                  <a:schemeClr val="tx1"/>
                </a:solidFill>
                <a:latin typeface="Times New Roman" panose="02020603050405020304" pitchFamily="18" charset="0"/>
                <a:cs typeface="Times New Roman" panose="02020603050405020304" pitchFamily="18" charset="0"/>
              </a:rPr>
              <a:t>15. Навчання має змінювати звичний спосіб життя.</a:t>
            </a:r>
            <a:br>
              <a:rPr lang="uk-UA" sz="2000" b="1" dirty="0">
                <a:solidFill>
                  <a:schemeClr val="tx1"/>
                </a:solidFill>
                <a:latin typeface="Times New Roman" panose="02020603050405020304" pitchFamily="18" charset="0"/>
                <a:cs typeface="Times New Roman" panose="02020603050405020304" pitchFamily="18" charset="0"/>
              </a:rPr>
            </a:br>
            <a:r>
              <a:rPr lang="uk-UA" sz="20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Отримані </a:t>
            </a:r>
            <a:r>
              <a:rPr lang="uk-UA" sz="2000" dirty="0">
                <a:solidFill>
                  <a:schemeClr val="tx1"/>
                </a:solidFill>
                <a:latin typeface="Times New Roman" panose="02020603050405020304" pitchFamily="18" charset="0"/>
                <a:cs typeface="Times New Roman" panose="02020603050405020304" pitchFamily="18" charset="0"/>
              </a:rPr>
              <a:t>знання мають приводити учнів до особистих змін, а не просто до прогресу в навчанні. Кожен учень має змінитися, відповідно, метою викладання є соціальні зміни.</a:t>
            </a:r>
            <a:br>
              <a:rPr lang="uk-UA" sz="2000" dirty="0">
                <a:solidFill>
                  <a:schemeClr val="tx1"/>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Ми можемо побудувати сучасні школи, застосовувати новітні технології та запрошувати хороших учителів. Однак якщо після школи діти повертатимуться додому й бачитимуть навколо жорстокість, жадібність, байдужість до інших, до природи – ми побудуємо інституційну систему освіти. Якщо ж ми досягнемо того, що і в класі, і за межами школи відбуватимуться прекрасні речі, ми зрозуміємо, що рухаємося в правильному напрямку.</a:t>
            </a:r>
            <a:r>
              <a:rPr lang="uk-UA" dirty="0"/>
              <a:t/>
            </a:r>
            <a:br>
              <a:rPr lang="uk-UA" dirty="0"/>
            </a:br>
            <a:endParaRPr lang="uk-UA" dirty="0"/>
          </a:p>
        </p:txBody>
      </p:sp>
    </p:spTree>
    <p:extLst>
      <p:ext uri="{BB962C8B-B14F-4D97-AF65-F5344CB8AC3E}">
        <p14:creationId xmlns:p14="http://schemas.microsoft.com/office/powerpoint/2010/main" val="2333622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759" y="613954"/>
            <a:ext cx="8948057" cy="5408023"/>
          </a:xfrm>
        </p:spPr>
        <p:txBody>
          <a:bodyPr>
            <a:normAutofit/>
          </a:bodyPr>
          <a:lstStyle/>
          <a:p>
            <a:pPr algn="ctr" defTabSz="914400"/>
            <a:r>
              <a:rPr lang="uk-UA" sz="3200" b="1" dirty="0">
                <a:solidFill>
                  <a:schemeClr val="accent5">
                    <a:lumMod val="75000"/>
                  </a:schemeClr>
                </a:solidFill>
                <a:latin typeface="Times New Roman" panose="02020603050405020304" pitchFamily="18" charset="0"/>
                <a:cs typeface="Times New Roman" panose="02020603050405020304" pitchFamily="18" charset="0"/>
              </a:rPr>
              <a:t>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Головна </a:t>
            </a:r>
            <a:r>
              <a:rPr lang="uk-UA" sz="3200" b="1" dirty="0">
                <a:solidFill>
                  <a:schemeClr val="accent5">
                    <a:lumMod val="75000"/>
                  </a:schemeClr>
                </a:solidFill>
                <a:latin typeface="Times New Roman" panose="02020603050405020304" pitchFamily="18" charset="0"/>
                <a:cs typeface="Times New Roman" panose="02020603050405020304" pitchFamily="18" charset="0"/>
              </a:rPr>
              <a:t>мета в розбудові Нової української </a:t>
            </a: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школи:</a:t>
            </a:r>
            <a:r>
              <a:rPr lang="uk-UA" sz="3200" b="1" dirty="0">
                <a:solidFill>
                  <a:schemeClr val="accent5">
                    <a:lumMod val="75000"/>
                  </a:schemeClr>
                </a:solidFill>
                <a:latin typeface="Times New Roman" panose="02020603050405020304" pitchFamily="18" charset="0"/>
                <a:cs typeface="Times New Roman" panose="02020603050405020304" pitchFamily="18" charset="0"/>
              </a:rPr>
              <a:t/>
            </a:r>
            <a:br>
              <a:rPr lang="uk-UA" sz="3200" b="1" dirty="0">
                <a:solidFill>
                  <a:schemeClr val="accent5">
                    <a:lumMod val="75000"/>
                  </a:schemeClr>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З</a:t>
            </a:r>
            <a:r>
              <a:rPr lang="uk-UA" sz="2000" dirty="0" smtClean="0">
                <a:solidFill>
                  <a:schemeClr val="tx1"/>
                </a:solidFill>
                <a:latin typeface="Times New Roman" panose="02020603050405020304" pitchFamily="18" charset="0"/>
                <a:cs typeface="Times New Roman" panose="02020603050405020304" pitchFamily="18" charset="0"/>
              </a:rPr>
              <a:t>абезпечення </a:t>
            </a:r>
            <a:r>
              <a:rPr lang="uk-UA" sz="2000" dirty="0">
                <a:solidFill>
                  <a:schemeClr val="tx1"/>
                </a:solidFill>
                <a:latin typeface="Times New Roman" panose="02020603050405020304" pitchFamily="18" charset="0"/>
                <a:cs typeface="Times New Roman" panose="02020603050405020304" pitchFamily="18" charset="0"/>
              </a:rPr>
              <a:t>кожній </a:t>
            </a:r>
            <a:r>
              <a:rPr lang="uk-UA" sz="2000" dirty="0" smtClean="0">
                <a:solidFill>
                  <a:schemeClr val="tx1"/>
                </a:solidFill>
                <a:latin typeface="Times New Roman" panose="02020603050405020304" pitchFamily="18" charset="0"/>
                <a:cs typeface="Times New Roman" panose="02020603050405020304" pitchFamily="18" charset="0"/>
              </a:rPr>
              <a:t>дитині рівного доступу до якісної повної загальної середньої освіти;</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Перетворення української освіти на інноваційне середовище, в якому учні набувають ключових компетентностей, необхідних кожній сучасній людині для успішної життєдіяльності;</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Спрямованість сучасних педагогічних технологій, інноваційних процесів розвитку освіти на особистість дитини, на розкриття її інтелектуальних, творчих здібностей, на задоволення інтересів і потреб у самовизначенні, на орієнтацію підростаючого покоління на здоровий спосіб життя.</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a:r>
            <a:br>
              <a:rPr lang="uk-UA" sz="2000" dirty="0" smtClean="0">
                <a:solidFill>
                  <a:schemeClr val="tx1"/>
                </a:solidFill>
                <a:latin typeface="Times New Roman" panose="02020603050405020304" pitchFamily="18" charset="0"/>
                <a:cs typeface="Times New Roman" panose="02020603050405020304" pitchFamily="18" charset="0"/>
              </a:rPr>
            </a:br>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4189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575" y="326572"/>
            <a:ext cx="9196253" cy="6061166"/>
          </a:xfrm>
        </p:spPr>
        <p:txBody>
          <a:bodyPr>
            <a:normAutofit/>
          </a:bodyPr>
          <a:lstStyle/>
          <a:p>
            <a:pPr algn="ct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Організація освітнього процесу регулюється:</a:t>
            </a:r>
            <a:r>
              <a:rPr lang="uk-UA" sz="3200" b="1" dirty="0">
                <a:solidFill>
                  <a:schemeClr val="accent5">
                    <a:lumMod val="75000"/>
                  </a:schemeClr>
                </a:solidFill>
                <a:latin typeface="Times New Roman" panose="02020603050405020304" pitchFamily="18" charset="0"/>
                <a:cs typeface="Times New Roman" panose="02020603050405020304" pitchFamily="18" charset="0"/>
              </a:rPr>
              <a:t/>
            </a:r>
            <a:br>
              <a:rPr lang="uk-UA" sz="3200" b="1" dirty="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endParaRPr lang="uk-UA" sz="2200"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35290" y="1097279"/>
            <a:ext cx="9178973" cy="4946819"/>
          </a:xfrm>
          <a:prstGeom prst="rect">
            <a:avLst/>
          </a:prstGeom>
        </p:spPr>
      </p:pic>
    </p:spTree>
    <p:extLst>
      <p:ext uri="{BB962C8B-B14F-4D97-AF65-F5344CB8AC3E}">
        <p14:creationId xmlns:p14="http://schemas.microsoft.com/office/powerpoint/2010/main" val="2567421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214846" y="585650"/>
            <a:ext cx="7266638" cy="5344886"/>
          </a:xfrm>
          <a:prstGeom prst="rect">
            <a:avLst/>
          </a:prstGeom>
        </p:spPr>
      </p:pic>
    </p:spTree>
    <p:extLst>
      <p:ext uri="{BB962C8B-B14F-4D97-AF65-F5344CB8AC3E}">
        <p14:creationId xmlns:p14="http://schemas.microsoft.com/office/powerpoint/2010/main" val="128447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04949" y="646177"/>
            <a:ext cx="9065623" cy="4866348"/>
          </a:xfrm>
          <a:prstGeom prst="rect">
            <a:avLst/>
          </a:prstGeom>
        </p:spPr>
      </p:pic>
    </p:spTree>
    <p:extLst>
      <p:ext uri="{BB962C8B-B14F-4D97-AF65-F5344CB8AC3E}">
        <p14:creationId xmlns:p14="http://schemas.microsoft.com/office/powerpoint/2010/main" val="506140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74320" y="636029"/>
            <a:ext cx="9078686" cy="4928748"/>
          </a:xfrm>
          <a:prstGeom prst="rect">
            <a:avLst/>
          </a:prstGeom>
        </p:spPr>
      </p:pic>
    </p:spTree>
    <p:extLst>
      <p:ext uri="{BB962C8B-B14F-4D97-AF65-F5344CB8AC3E}">
        <p14:creationId xmlns:p14="http://schemas.microsoft.com/office/powerpoint/2010/main" val="978479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05867" y="869938"/>
            <a:ext cx="9138578" cy="4224576"/>
          </a:xfrm>
          <a:prstGeom prst="rect">
            <a:avLst/>
          </a:prstGeom>
        </p:spPr>
      </p:pic>
    </p:spTree>
    <p:extLst>
      <p:ext uri="{BB962C8B-B14F-4D97-AF65-F5344CB8AC3E}">
        <p14:creationId xmlns:p14="http://schemas.microsoft.com/office/powerpoint/2010/main" val="770509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22514" y="280851"/>
            <a:ext cx="8631994" cy="5270863"/>
          </a:xfrm>
          <a:prstGeom prst="rect">
            <a:avLst/>
          </a:prstGeom>
        </p:spPr>
      </p:pic>
    </p:spTree>
    <p:extLst>
      <p:ext uri="{BB962C8B-B14F-4D97-AF65-F5344CB8AC3E}">
        <p14:creationId xmlns:p14="http://schemas.microsoft.com/office/powerpoint/2010/main" val="276116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65760" y="466991"/>
            <a:ext cx="9000309" cy="5581111"/>
          </a:xfrm>
          <a:prstGeom prst="rect">
            <a:avLst/>
          </a:prstGeom>
        </p:spPr>
      </p:pic>
    </p:spTree>
    <p:extLst>
      <p:ext uri="{BB962C8B-B14F-4D97-AF65-F5344CB8AC3E}">
        <p14:creationId xmlns:p14="http://schemas.microsoft.com/office/powerpoint/2010/main" val="4286008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26570" y="718457"/>
            <a:ext cx="8846315" cy="4963886"/>
          </a:xfrm>
          <a:prstGeom prst="rect">
            <a:avLst/>
          </a:prstGeom>
        </p:spPr>
      </p:pic>
    </p:spTree>
    <p:extLst>
      <p:ext uri="{BB962C8B-B14F-4D97-AF65-F5344CB8AC3E}">
        <p14:creationId xmlns:p14="http://schemas.microsoft.com/office/powerpoint/2010/main" val="183044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01953" y="444137"/>
            <a:ext cx="8911102" cy="5447212"/>
          </a:xfrm>
          <a:prstGeom prst="rect">
            <a:avLst/>
          </a:prstGeom>
        </p:spPr>
      </p:pic>
    </p:spTree>
    <p:extLst>
      <p:ext uri="{BB962C8B-B14F-4D97-AF65-F5344CB8AC3E}">
        <p14:creationId xmlns:p14="http://schemas.microsoft.com/office/powerpoint/2010/main" val="4195397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09427" y="197984"/>
            <a:ext cx="7094493" cy="4000457"/>
          </a:xfrm>
          <a:prstGeom prst="rect">
            <a:avLst/>
          </a:prstGeom>
        </p:spPr>
      </p:pic>
      <p:sp>
        <p:nvSpPr>
          <p:cNvPr id="5" name="Прямокутник 4"/>
          <p:cNvSpPr/>
          <p:nvPr/>
        </p:nvSpPr>
        <p:spPr>
          <a:xfrm>
            <a:off x="171313" y="4190642"/>
            <a:ext cx="9103315" cy="2308324"/>
          </a:xfrm>
          <a:prstGeom prst="rect">
            <a:avLst/>
          </a:prstGeom>
        </p:spPr>
        <p:txBody>
          <a:bodyPr wrap="square">
            <a:spAutoFit/>
          </a:bodyPr>
          <a:lstStyle/>
          <a:p>
            <a:pPr algn="ctr"/>
            <a:r>
              <a:rPr lang="uk-UA" sz="2400" dirty="0" smtClean="0">
                <a:latin typeface="Times New Roman" panose="02020603050405020304" pitchFamily="18" charset="0"/>
                <a:ea typeface="+mj-ea"/>
                <a:cs typeface="Times New Roman" panose="02020603050405020304" pitchFamily="18" charset="0"/>
              </a:rPr>
              <a:t>      Міністерство </a:t>
            </a:r>
            <a:r>
              <a:rPr lang="uk-UA" sz="2400" dirty="0">
                <a:latin typeface="Times New Roman" panose="02020603050405020304" pitchFamily="18" charset="0"/>
                <a:ea typeface="+mj-ea"/>
                <a:cs typeface="Times New Roman" panose="02020603050405020304" pitchFamily="18" charset="0"/>
              </a:rPr>
              <a:t>освіти і науки затвердило нові методичні рекомендації щодо оцінювання учнів початкових класів.</a:t>
            </a:r>
          </a:p>
          <a:p>
            <a:pPr algn="ctr"/>
            <a:r>
              <a:rPr lang="uk-UA" sz="2400" dirty="0" smtClean="0">
                <a:latin typeface="Times New Roman" panose="02020603050405020304" pitchFamily="18" charset="0"/>
                <a:ea typeface="+mj-ea"/>
                <a:cs typeface="Times New Roman" panose="02020603050405020304" pitchFamily="18" charset="0"/>
              </a:rPr>
              <a:t>      Відповідний</a:t>
            </a:r>
            <a:r>
              <a:rPr lang="uk-UA" sz="2400" dirty="0">
                <a:latin typeface="Times New Roman" panose="02020603050405020304" pitchFamily="18" charset="0"/>
                <a:ea typeface="+mj-ea"/>
                <a:cs typeface="Times New Roman" panose="02020603050405020304" pitchFamily="18" charset="0"/>
              </a:rPr>
              <a:t> </a:t>
            </a:r>
            <a:r>
              <a:rPr lang="uk-UA" sz="2400" dirty="0" smtClean="0">
                <a:latin typeface="Times New Roman" panose="02020603050405020304" pitchFamily="18" charset="0"/>
                <a:ea typeface="+mj-ea"/>
                <a:cs typeface="Times New Roman" panose="02020603050405020304" pitchFamily="18" charset="0"/>
              </a:rPr>
              <a:t>наказ «Про </a:t>
            </a:r>
            <a:r>
              <a:rPr lang="uk-UA" sz="2400" dirty="0">
                <a:latin typeface="Times New Roman" panose="02020603050405020304" pitchFamily="18" charset="0"/>
                <a:ea typeface="+mj-ea"/>
                <a:cs typeface="Times New Roman" panose="02020603050405020304" pitchFamily="18" charset="0"/>
              </a:rPr>
              <a:t>затвердження методичних рекомендацій щодо оцінювання результатів навчання учнів 1-4 класів закладів загальної середньої освіти» від 13.07.2021 № 813 опублікований на сайті </a:t>
            </a:r>
            <a:r>
              <a:rPr lang="uk-UA" sz="2400" dirty="0" smtClean="0">
                <a:latin typeface="Times New Roman" panose="02020603050405020304" pitchFamily="18" charset="0"/>
                <a:ea typeface="+mj-ea"/>
                <a:cs typeface="Times New Roman" panose="02020603050405020304" pitchFamily="18" charset="0"/>
              </a:rPr>
              <a:t>МОН.</a:t>
            </a:r>
            <a:endParaRPr lang="uk-UA"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979199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83720" y="248194"/>
            <a:ext cx="9055220" cy="5904411"/>
          </a:xfrm>
          <a:prstGeom prst="rect">
            <a:avLst/>
          </a:prstGeom>
        </p:spPr>
      </p:pic>
    </p:spTree>
    <p:extLst>
      <p:ext uri="{BB962C8B-B14F-4D97-AF65-F5344CB8AC3E}">
        <p14:creationId xmlns:p14="http://schemas.microsoft.com/office/powerpoint/2010/main" val="1519368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74766" y="869371"/>
            <a:ext cx="8765178" cy="1661907"/>
          </a:xfrm>
          <a:prstGeom prst="rect">
            <a:avLst/>
          </a:prstGeom>
        </p:spPr>
      </p:pic>
      <p:pic>
        <p:nvPicPr>
          <p:cNvPr id="5" name="Рисунок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82102" y="2839991"/>
            <a:ext cx="3331437" cy="3398214"/>
          </a:xfrm>
          <a:prstGeom prst="rect">
            <a:avLst/>
          </a:prstGeom>
        </p:spPr>
      </p:pic>
    </p:spTree>
    <p:extLst>
      <p:ext uri="{BB962C8B-B14F-4D97-AF65-F5344CB8AC3E}">
        <p14:creationId xmlns:p14="http://schemas.microsoft.com/office/powerpoint/2010/main" val="327366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0579" y="645160"/>
            <a:ext cx="8636483" cy="1392646"/>
          </a:xfrm>
        </p:spPr>
        <p:txBody>
          <a:bodyPr>
            <a:normAutofit/>
          </a:bodyPr>
          <a:lstStyle/>
          <a:p>
            <a:pPr algn="ctr"/>
            <a:r>
              <a:rPr lang="uk-UA" sz="4400" dirty="0" smtClean="0">
                <a:latin typeface="Arial Black" panose="020B0A04020102020204" pitchFamily="34" charset="0"/>
              </a:rPr>
              <a:t>Освітні тренди 2021 року</a:t>
            </a:r>
            <a:endParaRPr lang="uk-UA" sz="4400" dirty="0">
              <a:latin typeface="Arial Black" panose="020B0A04020102020204" pitchFamily="34" charset="0"/>
            </a:endParaRPr>
          </a:p>
        </p:txBody>
      </p:sp>
      <p:pic>
        <p:nvPicPr>
          <p:cNvPr id="2050" name="Picture 2" descr="Бізнес - тренди: нові принципи ведення бізнесу! – Бізнес-UA!"/>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45185" y="1521237"/>
            <a:ext cx="6506483" cy="4379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3536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010569" y="250917"/>
            <a:ext cx="1924050" cy="2019300"/>
          </a:xfrm>
          <a:prstGeom prst="rect">
            <a:avLst/>
          </a:prstGeom>
        </p:spPr>
      </p:pic>
      <p:sp>
        <p:nvSpPr>
          <p:cNvPr id="5" name="Прямокутник 4"/>
          <p:cNvSpPr/>
          <p:nvPr/>
        </p:nvSpPr>
        <p:spPr>
          <a:xfrm>
            <a:off x="1145175" y="2470946"/>
            <a:ext cx="7881259" cy="2308324"/>
          </a:xfrm>
          <a:prstGeom prst="rect">
            <a:avLst/>
          </a:prstGeom>
        </p:spPr>
        <p:txBody>
          <a:bodyPr wrap="square">
            <a:spAutoFit/>
          </a:bodyPr>
          <a:lstStyle/>
          <a:p>
            <a:pPr algn="ctr"/>
            <a:r>
              <a:rPr lang="uk-UA" sz="3600" dirty="0">
                <a:latin typeface="Times New Roman" panose="02020603050405020304" pitchFamily="18" charset="0"/>
                <a:ea typeface="+mj-ea"/>
                <a:cs typeface="Times New Roman" panose="02020603050405020304" pitchFamily="18" charset="0"/>
                <a:hlinkClick r:id="rId3"/>
              </a:rPr>
              <a:t>Лист Міністерства освіти і науки України від 07.04.2021 №1/9-188 щодо переліку освітніх програм майбутніх першокласників</a:t>
            </a:r>
            <a:endParaRPr lang="uk-UA" sz="36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13766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кутник 4"/>
          <p:cNvSpPr/>
          <p:nvPr/>
        </p:nvSpPr>
        <p:spPr>
          <a:xfrm>
            <a:off x="182880" y="653143"/>
            <a:ext cx="9392194" cy="5170646"/>
          </a:xfrm>
          <a:prstGeom prst="rect">
            <a:avLst/>
          </a:prstGeom>
        </p:spPr>
        <p:txBody>
          <a:bodyPr wrap="square">
            <a:spAutoFit/>
          </a:bodyPr>
          <a:lstStyle/>
          <a:p>
            <a:pPr algn="ctr"/>
            <a:r>
              <a:rPr lang="uk-UA" sz="2200" b="1" dirty="0">
                <a:latin typeface="Times New Roman" panose="02020603050405020304" pitchFamily="18" charset="0"/>
                <a:ea typeface="+mj-ea"/>
                <a:cs typeface="Times New Roman" panose="02020603050405020304" pitchFamily="18" charset="0"/>
              </a:rPr>
              <a:t>Освітня з програма «Світ чекає крилатих»</a:t>
            </a:r>
            <a:r>
              <a:rPr lang="uk-UA" sz="2200" dirty="0">
                <a:latin typeface="Times New Roman" panose="02020603050405020304" pitchFamily="18" charset="0"/>
                <a:ea typeface="+mj-ea"/>
                <a:cs typeface="Times New Roman" panose="02020603050405020304" pitchFamily="18" charset="0"/>
              </a:rPr>
              <a:t> (науковий керівник Цимбалару А. Д.) Лист ДСЯО від 22.09.2020 № 01/01-23/1115;</a:t>
            </a:r>
          </a:p>
          <a:p>
            <a:pPr algn="ctr"/>
            <a:endParaRPr lang="uk-UA" sz="2200" dirty="0" smtClean="0">
              <a:latin typeface="Times New Roman" panose="02020603050405020304" pitchFamily="18" charset="0"/>
              <a:ea typeface="+mj-ea"/>
              <a:cs typeface="Times New Roman" panose="02020603050405020304" pitchFamily="18" charset="0"/>
            </a:endParaRPr>
          </a:p>
          <a:p>
            <a:pPr algn="ctr"/>
            <a:r>
              <a:rPr lang="uk-UA" sz="2200" b="1" dirty="0" smtClean="0">
                <a:latin typeface="Times New Roman" panose="02020603050405020304" pitchFamily="18" charset="0"/>
                <a:ea typeface="+mj-ea"/>
                <a:cs typeface="Times New Roman" panose="02020603050405020304" pitchFamily="18" charset="0"/>
              </a:rPr>
              <a:t>Освітня </a:t>
            </a:r>
            <a:r>
              <a:rPr lang="uk-UA" sz="2200" b="1" dirty="0">
                <a:latin typeface="Times New Roman" panose="02020603050405020304" pitchFamily="18" charset="0"/>
                <a:ea typeface="+mj-ea"/>
                <a:cs typeface="Times New Roman" panose="02020603050405020304" pitchFamily="18" charset="0"/>
              </a:rPr>
              <a:t>програма початкової освіти за вальдорфською педагогікою </a:t>
            </a:r>
            <a:r>
              <a:rPr lang="uk-UA" sz="2200" dirty="0">
                <a:latin typeface="Times New Roman" panose="02020603050405020304" pitchFamily="18" charset="0"/>
                <a:ea typeface="+mj-ea"/>
                <a:cs typeface="Times New Roman" panose="02020603050405020304" pitchFamily="18" charset="0"/>
              </a:rPr>
              <a:t>(автори Косенко Д. Ю., Мезенцева О. І.) Лист ДСЯО від 11.09.2020 № 01/01-23/1044;</a:t>
            </a:r>
          </a:p>
          <a:p>
            <a:pPr algn="ctr"/>
            <a:endParaRPr lang="uk-UA" sz="2200" dirty="0" smtClean="0">
              <a:latin typeface="Times New Roman" panose="02020603050405020304" pitchFamily="18" charset="0"/>
              <a:ea typeface="+mj-ea"/>
              <a:cs typeface="Times New Roman" panose="02020603050405020304" pitchFamily="18" charset="0"/>
            </a:endParaRPr>
          </a:p>
          <a:p>
            <a:pPr algn="ctr"/>
            <a:r>
              <a:rPr lang="uk-UA" sz="2200" b="1" dirty="0" smtClean="0">
                <a:latin typeface="Times New Roman" panose="02020603050405020304" pitchFamily="18" charset="0"/>
                <a:ea typeface="+mj-ea"/>
                <a:cs typeface="Times New Roman" panose="02020603050405020304" pitchFamily="18" charset="0"/>
              </a:rPr>
              <a:t>Освітня </a:t>
            </a:r>
            <a:r>
              <a:rPr lang="uk-UA" sz="2200" b="1" dirty="0">
                <a:latin typeface="Times New Roman" panose="02020603050405020304" pitchFamily="18" charset="0"/>
                <a:ea typeface="+mj-ea"/>
                <a:cs typeface="Times New Roman" panose="02020603050405020304" pitchFamily="18" charset="0"/>
              </a:rPr>
              <a:t>програма за педагогічною технологією «Росток» </a:t>
            </a:r>
            <a:r>
              <a:rPr lang="uk-UA" sz="2200" dirty="0">
                <a:latin typeface="Times New Roman" panose="02020603050405020304" pitchFamily="18" charset="0"/>
                <a:ea typeface="+mj-ea"/>
                <a:cs typeface="Times New Roman" panose="02020603050405020304" pitchFamily="18" charset="0"/>
              </a:rPr>
              <a:t>(науковий керівник Пушкарьова Т. О.) Лист ДСЯО від 11.09.2020 № 01/01-23/1045;</a:t>
            </a:r>
          </a:p>
          <a:p>
            <a:pPr algn="ctr"/>
            <a:r>
              <a:rPr lang="uk-UA" sz="2200" b="1" dirty="0">
                <a:latin typeface="Times New Roman" panose="02020603050405020304" pitchFamily="18" charset="0"/>
                <a:ea typeface="+mj-ea"/>
                <a:cs typeface="Times New Roman" panose="02020603050405020304" pitchFamily="18" charset="0"/>
              </a:rPr>
              <a:t>Освітня програма «Інтелект України» </a:t>
            </a:r>
            <a:r>
              <a:rPr lang="uk-UA" sz="2200" dirty="0">
                <a:latin typeface="Times New Roman" panose="02020603050405020304" pitchFamily="18" charset="0"/>
                <a:ea typeface="+mj-ea"/>
                <a:cs typeface="Times New Roman" panose="02020603050405020304" pitchFamily="18" charset="0"/>
              </a:rPr>
              <a:t>(науковий керівник Гавриш І. В.) Лист ДСЯО від 06.08.2020 № 01/01-23/929;</a:t>
            </a:r>
          </a:p>
          <a:p>
            <a:pPr algn="ctr"/>
            <a:endParaRPr lang="uk-UA" sz="2200" dirty="0" smtClean="0">
              <a:latin typeface="Times New Roman" panose="02020603050405020304" pitchFamily="18" charset="0"/>
              <a:ea typeface="+mj-ea"/>
              <a:cs typeface="Times New Roman" panose="02020603050405020304" pitchFamily="18" charset="0"/>
            </a:endParaRPr>
          </a:p>
          <a:p>
            <a:pPr algn="ctr"/>
            <a:r>
              <a:rPr lang="uk-UA" sz="2200" b="1" dirty="0" smtClean="0">
                <a:latin typeface="Times New Roman" panose="02020603050405020304" pitchFamily="18" charset="0"/>
                <a:ea typeface="+mj-ea"/>
                <a:cs typeface="Times New Roman" panose="02020603050405020304" pitchFamily="18" charset="0"/>
              </a:rPr>
              <a:t>Освітня </a:t>
            </a:r>
            <a:r>
              <a:rPr lang="uk-UA" sz="2200" b="1" dirty="0">
                <a:latin typeface="Times New Roman" panose="02020603050405020304" pitchFamily="18" charset="0"/>
                <a:ea typeface="+mj-ea"/>
                <a:cs typeface="Times New Roman" panose="02020603050405020304" pitchFamily="18" charset="0"/>
              </a:rPr>
              <a:t>програма за системою розвивального навчання Д. Б. Ельконіна, В.В. Давидова </a:t>
            </a:r>
            <a:r>
              <a:rPr lang="uk-UA" sz="2200" dirty="0">
                <a:latin typeface="Times New Roman" panose="02020603050405020304" pitchFamily="18" charset="0"/>
                <a:ea typeface="+mj-ea"/>
                <a:cs typeface="Times New Roman" panose="02020603050405020304" pitchFamily="18" charset="0"/>
              </a:rPr>
              <a:t>та ін. (автори Старагіна І. П., Захарова Г. М. та ін.) Лист ДСЯО від 11.09.2020 № 01/01-23/1043.</a:t>
            </a:r>
          </a:p>
        </p:txBody>
      </p:sp>
    </p:spTree>
    <p:extLst>
      <p:ext uri="{BB962C8B-B14F-4D97-AF65-F5344CB8AC3E}">
        <p14:creationId xmlns:p14="http://schemas.microsoft.com/office/powerpoint/2010/main" val="1106758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03526" y="473637"/>
            <a:ext cx="7552645" cy="5652610"/>
          </a:xfrm>
          <a:prstGeom prst="rect">
            <a:avLst/>
          </a:prstGeom>
        </p:spPr>
      </p:pic>
    </p:spTree>
    <p:extLst>
      <p:ext uri="{BB962C8B-B14F-4D97-AF65-F5344CB8AC3E}">
        <p14:creationId xmlns:p14="http://schemas.microsoft.com/office/powerpoint/2010/main" val="3872890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a:stretch/>
        </p:blipFill>
        <p:spPr>
          <a:xfrm>
            <a:off x="1541418" y="3420049"/>
            <a:ext cx="6544492" cy="2624867"/>
          </a:xfrm>
        </p:spPr>
      </p:pic>
      <p:sp>
        <p:nvSpPr>
          <p:cNvPr id="5" name="Прямокутник 4"/>
          <p:cNvSpPr/>
          <p:nvPr/>
        </p:nvSpPr>
        <p:spPr>
          <a:xfrm>
            <a:off x="731520" y="453411"/>
            <a:ext cx="8778239" cy="3293209"/>
          </a:xfrm>
          <a:prstGeom prst="rect">
            <a:avLst/>
          </a:prstGeom>
        </p:spPr>
        <p:txBody>
          <a:bodyPr wrap="square">
            <a:spAutoFit/>
          </a:bodyPr>
          <a:lstStyle/>
          <a:p>
            <a:pPr algn="ctr"/>
            <a:r>
              <a:rPr lang="uk-UA" sz="3200" b="1" dirty="0">
                <a:solidFill>
                  <a:schemeClr val="accent5">
                    <a:lumMod val="75000"/>
                  </a:schemeClr>
                </a:solidFill>
                <a:latin typeface="Times New Roman" panose="02020603050405020304" pitchFamily="18" charset="0"/>
                <a:ea typeface="+mj-ea"/>
                <a:cs typeface="Times New Roman" panose="02020603050405020304" pitchFamily="18" charset="0"/>
              </a:rPr>
              <a:t>Індивідуальне (персоналізоване навчання)</a:t>
            </a:r>
          </a:p>
          <a:p>
            <a:pPr algn="just"/>
            <a:r>
              <a:rPr lang="uk-UA" sz="2000" dirty="0" smtClean="0">
                <a:latin typeface="Times New Roman" panose="02020603050405020304" pitchFamily="18" charset="0"/>
                <a:ea typeface="+mj-ea"/>
                <a:cs typeface="Times New Roman" panose="02020603050405020304" pitchFamily="18" charset="0"/>
              </a:rPr>
              <a:t>        Кожен </a:t>
            </a:r>
            <a:r>
              <a:rPr lang="uk-UA" sz="2000" dirty="0">
                <a:latin typeface="Times New Roman" panose="02020603050405020304" pitchFamily="18" charset="0"/>
                <a:ea typeface="+mj-ea"/>
                <a:cs typeface="Times New Roman" panose="02020603050405020304" pitchFamily="18" charset="0"/>
              </a:rPr>
              <a:t>учень має свої сильні та слабкі сторони. І саме персоналізоване навчання допоможе врахувати унікальні особливості дитини та сприятиме підвищенню її мотивації та активності. Учень зможе створити власну освітню траєкторію, вибрати навчальні цілі, працювати індивідуально чи в групі.</a:t>
            </a:r>
          </a:p>
          <a:p>
            <a:pPr algn="just"/>
            <a:r>
              <a:rPr lang="uk-UA" sz="2000" dirty="0" smtClean="0">
                <a:latin typeface="Times New Roman" panose="02020603050405020304" pitchFamily="18" charset="0"/>
                <a:ea typeface="+mj-ea"/>
                <a:cs typeface="Times New Roman" panose="02020603050405020304" pitchFamily="18" charset="0"/>
              </a:rPr>
              <a:t>       Зокрема</a:t>
            </a:r>
            <a:r>
              <a:rPr lang="uk-UA" sz="2000" dirty="0">
                <a:latin typeface="Times New Roman" panose="02020603050405020304" pitchFamily="18" charset="0"/>
                <a:ea typeface="+mj-ea"/>
                <a:cs typeface="Times New Roman" panose="02020603050405020304" pitchFamily="18" charset="0"/>
              </a:rPr>
              <a:t>, завдяки персоналізованому навчанню дитина навчиться самостійно керувати часом і темпом навчання, вибирати завдання, способи їхнього вирішення і перевірки. Це позитивно вплине на навчальні результати.</a:t>
            </a:r>
          </a:p>
          <a:p>
            <a:r>
              <a:rPr lang="uk-UA" dirty="0"/>
              <a:t/>
            </a:r>
            <a:br>
              <a:rPr lang="uk-UA" dirty="0"/>
            </a:br>
            <a:endParaRPr lang="uk-UA" dirty="0"/>
          </a:p>
        </p:txBody>
      </p:sp>
    </p:spTree>
    <p:extLst>
      <p:ext uri="{BB962C8B-B14F-4D97-AF65-F5344CB8AC3E}">
        <p14:creationId xmlns:p14="http://schemas.microsoft.com/office/powerpoint/2010/main" val="3646252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816349" y="3069771"/>
            <a:ext cx="8034698" cy="2867751"/>
          </a:xfrm>
        </p:spPr>
      </p:pic>
      <p:sp>
        <p:nvSpPr>
          <p:cNvPr id="5" name="Прямокутник 4"/>
          <p:cNvSpPr/>
          <p:nvPr/>
        </p:nvSpPr>
        <p:spPr>
          <a:xfrm>
            <a:off x="995914" y="432975"/>
            <a:ext cx="8121960" cy="2492990"/>
          </a:xfrm>
          <a:prstGeom prst="rect">
            <a:avLst/>
          </a:prstGeom>
        </p:spPr>
        <p:txBody>
          <a:bodyPr wrap="square">
            <a:spAutoFit/>
          </a:bodyPr>
          <a:lstStyle/>
          <a:p>
            <a:pPr algn="ctr"/>
            <a:r>
              <a:rPr lang="uk-UA" sz="3600" b="1" dirty="0">
                <a:solidFill>
                  <a:schemeClr val="accent5">
                    <a:lumMod val="75000"/>
                  </a:schemeClr>
                </a:solidFill>
                <a:latin typeface="Times New Roman" panose="02020603050405020304" pitchFamily="18" charset="0"/>
                <a:ea typeface="+mj-ea"/>
                <a:cs typeface="Times New Roman" panose="02020603050405020304" pitchFamily="18" charset="0"/>
              </a:rPr>
              <a:t>Змішане навчання.</a:t>
            </a:r>
          </a:p>
          <a:p>
            <a:pPr algn="just"/>
            <a:r>
              <a:rPr lang="uk-UA" sz="2000" dirty="0" smtClean="0">
                <a:latin typeface="Times New Roman" panose="02020603050405020304" pitchFamily="18" charset="0"/>
                <a:ea typeface="+mj-ea"/>
                <a:cs typeface="Times New Roman" panose="02020603050405020304" pitchFamily="18" charset="0"/>
              </a:rPr>
              <a:t>            Це дієвий спосіб підвищити мотивацію та, як наслідок, рівень досягнень. До того ж, він допомагає дотримуватися карантинних обмежень. Частина аудиторії знаходиться в класі, а частина присутня на уроці онлайн. Мінусом такого виду освіти є те, що вчителю дуже складно його організувати без інтерактивної дошки</a:t>
            </a:r>
            <a:r>
              <a:rPr lang="uk-UA" sz="2000" dirty="0" smtClean="0">
                <a:solidFill>
                  <a:srgbClr val="002060"/>
                </a:solidFill>
                <a:latin typeface="Times New Roman" panose="02020603050405020304" pitchFamily="18" charset="0"/>
                <a:ea typeface="+mj-ea"/>
                <a:cs typeface="Times New Roman" panose="02020603050405020304" pitchFamily="18" charset="0"/>
              </a:rPr>
              <a:t> </a:t>
            </a:r>
            <a:r>
              <a:rPr lang="uk-UA" sz="2000" dirty="0" smtClean="0">
                <a:latin typeface="Times New Roman" panose="02020603050405020304" pitchFamily="18" charset="0"/>
                <a:ea typeface="+mj-ea"/>
                <a:cs typeface="Times New Roman" panose="02020603050405020304" pitchFamily="18" charset="0"/>
              </a:rPr>
              <a:t>та спеціальних</a:t>
            </a:r>
            <a:r>
              <a:rPr lang="uk-UA" sz="2000" dirty="0" smtClean="0">
                <a:solidFill>
                  <a:srgbClr val="002060"/>
                </a:solidFill>
                <a:latin typeface="Times New Roman" panose="02020603050405020304" pitchFamily="18" charset="0"/>
                <a:ea typeface="+mj-ea"/>
                <a:cs typeface="Times New Roman" panose="02020603050405020304" pitchFamily="18" charset="0"/>
              </a:rPr>
              <a:t> </a:t>
            </a:r>
            <a:r>
              <a:rPr lang="uk-UA" sz="2000" dirty="0" smtClean="0">
                <a:latin typeface="Times New Roman" panose="02020603050405020304" pitchFamily="18" charset="0"/>
                <a:ea typeface="+mj-ea"/>
                <a:cs typeface="Times New Roman" panose="02020603050405020304" pitchFamily="18" charset="0"/>
              </a:rPr>
              <a:t>інтерактивних сервісів.</a:t>
            </a:r>
            <a:endParaRPr lang="uk-UA"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79742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a:stretch/>
        </p:blipFill>
        <p:spPr>
          <a:xfrm>
            <a:off x="836024" y="3396343"/>
            <a:ext cx="8201894" cy="2637338"/>
          </a:xfrm>
        </p:spPr>
      </p:pic>
      <p:sp>
        <p:nvSpPr>
          <p:cNvPr id="6" name="Прямокутник 5"/>
          <p:cNvSpPr/>
          <p:nvPr/>
        </p:nvSpPr>
        <p:spPr>
          <a:xfrm>
            <a:off x="640080" y="372521"/>
            <a:ext cx="8490857" cy="3467959"/>
          </a:xfrm>
          <a:prstGeom prst="rect">
            <a:avLst/>
          </a:prstGeom>
        </p:spPr>
        <p:txBody>
          <a:bodyPr wrap="square">
            <a:spAutoFit/>
          </a:bodyPr>
          <a:lstStyle/>
          <a:p>
            <a:pPr algn="ctr"/>
            <a:r>
              <a:rPr lang="uk-UA" sz="3600" b="1" dirty="0">
                <a:solidFill>
                  <a:schemeClr val="accent5">
                    <a:lumMod val="75000"/>
                  </a:schemeClr>
                </a:solidFill>
                <a:latin typeface="Times New Roman" panose="02020603050405020304" pitchFamily="18" charset="0"/>
                <a:ea typeface="+mj-ea"/>
                <a:cs typeface="Times New Roman" panose="02020603050405020304" pitchFamily="18" charset="0"/>
              </a:rPr>
              <a:t>Мікронавчання</a:t>
            </a:r>
          </a:p>
          <a:p>
            <a:pPr algn="just"/>
            <a:r>
              <a:rPr lang="uk-UA" sz="2000" dirty="0" smtClean="0">
                <a:latin typeface="Times New Roman" panose="02020603050405020304" pitchFamily="18" charset="0"/>
                <a:ea typeface="+mj-ea"/>
                <a:cs typeface="Times New Roman" panose="02020603050405020304" pitchFamily="18" charset="0"/>
              </a:rPr>
              <a:t>         Це</a:t>
            </a:r>
            <a:r>
              <a:rPr lang="uk-UA" sz="2000" dirty="0">
                <a:latin typeface="Times New Roman" panose="02020603050405020304" pitchFamily="18" charset="0"/>
                <a:ea typeface="+mj-ea"/>
                <a:cs typeface="Times New Roman" panose="02020603050405020304" pitchFamily="18" charset="0"/>
              </a:rPr>
              <a:t> спосіб подачі навчального матеріалу у вигляді невеликих навчальних блоків. Кожен елемент має конкретний зміст, а на його вивчення відводиться мінімум часу.</a:t>
            </a:r>
          </a:p>
          <a:p>
            <a:pPr algn="just"/>
            <a:r>
              <a:rPr lang="uk-UA" sz="2000" dirty="0" smtClean="0">
                <a:latin typeface="Times New Roman" panose="02020603050405020304" pitchFamily="18" charset="0"/>
                <a:ea typeface="+mj-ea"/>
                <a:cs typeface="Times New Roman" panose="02020603050405020304" pitchFamily="18" charset="0"/>
              </a:rPr>
              <a:t>         Окрім </a:t>
            </a:r>
            <a:r>
              <a:rPr lang="uk-UA" sz="2000" dirty="0">
                <a:latin typeface="Times New Roman" panose="02020603050405020304" pitchFamily="18" charset="0"/>
                <a:ea typeface="+mj-ea"/>
                <a:cs typeface="Times New Roman" panose="02020603050405020304" pitchFamily="18" charset="0"/>
              </a:rPr>
              <a:t>того, мікронавчання дає вчителям свободу вибору, а також можливості для індивідуалізації методів та інтерактивних технік. Це можуть бути короткі вікторини, відео, міні ігри, інфографіки та анімація, бо це завжди допомагає без проблем запам'ятати будь-яку інформацію.</a:t>
            </a:r>
          </a:p>
          <a:p>
            <a:r>
              <a:rPr lang="uk-UA" dirty="0"/>
              <a:t/>
            </a:r>
            <a:br>
              <a:rPr lang="uk-UA" dirty="0"/>
            </a:br>
            <a:endParaRPr lang="uk-UA" dirty="0"/>
          </a:p>
        </p:txBody>
      </p:sp>
    </p:spTree>
    <p:extLst>
      <p:ext uri="{BB962C8B-B14F-4D97-AF65-F5344CB8AC3E}">
        <p14:creationId xmlns:p14="http://schemas.microsoft.com/office/powerpoint/2010/main" val="2747665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6206" y="261258"/>
            <a:ext cx="8686486" cy="3069772"/>
          </a:xfrm>
        </p:spPr>
        <p:txBody>
          <a:bodyPr>
            <a:noAutofit/>
          </a:bodyPr>
          <a:lstStyle/>
          <a:p>
            <a:r>
              <a:rPr lang="uk-UA" b="1" dirty="0" smtClean="0">
                <a:solidFill>
                  <a:schemeClr val="tx1"/>
                </a:solidFill>
                <a:latin typeface="Times New Roman" panose="02020603050405020304" pitchFamily="18" charset="0"/>
                <a:cs typeface="Times New Roman" panose="02020603050405020304" pitchFamily="18" charset="0"/>
              </a:rPr>
              <a:t>                    </a:t>
            </a:r>
            <a:r>
              <a:rPr lang="uk-UA" b="1" dirty="0" smtClean="0">
                <a:solidFill>
                  <a:schemeClr val="accent5">
                    <a:lumMod val="75000"/>
                  </a:schemeClr>
                </a:solidFill>
                <a:latin typeface="Times New Roman" panose="02020603050405020304" pitchFamily="18" charset="0"/>
                <a:cs typeface="Times New Roman" panose="02020603050405020304" pitchFamily="18" charset="0"/>
              </a:rPr>
              <a:t>Проєктне навчання</a:t>
            </a:r>
            <a:br>
              <a:rPr lang="uk-UA"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2400" b="1" dirty="0" smtClean="0">
                <a:solidFill>
                  <a:schemeClr val="tx1"/>
                </a:solidFill>
                <a:latin typeface="Times New Roman" panose="02020603050405020304" pitchFamily="18" charset="0"/>
                <a:cs typeface="Times New Roman" panose="02020603050405020304" pitchFamily="18" charset="0"/>
              </a:rPr>
              <a:t>     </a:t>
            </a:r>
            <a:r>
              <a:rPr lang="uk-UA" sz="2000" dirty="0" smtClean="0">
                <a:solidFill>
                  <a:schemeClr val="tx1"/>
                </a:solidFill>
                <a:latin typeface="Times New Roman" panose="02020603050405020304" pitchFamily="18" charset="0"/>
                <a:cs typeface="Times New Roman" panose="02020603050405020304" pitchFamily="18" charset="0"/>
              </a:rPr>
              <a:t>Проєктне навчання багато експертів вважають найефективнішим методом. Ця форма роботи сприятиме поповненню бази знань та формуванню вмінь працювати з інформацією та використовувати її на практиці.</a:t>
            </a:r>
            <a:br>
              <a:rPr lang="uk-UA" sz="2000" dirty="0" smtClean="0">
                <a:solidFill>
                  <a:schemeClr val="tx1"/>
                </a:solidFill>
                <a:latin typeface="Times New Roman" panose="02020603050405020304" pitchFamily="18" charset="0"/>
                <a:cs typeface="Times New Roman" panose="02020603050405020304" pitchFamily="18" charset="0"/>
              </a:rPr>
            </a:br>
            <a:r>
              <a:rPr lang="uk-UA" sz="2000" dirty="0" smtClean="0">
                <a:solidFill>
                  <a:schemeClr val="tx1"/>
                </a:solidFill>
                <a:latin typeface="Times New Roman" panose="02020603050405020304" pitchFamily="18" charset="0"/>
                <a:cs typeface="Times New Roman" panose="02020603050405020304" pitchFamily="18" charset="0"/>
              </a:rPr>
              <a:t>      Адже під час якоїсь проєктної роботи учні не просто пасивно слухають, а співпрацюють, активізують критичне і творче мислення, покращують комунікативні навички. </a:t>
            </a:r>
            <a:r>
              <a:rPr lang="uk-UA" sz="2000" dirty="0" smtClean="0">
                <a:latin typeface="Times New Roman" panose="02020603050405020304" pitchFamily="18" charset="0"/>
                <a:cs typeface="Times New Roman" panose="02020603050405020304" pitchFamily="18" charset="0"/>
              </a:rPr>
              <a:t/>
            </a:r>
            <a:br>
              <a:rPr lang="uk-UA" sz="2000" dirty="0" smtClean="0">
                <a:latin typeface="Times New Roman" panose="02020603050405020304" pitchFamily="18" charset="0"/>
                <a:cs typeface="Times New Roman" panose="02020603050405020304" pitchFamily="18" charset="0"/>
              </a:rPr>
            </a:br>
            <a:endParaRPr lang="uk-UA" sz="2000" dirty="0">
              <a:latin typeface="Times New Roman" panose="02020603050405020304" pitchFamily="18" charset="0"/>
              <a:cs typeface="Times New Roman" panose="02020603050405020304" pitchFamily="18" charset="0"/>
            </a:endParaRPr>
          </a:p>
        </p:txBody>
      </p:sp>
      <p:pic>
        <p:nvPicPr>
          <p:cNvPr id="4" name="Місце для вмісту 3"/>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a:stretch/>
        </p:blipFill>
        <p:spPr>
          <a:xfrm>
            <a:off x="310680" y="3095900"/>
            <a:ext cx="9042012" cy="2933064"/>
          </a:xfrm>
        </p:spPr>
      </p:pic>
    </p:spTree>
    <p:extLst>
      <p:ext uri="{BB962C8B-B14F-4D97-AF65-F5344CB8AC3E}">
        <p14:creationId xmlns:p14="http://schemas.microsoft.com/office/powerpoint/2010/main" val="2497632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8144" y="309155"/>
            <a:ext cx="8727923" cy="2695304"/>
          </a:xfrm>
        </p:spPr>
        <p:txBody>
          <a:bodyPr>
            <a:normAutofit fontScale="90000"/>
          </a:bodyPr>
          <a:lstStyle/>
          <a:p>
            <a:r>
              <a:rPr lang="uk-UA" b="1" dirty="0" smtClean="0">
                <a:solidFill>
                  <a:schemeClr val="accent5">
                    <a:lumMod val="75000"/>
                  </a:schemeClr>
                </a:solidFill>
                <a:latin typeface="Times New Roman" panose="02020603050405020304" pitchFamily="18" charset="0"/>
                <a:cs typeface="Times New Roman" panose="02020603050405020304" pitchFamily="18" charset="0"/>
              </a:rPr>
              <a:t>                           Гейміфікація</a:t>
            </a:r>
            <a:br>
              <a:rPr lang="uk-UA" b="1" dirty="0" smtClean="0">
                <a:solidFill>
                  <a:schemeClr val="accent5">
                    <a:lumMod val="75000"/>
                  </a:schemeClr>
                </a:solidFill>
                <a:latin typeface="Times New Roman" panose="02020603050405020304" pitchFamily="18" charset="0"/>
                <a:cs typeface="Times New Roman" panose="02020603050405020304" pitchFamily="18" charset="0"/>
              </a:rPr>
            </a:br>
            <a:r>
              <a:rPr lang="uk-UA" b="1" dirty="0" smtClean="0">
                <a:solidFill>
                  <a:schemeClr val="accent5">
                    <a:lumMod val="75000"/>
                  </a:schemeClr>
                </a:solidFill>
                <a:latin typeface="Times New Roman" panose="02020603050405020304" pitchFamily="18" charset="0"/>
                <a:cs typeface="Times New Roman" panose="02020603050405020304" pitchFamily="18" charset="0"/>
              </a:rPr>
              <a:t>       </a:t>
            </a:r>
            <a:r>
              <a:rPr lang="uk-UA" sz="2200" dirty="0" smtClean="0">
                <a:solidFill>
                  <a:schemeClr val="tx1"/>
                </a:solidFill>
                <a:latin typeface="Times New Roman" panose="02020603050405020304" pitchFamily="18" charset="0"/>
                <a:cs typeface="Times New Roman" panose="02020603050405020304" pitchFamily="18" charset="0"/>
              </a:rPr>
              <a:t>Це </a:t>
            </a:r>
            <a:r>
              <a:rPr lang="uk-UA" sz="2200" dirty="0">
                <a:solidFill>
                  <a:schemeClr val="tx1"/>
                </a:solidFill>
                <a:latin typeface="Times New Roman" panose="02020603050405020304" pitchFamily="18" charset="0"/>
                <a:cs typeface="Times New Roman" panose="02020603050405020304" pitchFamily="18" charset="0"/>
              </a:rPr>
              <a:t>навчання через розваги та ігри, які дозволяють зробити навчання ефективнішим та цікавішим. Такий навчальний підхід вимагає або креативного підходу до створення матеріалу (картки, лепбуки….) або відповідної технічної бази (дитячий інтерактивний стіл або сенсорна панель чи планшет). Окрім технічних пристроїв, у розпорядженні вчителя має бути </a:t>
            </a:r>
            <a:r>
              <a:rPr lang="uk-UA" sz="2200" dirty="0" smtClean="0">
                <a:solidFill>
                  <a:schemeClr val="tx1"/>
                </a:solidFill>
                <a:latin typeface="Times New Roman" panose="02020603050405020304" pitchFamily="18" charset="0"/>
                <a:cs typeface="Times New Roman" panose="02020603050405020304" pitchFamily="18" charset="0"/>
              </a:rPr>
              <a:t>відповідне програмне </a:t>
            </a:r>
            <a:r>
              <a:rPr lang="uk-UA" sz="2200" dirty="0">
                <a:solidFill>
                  <a:schemeClr val="tx1"/>
                </a:solidFill>
                <a:latin typeface="Times New Roman" panose="02020603050405020304" pitchFamily="18" charset="0"/>
                <a:cs typeface="Times New Roman" panose="02020603050405020304" pitchFamily="18" charset="0"/>
              </a:rPr>
              <a:t>забезпечення</a:t>
            </a:r>
            <a:r>
              <a:rPr lang="uk-UA" sz="2200" dirty="0" smtClean="0">
                <a:solidFill>
                  <a:schemeClr val="tx1"/>
                </a:solidFill>
                <a:latin typeface="Times New Roman" panose="02020603050405020304" pitchFamily="18" charset="0"/>
                <a:cs typeface="Times New Roman" panose="02020603050405020304" pitchFamily="18" charset="0"/>
              </a:rPr>
              <a:t>.</a:t>
            </a:r>
            <a:r>
              <a:rPr lang="uk-UA" sz="2200" dirty="0">
                <a:solidFill>
                  <a:schemeClr val="tx1"/>
                </a:solidFill>
                <a:latin typeface="Times New Roman" panose="02020603050405020304" pitchFamily="18" charset="0"/>
                <a:cs typeface="Times New Roman" panose="02020603050405020304" pitchFamily="18" charset="0"/>
              </a:rPr>
              <a:t/>
            </a:r>
            <a:br>
              <a:rPr lang="uk-UA" sz="2200" dirty="0">
                <a:solidFill>
                  <a:schemeClr val="tx1"/>
                </a:solidFill>
                <a:latin typeface="Times New Roman" panose="02020603050405020304" pitchFamily="18" charset="0"/>
                <a:cs typeface="Times New Roman" panose="02020603050405020304" pitchFamily="18" charset="0"/>
              </a:rPr>
            </a:br>
            <a:r>
              <a:rPr lang="uk-UA" b="1" dirty="0">
                <a:solidFill>
                  <a:schemeClr val="accent5">
                    <a:lumMod val="75000"/>
                  </a:schemeClr>
                </a:solidFill>
                <a:latin typeface="Times New Roman" panose="02020603050405020304" pitchFamily="18" charset="0"/>
                <a:cs typeface="Times New Roman" panose="02020603050405020304" pitchFamily="18" charset="0"/>
              </a:rPr>
              <a:t/>
            </a:r>
            <a:br>
              <a:rPr lang="uk-UA" b="1" dirty="0">
                <a:solidFill>
                  <a:schemeClr val="accent5">
                    <a:lumMod val="75000"/>
                  </a:schemeClr>
                </a:solidFill>
                <a:latin typeface="Times New Roman" panose="02020603050405020304" pitchFamily="18" charset="0"/>
                <a:cs typeface="Times New Roman" panose="02020603050405020304" pitchFamily="18" charset="0"/>
              </a:rPr>
            </a:br>
            <a:endParaRPr lang="uk-UA" b="1" dirty="0">
              <a:solidFill>
                <a:schemeClr val="accent5">
                  <a:lumMod val="75000"/>
                </a:schemeClr>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38144" y="3387302"/>
            <a:ext cx="8660674" cy="2464857"/>
          </a:xfrm>
          <a:prstGeom prst="rect">
            <a:avLst/>
          </a:prstGeom>
        </p:spPr>
      </p:pic>
    </p:spTree>
    <p:extLst>
      <p:ext uri="{BB962C8B-B14F-4D97-AF65-F5344CB8AC3E}">
        <p14:creationId xmlns:p14="http://schemas.microsoft.com/office/powerpoint/2010/main" val="2743768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714860" cy="1611086"/>
          </a:xfrm>
        </p:spPr>
        <p:txBody>
          <a:bodyPr>
            <a:normAutofit/>
          </a:bodyPr>
          <a:lstStyle/>
          <a:p>
            <a:pPr algn="ct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Імерсійна освіта</a:t>
            </a:r>
            <a:b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br>
            <a:r>
              <a:rPr lang="uk-UA" sz="3200" b="1" dirty="0" smtClean="0">
                <a:solidFill>
                  <a:schemeClr val="accent5">
                    <a:lumMod val="75000"/>
                  </a:schemeClr>
                </a:solidFill>
                <a:latin typeface="Times New Roman" panose="02020603050405020304" pitchFamily="18" charset="0"/>
                <a:cs typeface="Times New Roman" panose="02020603050405020304" pitchFamily="18" charset="0"/>
              </a:rPr>
              <a:t> </a:t>
            </a:r>
            <a:r>
              <a:rPr lang="uk-UA" sz="2200" dirty="0" smtClean="0">
                <a:solidFill>
                  <a:schemeClr val="tx1"/>
                </a:solidFill>
                <a:latin typeface="Times New Roman" panose="02020603050405020304" pitchFamily="18" charset="0"/>
                <a:cs typeface="Times New Roman" panose="02020603050405020304" pitchFamily="18" charset="0"/>
              </a:rPr>
              <a:t>Цей </a:t>
            </a:r>
            <a:r>
              <a:rPr lang="uk-UA" sz="2200" dirty="0">
                <a:solidFill>
                  <a:schemeClr val="tx1"/>
                </a:solidFill>
                <a:latin typeface="Times New Roman" panose="02020603050405020304" pitchFamily="18" charset="0"/>
                <a:cs typeface="Times New Roman" panose="02020603050405020304" pitchFamily="18" charset="0"/>
              </a:rPr>
              <a:t>вид навчання базується на віртуальній та доповненій реальності.</a:t>
            </a: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45474" y="2377440"/>
            <a:ext cx="7768052" cy="3291840"/>
          </a:xfrm>
          <a:prstGeom prst="rect">
            <a:avLst/>
          </a:prstGeom>
        </p:spPr>
      </p:pic>
    </p:spTree>
    <p:extLst>
      <p:ext uri="{BB962C8B-B14F-4D97-AF65-F5344CB8AC3E}">
        <p14:creationId xmlns:p14="http://schemas.microsoft.com/office/powerpoint/2010/main" val="694822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1194</TotalTime>
  <Words>301</Words>
  <Application>Microsoft Office PowerPoint</Application>
  <PresentationFormat>Широкий екран</PresentationFormat>
  <Paragraphs>34</Paragraphs>
  <Slides>32</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32</vt:i4>
      </vt:variant>
    </vt:vector>
  </HeadingPairs>
  <TitlesOfParts>
    <vt:vector size="39" baseType="lpstr">
      <vt:lpstr>Arial</vt:lpstr>
      <vt:lpstr>Arial Black</vt:lpstr>
      <vt:lpstr>Bahnschrift SemiBold Condensed</vt:lpstr>
      <vt:lpstr>Times New Roman</vt:lpstr>
      <vt:lpstr>Trebuchet MS</vt:lpstr>
      <vt:lpstr>Wingdings 3</vt:lpstr>
      <vt:lpstr>Грань</vt:lpstr>
      <vt:lpstr>Особливості організації освітнього процесу в початковій школі  у 2021 – 2022 н.р.</vt:lpstr>
      <vt:lpstr>Презентація PowerPoint</vt:lpstr>
      <vt:lpstr>Освітні тренди 2021 року</vt:lpstr>
      <vt:lpstr>Презентація PowerPoint</vt:lpstr>
      <vt:lpstr>Презентація PowerPoint</vt:lpstr>
      <vt:lpstr>Презентація PowerPoint</vt:lpstr>
      <vt:lpstr>                    Проєктне навчання      Проєктне навчання багато експертів вважають найефективнішим методом. Ця форма роботи сприятиме поповненню бази знань та формуванню вмінь працювати з інформацією та використовувати її на практиці.       Адже під час якоїсь проєктної роботи учні не просто пасивно слухають, а співпрацюють, активізують критичне і творче мислення, покращують комунікативні навички.  </vt:lpstr>
      <vt:lpstr>                           Гейміфікація        Це навчання через розваги та ігри, які дозволяють зробити навчання ефективнішим та цікавішим. Такий навчальний підхід вимагає або креативного підходу до створення матеріалу (картки, лепбуки….) або відповідної технічної бази (дитячий інтерактивний стіл або сенсорна панель чи планшет). Окрім технічних пристроїв, у розпорядженні вчителя має бути відповідне програмне забезпечення.  </vt:lpstr>
      <vt:lpstr>Імерсійна освіта  Цей вид навчання базується на віртуальній та доповненій реальності.</vt:lpstr>
      <vt:lpstr>                                    STEM       Допомагає вдало поєднувати теорію та практику, зв’язує шкільні знання з реальним життям та створює фундамент для професій майбутнього.</vt:lpstr>
      <vt:lpstr>                                Цифровізація      Сучасним дітям набагато зручніше знаходити, читати і зберігати навчальні матеріали в цифровому форматі. Електронні книги та підручники, навчальні посібники – все це неймовірно зручно, а ще вони завжди під рукою. До того ж, дослідження показали, що інтерактивні уроки дозволяють учням краще взаємодіяти з навчальним матеріалом, що позитивно впливає на ефективність навчання та досягнення учнів.</vt:lpstr>
      <vt:lpstr>                  10 освітніх трендів і технологій                               у 2021 – 2022 н.р.,                які допоможуть вам зорієнтуватись…   https://bogosvyatska.com/2020/09/23/10-%D0%BE%D1%81%D0%B2%D1%96%D1%82%D0%BD%D1%96%D1%85-%D1%82%D1%80%D0%B5%D0%BD%D0%B4%D1%96%D0%B2-%D1%96-%D1%82%D0%B5%D1%85%D0%BD%D0%BE%D0%BB%D0%BE%D0%B3%D1%96%D0%B9-%D1%83-2020-2021-%D0%BD-%D1%80/</vt:lpstr>
      <vt:lpstr>Презентація PowerPoint</vt:lpstr>
      <vt:lpstr>Презентація PowerPoint</vt:lpstr>
      <vt:lpstr>           15 універсальних правил успішних вчителів 1. Почніть із малого.   Із малого починаються всі великі речі. Навчальний план. Взаємини з класом. Навчальне   портфоліо. Не поспішайте: педагогічна діяльність – це не спринт, а марафон. 2. Прийміть той факт, що єдиного правильного шляху не існує.   Останнім часом у педагогіці розглядають різні моделі навчання. Раніше було прийнято говорити про стратегії навчання. Взаємне навчання, евристичні бесіди, проблемне навчання – усі ці моделі залишаються актуальними й нині. Однак у сучасних умовах важливо не тільки те, які знання отримують учні, а й те, яким способом це відбувається. Самонавчання, проєктне навчання, ігрове навчання – ці моделі виходять на перший план. 3. Довіряйте людям, які вас оточують.   Насамперед вашим учням. Але це також стосується і батьків, і колег. Довіра може не завжди себе виправдовувати. Однак якщо ви хочете контролювати навчальний процес, проявляйте довіру (в межах розумного, звичайно). Це створить позитивну атмосферу в класі. 4. У навчанні основне – інтерес.   Якщо тема уроку не викликає інтересу в учнів – навчіть їх чогось іншого. Інтерес прийде до них поступово.   Учителі, які контролюють, прагнуть того, щоб учні їм підкорялися. Хороші вчителі залучають. Великі вчителі дізнаються, що цікавить учнів, і використовують це в навчанні. </vt:lpstr>
      <vt:lpstr>5. Експериментуйте.   Навчати дітей – це ремесло. Знаходьте власні рецепти: змішуйте різні інгредієнти, шукайте відповідні пропорції. Так ви зможете створити свій унікальний підхід у навчанні. Експериментуйте. Так ви не тільки забезпечите відчуття новизни своїм учням, а й самі будете залишатися в курсі нових тенденцій. 6. Не зводьте планування навчального процесу до шаблонів.   Починати планування навчального процесу з вибору технології навчання – це нормально. Так само, як і з розробки навчальної програми або планування окремих уроків. В ідеалі центральним елементом під час планування мають бути учні. Є десятки способів сформувати зміст уроків. Зважайте на індивідуальні особливості кожного класу. 7. Навчання – це процес, який постійно змінюється.   Навчальний процес складається з елементів, які постійно змінюються, – технологій, навчальних планів, систем оцінювання і т. д. Із часом навіть цінності учнів стають іншими. Тому й ваш підхід до навчання теж має бути гнучким. 8. Будьте лаконічні.   Пояснюйте менше, але краще. 9. Розумійте свій педагогічний метод.   Зрозумійте різницю між заплутаним і складним, між диференціацією та індивідуальним навчанням, між проєктним навчанням і навчанням на основі проєктів, між складністю і строгістю, між освітнім стандартом і навчальним планом, між навчанням та дослідженням. 10. Навчіть учнів ставити правильні запитання.   Щоб домогтися цього, показуйте учням хороший приклад, хваліть їх, заохочуйте гарними оцінками. Це дасть їм змогу зрозуміти, що таке правильні запитання. </vt:lpstr>
      <vt:lpstr>11. Викликайте інтерес в учнів.   Будьте непередбачувані. Кидайте виклик авторитетам. Спілкуйтеся з учнями в школі та за її межами. Починайте урок із чогось цікавого – цікавої історії, жарту тощо. 12. Справа не у вас.   Не намагайтеся завжди бути в центрі уваги. Харизматичних учителів усі люблять, це правда. Але якщо ви постійно домінуєте в класі, це порушує баланс. 13. Любіть те, що викладаєте.   Будьте в курсі всіх нововведень, які відбуваються у вашій сфері знань. У процесі викладання не забувайте про цікаві прийоми та методи подачі матеріалу. Викладання – це не тільки матеріал, але коли ви добре оволодієте ним, вам буде легше впоратися з усім іншим. 14. Будьте найбільшим фанатом своїх учнів.   Деякі вчителі більше акцентовані на розвиток власних особистісних якостей. Однак підтримувати дітей – цей метод працює в усіх випадках. 15. Навчання має змінювати звичний спосіб життя.   Отримані знання мають приводити учнів до особистих змін, а не просто до прогресу в навчанні. Кожен учень має змінитися, відповідно, метою викладання є соціальні зміни. Ми можемо побудувати сучасні школи, застосовувати новітні технології та запрошувати хороших учителів. Однак якщо після школи діти повертатимуться додому й бачитимуть навколо жорстокість, жадібність, байдужість до інших, до природи – ми побудуємо інституційну систему освіти. Якщо ж ми досягнемо того, що і в класі, і за межами школи відбуватимуться прекрасні речі, ми зрозуміємо, що рухаємося в правильному напрямку. </vt:lpstr>
      <vt:lpstr>      Головна мета в розбудові Нової української                               школи: Забезпечення кожній дитині рівного доступу до якісної повної загальної середньої освіти;  Перетворення української освіти на інноваційне середовище, в якому учні набувають ключових компетентностей, необхідних кожній сучасній людині для успішної життєдіяльності;  Спрямованість сучасних педагогічних технологій, інноваційних процесів розвитку освіти на особистість дитини, на розкриття її інтелектуальних, творчих здібностей, на задоволення інтересів і потреб у самовизначенні, на орієнтацію підростаючого покоління на здоровий спосіб життя.  </vt:lpstr>
      <vt:lpstr>Організація освітнього процесу регулюється: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організації освітнього процесу в початковій школі  у 2021 – 2022 н.р.</dc:title>
  <dc:creator>Користувач</dc:creator>
  <cp:lastModifiedBy>Користувач</cp:lastModifiedBy>
  <cp:revision>49</cp:revision>
  <dcterms:created xsi:type="dcterms:W3CDTF">2021-08-17T11:44:27Z</dcterms:created>
  <dcterms:modified xsi:type="dcterms:W3CDTF">2021-11-09T14:33:53Z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866796</vt:lpwstr>
  </property>
  <property fmtid="{D5CDD505-2E9C-101B-9397-08002B2CF9AE}" name="NXPowerLiteSettings" pid="3">
    <vt:lpwstr>F7000400038000</vt:lpwstr>
  </property>
  <property fmtid="{D5CDD505-2E9C-101B-9397-08002B2CF9AE}" name="NXPowerLiteVersion" pid="4">
    <vt:lpwstr>S9.1.2</vt:lpwstr>
  </property>
</Properties>
</file>