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D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98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232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3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06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13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51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27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2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26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957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/>
          <p:cNvSpPr/>
          <p:nvPr userDrawn="1"/>
        </p:nvSpPr>
        <p:spPr>
          <a:xfrm>
            <a:off x="191069" y="177422"/>
            <a:ext cx="8775510" cy="6387152"/>
          </a:xfrm>
          <a:prstGeom prst="flowChartDocument">
            <a:avLst/>
          </a:prstGeom>
          <a:blipFill dpi="0" rotWithShape="1">
            <a:blip r:embed="rId14" cstate="print">
              <a:alphaModFix amt="58000"/>
              <a:grayscl/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 extrusionH="38100" contourW="44450">
            <a:bevelT w="133350" prst="riblet"/>
            <a:bevelB w="50800"/>
            <a:contourClr>
              <a:srgbClr val="CC5D1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01" y="-71549"/>
            <a:ext cx="2762451" cy="21989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63" y="4090737"/>
            <a:ext cx="2573916" cy="29655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21E0-F15C-4FD2-B93C-DAA0A5E9F4C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2C806-E2FD-4621-A648-B991E5239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07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2;&#1089;&#1080;&#1083;&#1080;&#1081;%20&#1047;&#1080;&#1085;&#1082;&#1077;&#1074;&#1080;&#1095;,%20&#1053;&#1072;&#1079;&#1072;&#1088;&#1080;&#1081;%20&#1071;&#1088;&#1077;&#1084;&#1095;&#1091;&#1082;%20&#1080;%20&#1042;&#1083;&#1072;&#1076;&#1080;&#1084;&#1080;&#1088;%20&#1048;&#1074;&#1072;&#1089;&#1102;&#1082;%20&#1063;&#1077;&#1088;&#1074;&#1086;&#1085;&#1072;%20&#1088;&#1091;&#1090;&#1072;%20&#1055;&#1077;&#1089;&#1085;&#1103;%20&#1075;&#1086;&#1076;&#1072;%20%201971.flv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&#1042;.%20&#1048;&#1074;&#1072;&#1089;&#1102;&#1082;%20&#1042;&#1054;&#1044;&#1054;&#1043;&#1056;&#1040;&#1049;%20&#1080;%20&#1057;&#1084;&#1077;&#1088;&#1080;&#1095;&#1082;&#1072;%20&#1051;.%20&#1044;&#1091;&#1090;&#1082;&#1086;&#1074;&#1089;&#1082;&#1086;&#1075;&#1086;.fl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42;.&#1030;&#1074;&#1072;&#1089;&#1102;&#1082;%20&#1110;%20&#1057;.&#1056;&#1086;&#1090;&#1072;&#1088;&#1091;%20&#1041;&#1072;&#1083;&#1072;&#1076;&#1072;%20&#1087;&#1088;&#1086;%20&#1076;&#1074;&#1110;%20&#1089;&#1082;&#1088;&#1080;&#1087;&#1082;&#1080;.flv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6;&#1092;&#1080;&#1103;%20&#1056;&#1086;&#1090;&#1072;&#1088;&#1091;%20%20&#1044;&#1074;&#1072;%20&#1087;&#1077;&#1088;&#1089;&#1090;&#1077;&#1085;&#1110;.flv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6;&#1092;&#1110;&#1103;%20&#1056;&#1086;&#1090;&#1072;&#1088;&#1091;%20%20&#1041;&#1072;&#1083;&#1072;&#1076;&#1072;%20&#1087;&#1088;&#1086;%20&#1084;&#1072;&#1083;&#1100;&#1074;&#1080;.flv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6;&#1083;&#1086;&#1076;&#1080;&#1084;&#1080;&#1088;%20&#1030;&#1074;&#1072;&#1089;&#1102;&#1082;%20&#1071;%20&#1087;&#1110;&#1076;&#1091;%20&#1074;%20&#1076;&#1072;&#1083;&#1077;&#1082;&#1110;%20&#1075;&#1086;&#1088;&#1080;.flv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315%20&#1057;&#1090;&#1077;&#1087;&#1072;&#1085;%20&#1043;&#1110;&#1075;&#1072;.%20&#1071;&#1074;&#1086;&#1088;&#1080;&#1085;&#1072;.mp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Sofiya_Rotaru_-_CHervona_ruta_minus_(get-tune.net).mp3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528014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/>
              <a:t>Чую, слава твоя,</a:t>
            </a:r>
            <a:br>
              <a:rPr lang="uk-UA" b="1" dirty="0" smtClean="0"/>
            </a:br>
            <a:r>
              <a:rPr lang="uk-UA" b="1" dirty="0" smtClean="0"/>
              <a:t>Наче сонячний дзвін,</a:t>
            </a:r>
            <a:br>
              <a:rPr lang="uk-UA" b="1" dirty="0" smtClean="0"/>
            </a:br>
            <a:r>
              <a:rPr lang="uk-UA" b="1" dirty="0" smtClean="0"/>
              <a:t>Крізь сторіччя луна</a:t>
            </a:r>
            <a:br>
              <a:rPr lang="uk-UA" b="1" dirty="0" smtClean="0"/>
            </a:br>
            <a:r>
              <a:rPr lang="uk-UA" b="1" dirty="0" smtClean="0"/>
              <a:t>У серцях поколінь.</a:t>
            </a:r>
            <a:br>
              <a:rPr lang="uk-UA" b="1" dirty="0" smtClean="0"/>
            </a:br>
            <a:r>
              <a:rPr lang="uk-UA" b="1" i="1" dirty="0" smtClean="0"/>
              <a:t>                  М. Івасюк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4520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014" y="455705"/>
            <a:ext cx="7886700" cy="12163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/>
              <a:t>Ансамбль заводу “ЛЕГМАШ”</a:t>
            </a:r>
            <a:endParaRPr lang="uk-UA" sz="5400" b="1" dirty="0"/>
          </a:p>
        </p:txBody>
      </p:sp>
      <p:pic>
        <p:nvPicPr>
          <p:cNvPr id="5" name="Picture 8" descr="via_karpa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4504" y="1687249"/>
            <a:ext cx="6263050" cy="490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014" y="455705"/>
            <a:ext cx="7886700" cy="12163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/>
              <a:t>Роки навчання в медінституті</a:t>
            </a:r>
            <a:r>
              <a:rPr lang="uk-UA" sz="5400" b="1" dirty="0" smtClean="0"/>
              <a:t/>
            </a:r>
            <a:br>
              <a:rPr lang="uk-UA" sz="5400" b="1" dirty="0" smtClean="0"/>
            </a:br>
            <a:r>
              <a:rPr lang="uk-UA" sz="5400" b="1" dirty="0" smtClean="0"/>
              <a:t>Боротьба за майбутнє</a:t>
            </a:r>
            <a:endParaRPr lang="uk-UA" sz="5400" b="1" dirty="0"/>
          </a:p>
        </p:txBody>
      </p:sp>
      <p:pic>
        <p:nvPicPr>
          <p:cNvPr id="6" name="Picture 7" descr="volodya-y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6389" y="2230391"/>
            <a:ext cx="3657609" cy="3856899"/>
          </a:xfrm>
          <a:prstGeom prst="rect">
            <a:avLst/>
          </a:prstGeom>
        </p:spPr>
      </p:pic>
      <p:pic>
        <p:nvPicPr>
          <p:cNvPr id="7" name="Picture 8" descr="volodya-y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76089" y="2172788"/>
            <a:ext cx="4213977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014" y="455705"/>
            <a:ext cx="7886700" cy="12163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/>
              <a:t>Джерело натхнення – бібліотека батька</a:t>
            </a:r>
            <a:endParaRPr lang="uk-UA" sz="5400" b="1" dirty="0"/>
          </a:p>
        </p:txBody>
      </p:sp>
      <p:pic>
        <p:nvPicPr>
          <p:cNvPr id="5" name="Picture 6" descr="volodya-vd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7640" y="1748328"/>
            <a:ext cx="5578657" cy="475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1271" y="326571"/>
            <a:ext cx="7886700" cy="144997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Ноти та текст пісні </a:t>
            </a:r>
            <a:r>
              <a:rPr lang="uk-UA" sz="4400" dirty="0" err="1" smtClean="0"/>
              <a:t>“Червона</a:t>
            </a:r>
            <a:r>
              <a:rPr lang="uk-UA" sz="4400" dirty="0" smtClean="0"/>
              <a:t> </a:t>
            </a:r>
            <a:r>
              <a:rPr lang="uk-UA" sz="4400" dirty="0" err="1" smtClean="0"/>
              <a:t>рута”</a:t>
            </a: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> </a:t>
            </a:r>
            <a:r>
              <a:rPr lang="uk-UA" sz="4900" b="1" dirty="0" smtClean="0"/>
              <a:t>Червона рута – квітка надії…</a:t>
            </a:r>
            <a:endParaRPr lang="uk-UA" sz="4900" b="1" dirty="0"/>
          </a:p>
        </p:txBody>
      </p:sp>
      <p:pic>
        <p:nvPicPr>
          <p:cNvPr id="6" name="Picture 5" descr="chervona_ruta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4949" y="2072368"/>
            <a:ext cx="4038600" cy="4216400"/>
          </a:xfrm>
          <a:prstGeom prst="rect">
            <a:avLst/>
          </a:prstGeom>
        </p:spPr>
      </p:pic>
      <p:pic>
        <p:nvPicPr>
          <p:cNvPr id="7" name="Picture 8" descr="chervona_ruta-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30375" y="2027555"/>
            <a:ext cx="3763962" cy="428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3077" y="455705"/>
            <a:ext cx="7886700" cy="12163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/>
              <a:t>Ансамбль  </a:t>
            </a:r>
            <a:br>
              <a:rPr lang="uk-UA" sz="5400" b="1" dirty="0" smtClean="0"/>
            </a:br>
            <a:r>
              <a:rPr lang="uk-UA" sz="5400" b="1" dirty="0" err="1" smtClean="0"/>
              <a:t>“Червона</a:t>
            </a:r>
            <a:r>
              <a:rPr lang="uk-UA" sz="5400" b="1" dirty="0" smtClean="0"/>
              <a:t> </a:t>
            </a:r>
            <a:r>
              <a:rPr lang="uk-UA" sz="5400" b="1" dirty="0" err="1" smtClean="0"/>
              <a:t>рута”</a:t>
            </a:r>
            <a:endParaRPr lang="uk-UA" sz="5400" b="1" dirty="0"/>
          </a:p>
        </p:txBody>
      </p:sp>
      <p:pic>
        <p:nvPicPr>
          <p:cNvPr id="6" name="Picture 6" descr="ВІА «Червона рут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1552" y="1946366"/>
            <a:ext cx="7554448" cy="4453074"/>
          </a:xfrm>
          <a:prstGeom prst="rect">
            <a:avLst/>
          </a:prstGeom>
        </p:spPr>
      </p:pic>
      <p:sp>
        <p:nvSpPr>
          <p:cNvPr id="1026" name="Sound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352697" y="5669280"/>
            <a:ext cx="813434" cy="89834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3077" y="455705"/>
            <a:ext cx="7886700" cy="942021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ВІА </a:t>
            </a:r>
            <a:r>
              <a:rPr lang="uk-UA" sz="5400" b="1" dirty="0" err="1" smtClean="0"/>
              <a:t>“Смерічка”</a:t>
            </a:r>
            <a:endParaRPr lang="uk-UA" sz="5400" b="1" dirty="0"/>
          </a:p>
        </p:txBody>
      </p:sp>
      <p:pic>
        <p:nvPicPr>
          <p:cNvPr id="5" name="Picture 10" descr="smerichk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8754" y="1438275"/>
            <a:ext cx="4038600" cy="3021013"/>
          </a:xfrm>
          <a:prstGeom prst="rect">
            <a:avLst/>
          </a:prstGeom>
          <a:ln/>
        </p:spPr>
      </p:pic>
      <p:pic>
        <p:nvPicPr>
          <p:cNvPr id="7" name="Picture 8" descr="smerichka_kr77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2323" y="1469571"/>
            <a:ext cx="3317875" cy="2185988"/>
          </a:xfrm>
          <a:prstGeom prst="rect">
            <a:avLst/>
          </a:prstGeom>
        </p:spPr>
      </p:pic>
      <p:pic>
        <p:nvPicPr>
          <p:cNvPr id="10" name="Picture 9" descr="smerichk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839" y="3906930"/>
            <a:ext cx="37941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3077" y="455705"/>
            <a:ext cx="7886700" cy="20262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/>
              <a:t>Володя серед учасників хору Львівської консерваторії</a:t>
            </a:r>
            <a:endParaRPr lang="uk-UA" sz="5400" b="1" dirty="0"/>
          </a:p>
        </p:txBody>
      </p:sp>
      <p:pic>
        <p:nvPicPr>
          <p:cNvPr id="5" name="Picture 6" descr="Ансамбль Чернівецького медінститу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69561" y="2509608"/>
            <a:ext cx="6833915" cy="411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3077" y="455705"/>
            <a:ext cx="7886700" cy="16212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/>
              <a:t>Тексти пісень </a:t>
            </a:r>
            <a:r>
              <a:rPr lang="uk-UA" sz="5400" b="1" dirty="0" err="1" smtClean="0"/>
              <a:t>“Водограй”</a:t>
            </a:r>
            <a:r>
              <a:rPr lang="uk-UA" sz="5400" b="1" dirty="0" smtClean="0"/>
              <a:t> та “Я піду в далекі </a:t>
            </a:r>
            <a:r>
              <a:rPr lang="uk-UA" sz="5400" b="1" dirty="0" err="1" smtClean="0"/>
              <a:t>гори”</a:t>
            </a:r>
            <a:endParaRPr lang="uk-UA" sz="5400" b="1" dirty="0"/>
          </a:p>
        </p:txBody>
      </p:sp>
      <p:pic>
        <p:nvPicPr>
          <p:cNvPr id="6" name="Picture 7" descr="vodograj-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0814" y="2018211"/>
            <a:ext cx="3435350" cy="4525963"/>
          </a:xfrm>
          <a:prstGeom prst="rect">
            <a:avLst/>
          </a:prstGeom>
        </p:spPr>
      </p:pic>
      <p:pic>
        <p:nvPicPr>
          <p:cNvPr id="8" name="Picture 8" descr="myla_moya-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443" y="2033748"/>
            <a:ext cx="2990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ound">
            <a:hlinkClick r:id="rId4" action="ppaction://hlinkfile"/>
          </p:cNvPr>
          <p:cNvSpPr>
            <a:spLocks noEditPoints="1" noChangeArrowheads="1"/>
          </p:cNvSpPr>
          <p:nvPr/>
        </p:nvSpPr>
        <p:spPr bwMode="auto">
          <a:xfrm>
            <a:off x="352697" y="5669280"/>
            <a:ext cx="813434" cy="89834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888" y="391887"/>
            <a:ext cx="7886700" cy="107115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/>
              <a:t>Молоді роки Володимира</a:t>
            </a:r>
            <a:endParaRPr lang="uk-UA" sz="5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741816" y="1593670"/>
            <a:ext cx="3768771" cy="2651759"/>
          </a:xfrm>
        </p:spPr>
        <p:txBody>
          <a:bodyPr>
            <a:normAutofit fontScale="77500" lnSpcReduction="20000"/>
          </a:bodyPr>
          <a:lstStyle/>
          <a:p>
            <a:r>
              <a:rPr lang="uk-UA" sz="4400" b="1" dirty="0" smtClean="0"/>
              <a:t>Народна пісня – скарбниця, </a:t>
            </a:r>
          </a:p>
          <a:p>
            <a:r>
              <a:rPr lang="uk-UA" sz="4400" b="1" dirty="0" smtClean="0"/>
              <a:t>в якій зберігається моя душа.</a:t>
            </a:r>
          </a:p>
          <a:p>
            <a:r>
              <a:rPr lang="uk-UA" sz="4400" b="1" dirty="0" smtClean="0"/>
              <a:t>            В. Івасюк</a:t>
            </a:r>
            <a:endParaRPr lang="ru-RU" sz="4400" b="1" dirty="0" smtClean="0"/>
          </a:p>
          <a:p>
            <a:endParaRPr lang="uk-UA" dirty="0"/>
          </a:p>
        </p:txBody>
      </p:sp>
      <p:pic>
        <p:nvPicPr>
          <p:cNvPr id="7" name="Picture 13" descr="volodya-sered_lyst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910" y="1635819"/>
            <a:ext cx="39608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ound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352697" y="5669280"/>
            <a:ext cx="813434" cy="89834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663575" y="261258"/>
            <a:ext cx="7886700" cy="142385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/>
              <a:t>Володимир із сестрами  в </a:t>
            </a:r>
            <a:r>
              <a:rPr lang="uk-UA" sz="4800" b="1" dirty="0" err="1"/>
              <a:t>“Долині</a:t>
            </a:r>
            <a:r>
              <a:rPr lang="uk-UA" sz="4800" b="1" dirty="0"/>
              <a:t> </a:t>
            </a:r>
            <a:r>
              <a:rPr lang="uk-UA" sz="4800" b="1" dirty="0" err="1"/>
              <a:t>Троянд”</a:t>
            </a:r>
            <a:r>
              <a:rPr lang="uk-UA" sz="4800" b="1" dirty="0"/>
              <a:t> (Крим)</a:t>
            </a:r>
            <a:endParaRPr lang="ru-RU" sz="4800" b="1" dirty="0"/>
          </a:p>
        </p:txBody>
      </p:sp>
      <p:pic>
        <p:nvPicPr>
          <p:cNvPr id="9" name="Picture 11" descr="Оксана, Володя, Галина Івасю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159" y="1676373"/>
            <a:ext cx="38195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ound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352697" y="5669280"/>
            <a:ext cx="813434" cy="89834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014" y="455705"/>
            <a:ext cx="7886700" cy="1216341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Володимир Михайлович Івасюк</a:t>
            </a:r>
            <a:br>
              <a:rPr lang="uk-UA" sz="4000" b="1" dirty="0" smtClean="0"/>
            </a:br>
            <a:r>
              <a:rPr lang="uk-UA" sz="4000" dirty="0" smtClean="0"/>
              <a:t> (04.03.1949 - 19.05.1979 )</a:t>
            </a:r>
            <a:endParaRPr lang="uk-UA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44982" y="2573384"/>
            <a:ext cx="4382725" cy="1867988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Справжнього й талановитого забути неможливо…</a:t>
            </a:r>
            <a:endParaRPr lang="uk-UA" sz="3600" b="1" dirty="0"/>
          </a:p>
        </p:txBody>
      </p:sp>
      <p:pic>
        <p:nvPicPr>
          <p:cNvPr id="6" name="Picture 7" descr="ivasyuk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7788" y="1707152"/>
            <a:ext cx="3154362" cy="4525963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663575" y="261258"/>
            <a:ext cx="7886700" cy="142385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Софія Іванівна – </a:t>
            </a:r>
            <a:br>
              <a:rPr lang="uk-UA" sz="4800" b="1" dirty="0" smtClean="0"/>
            </a:br>
            <a:r>
              <a:rPr lang="uk-UA" sz="4800" b="1" dirty="0" smtClean="0"/>
              <a:t>мати Володимира</a:t>
            </a:r>
            <a:endParaRPr lang="ru-RU" sz="4800" b="1" dirty="0"/>
          </a:p>
        </p:txBody>
      </p:sp>
      <p:pic>
        <p:nvPicPr>
          <p:cNvPr id="4" name="Picture 4" descr="Мати Володі Софія Івасю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5836" y="1678577"/>
            <a:ext cx="3544895" cy="498348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888" y="391887"/>
            <a:ext cx="7886700" cy="107115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Володя з матір'ю </a:t>
            </a:r>
            <a:endParaRPr lang="uk-UA" sz="5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741816" y="2050869"/>
            <a:ext cx="3768771" cy="219456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Мамо, </a:t>
            </a:r>
            <a:r>
              <a:rPr lang="uk-UA" sz="4800" dirty="0" err="1" smtClean="0"/>
              <a:t>мамо</a:t>
            </a:r>
            <a:r>
              <a:rPr lang="uk-UA" sz="4800" dirty="0" smtClean="0"/>
              <a:t>, рідна  ти моя ненько…</a:t>
            </a:r>
            <a:endParaRPr lang="uk-UA" sz="4800" dirty="0"/>
          </a:p>
        </p:txBody>
      </p:sp>
      <p:pic>
        <p:nvPicPr>
          <p:cNvPr id="8" name="Picture 9" descr="Володя Івасюк із мамою Софією Іванівно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8457" y="1469572"/>
            <a:ext cx="3679099" cy="5169598"/>
          </a:xfrm>
          <a:prstGeom prst="rect">
            <a:avLst/>
          </a:prstGeom>
        </p:spPr>
      </p:pic>
      <p:sp>
        <p:nvSpPr>
          <p:cNvPr id="6" name="Sound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352697" y="5669280"/>
            <a:ext cx="813434" cy="89834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663575" y="261258"/>
            <a:ext cx="7886700" cy="142385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Батько – вірний друг і порадник</a:t>
            </a:r>
            <a:endParaRPr lang="ru-RU" sz="4800" b="1" dirty="0"/>
          </a:p>
        </p:txBody>
      </p:sp>
      <p:pic>
        <p:nvPicPr>
          <p:cNvPr id="7" name="Picture 4" descr="Володя Івасюк із татом Михайлом Григорович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76687" y="1678577"/>
            <a:ext cx="3513982" cy="4839789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663575" y="261258"/>
            <a:ext cx="7886700" cy="142385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Пісня </a:t>
            </a:r>
            <a:r>
              <a:rPr lang="uk-UA" sz="4800" b="1" dirty="0" err="1" smtClean="0"/>
              <a:t>“Мила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моя”</a:t>
            </a:r>
            <a:r>
              <a:rPr lang="uk-UA" sz="4800" b="1" dirty="0" smtClean="0"/>
              <a:t> – народилася в горах</a:t>
            </a:r>
            <a:endParaRPr lang="ru-RU" sz="4800" b="1" dirty="0"/>
          </a:p>
        </p:txBody>
      </p:sp>
      <p:pic>
        <p:nvPicPr>
          <p:cNvPr id="4" name="Picture 6" descr="ya_pi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1658" y="1754006"/>
            <a:ext cx="5707379" cy="4646794"/>
          </a:xfrm>
          <a:prstGeom prst="rect">
            <a:avLst/>
          </a:prstGeom>
          <a:noFill/>
          <a:ln/>
        </p:spPr>
      </p:pic>
      <p:sp>
        <p:nvSpPr>
          <p:cNvPr id="7" name="Sound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352697" y="5669280"/>
            <a:ext cx="813434" cy="89834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663575" y="261258"/>
            <a:ext cx="7886700" cy="142385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Останні хвилини прощання</a:t>
            </a:r>
            <a:br>
              <a:rPr lang="uk-UA" sz="4800" dirty="0" smtClean="0"/>
            </a:br>
            <a:r>
              <a:rPr lang="uk-UA" sz="4800" b="1" dirty="0" smtClean="0"/>
              <a:t>Зламана </a:t>
            </a:r>
            <a:r>
              <a:rPr lang="uk-UA" sz="4800" b="1" dirty="0" err="1" smtClean="0"/>
              <a:t>“квітка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життя”</a:t>
            </a:r>
            <a:endParaRPr lang="ru-RU" sz="4800" b="1" dirty="0"/>
          </a:p>
        </p:txBody>
      </p:sp>
      <p:pic>
        <p:nvPicPr>
          <p:cNvPr id="6" name="Picture 7" descr="after-funeral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7313" y="1756954"/>
            <a:ext cx="2982913" cy="4525963"/>
          </a:xfrm>
          <a:prstGeom prst="rect">
            <a:avLst/>
          </a:prstGeom>
        </p:spPr>
      </p:pic>
      <p:pic>
        <p:nvPicPr>
          <p:cNvPr id="7" name="Picture 8" descr="funeral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30633" y="1751783"/>
            <a:ext cx="4038600" cy="3021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93669"/>
            <a:ext cx="7886700" cy="2939143"/>
          </a:xfrm>
        </p:spPr>
        <p:txBody>
          <a:bodyPr>
            <a:normAutofit/>
          </a:bodyPr>
          <a:lstStyle/>
          <a:p>
            <a:r>
              <a:rPr lang="uk-UA" sz="7200" b="1" dirty="0" smtClean="0"/>
              <a:t>Стихли кроки, </a:t>
            </a:r>
            <a:br>
              <a:rPr lang="uk-UA" sz="7200" b="1" dirty="0" smtClean="0"/>
            </a:br>
            <a:r>
              <a:rPr lang="uk-UA" sz="7200" b="1" dirty="0" smtClean="0"/>
              <a:t>та не стихло серце</a:t>
            </a:r>
            <a:endParaRPr lang="uk-UA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663575" y="261257"/>
            <a:ext cx="7886700" cy="198555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/>
              <a:t>Молодий, веселий, життєлюбний. </a:t>
            </a:r>
            <a:br>
              <a:rPr lang="uk-UA" sz="4800" b="1" dirty="0" smtClean="0"/>
            </a:br>
            <a:r>
              <a:rPr lang="uk-UA" sz="4800" b="1" dirty="0" smtClean="0"/>
              <a:t>Таким </a:t>
            </a:r>
            <a:r>
              <a:rPr lang="uk-UA" sz="4800" b="1" dirty="0" err="1" smtClean="0"/>
              <a:t>пам</a:t>
            </a:r>
            <a:r>
              <a:rPr lang="en-US" sz="4800" b="1" dirty="0" smtClean="0"/>
              <a:t>’</a:t>
            </a:r>
            <a:r>
              <a:rPr lang="uk-UA" sz="4800" b="1" dirty="0" err="1" smtClean="0"/>
              <a:t>ятають</a:t>
            </a:r>
            <a:r>
              <a:rPr lang="uk-UA" sz="4800" b="1" dirty="0" smtClean="0"/>
              <a:t> його друзі</a:t>
            </a:r>
            <a:endParaRPr lang="ru-RU" sz="4800" b="1" dirty="0"/>
          </a:p>
        </p:txBody>
      </p:sp>
      <p:pic>
        <p:nvPicPr>
          <p:cNvPr id="8" name="Picture 6" descr="volodya_golu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5708" y="2361066"/>
            <a:ext cx="5903912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6769" y="509452"/>
            <a:ext cx="7886700" cy="107115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Слава – це прекрасна жінка, що на могилу квіти принесе   (Л. Костенко)</a:t>
            </a:r>
            <a:endParaRPr lang="uk-UA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788227" y="2351315"/>
            <a:ext cx="3768771" cy="2194560"/>
          </a:xfrm>
        </p:spPr>
        <p:txBody>
          <a:bodyPr>
            <a:normAutofit fontScale="70000" lnSpcReduction="20000"/>
          </a:bodyPr>
          <a:lstStyle/>
          <a:p>
            <a:r>
              <a:rPr lang="uk-UA" sz="4800" b="1" dirty="0" smtClean="0"/>
              <a:t>Справжнього й </a:t>
            </a:r>
          </a:p>
          <a:p>
            <a:r>
              <a:rPr lang="uk-UA" sz="4800" b="1" dirty="0" smtClean="0"/>
              <a:t>   талановитого </a:t>
            </a:r>
          </a:p>
          <a:p>
            <a:r>
              <a:rPr lang="uk-UA" sz="4800" b="1" dirty="0" smtClean="0"/>
              <a:t>       забути </a:t>
            </a:r>
          </a:p>
          <a:p>
            <a:r>
              <a:rPr lang="uk-UA" sz="4800" b="1" dirty="0" smtClean="0"/>
              <a:t>        неможливо...</a:t>
            </a:r>
            <a:endParaRPr lang="ru-RU" sz="4800" b="1" dirty="0" smtClean="0"/>
          </a:p>
          <a:p>
            <a:pPr algn="ctr"/>
            <a:endParaRPr lang="uk-UA" sz="4800" dirty="0"/>
          </a:p>
        </p:txBody>
      </p:sp>
      <p:pic>
        <p:nvPicPr>
          <p:cNvPr id="5" name="Picture 7" descr="ivasyuk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8742" y="1926770"/>
            <a:ext cx="2697163" cy="4525963"/>
          </a:xfrm>
          <a:prstGeom prst="rect">
            <a:avLst/>
          </a:prstGeom>
        </p:spPr>
      </p:pic>
      <p:sp>
        <p:nvSpPr>
          <p:cNvPr id="7" name="Sound">
            <a:hlinkClick r:id="rId3" action="ppaction://hlinkfile"/>
          </p:cNvPr>
          <p:cNvSpPr>
            <a:spLocks noEditPoints="1" noChangeArrowheads="1"/>
          </p:cNvSpPr>
          <p:nvPr/>
        </p:nvSpPr>
        <p:spPr bwMode="auto">
          <a:xfrm>
            <a:off x="352697" y="5669280"/>
            <a:ext cx="813434" cy="89834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24" y="1371600"/>
            <a:ext cx="7886700" cy="293914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Спасибі, друже, </a:t>
            </a:r>
            <a:br>
              <a:rPr lang="uk-UA" sz="4800" b="1" dirty="0" smtClean="0"/>
            </a:br>
            <a:r>
              <a:rPr lang="uk-UA" sz="4800" b="1" dirty="0" smtClean="0"/>
              <a:t>за любов жагучу</a:t>
            </a:r>
            <a:br>
              <a:rPr lang="uk-UA" sz="4800" b="1" dirty="0" smtClean="0"/>
            </a:br>
            <a:r>
              <a:rPr lang="uk-UA" sz="4800" b="1" dirty="0" smtClean="0"/>
              <a:t>До рідної вкраїнської землі,</a:t>
            </a:r>
            <a:br>
              <a:rPr lang="uk-UA" sz="4800" b="1" dirty="0" smtClean="0"/>
            </a:br>
            <a:r>
              <a:rPr lang="uk-UA" sz="4800" b="1" dirty="0" smtClean="0"/>
              <a:t>Повік твою </a:t>
            </a:r>
            <a:r>
              <a:rPr lang="uk-UA" sz="4800" b="1" dirty="0" err="1" smtClean="0"/>
              <a:t>“Червону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руту”</a:t>
            </a:r>
            <a:r>
              <a:rPr lang="uk-UA" sz="4800" b="1" dirty="0" smtClean="0"/>
              <a:t/>
            </a:r>
            <a:br>
              <a:rPr lang="uk-UA" sz="4800" b="1" dirty="0" smtClean="0"/>
            </a:br>
            <a:r>
              <a:rPr lang="uk-UA" sz="4800" b="1" dirty="0" smtClean="0"/>
              <a:t>Співати будуть </a:t>
            </a:r>
            <a:r>
              <a:rPr lang="uk-UA" sz="4800" b="1" dirty="0" err="1" smtClean="0"/>
              <a:t>солов</a:t>
            </a:r>
            <a:r>
              <a:rPr lang="en-US" sz="4800" b="1" dirty="0" smtClean="0"/>
              <a:t>’</a:t>
            </a:r>
            <a:r>
              <a:rPr lang="uk-UA" sz="4800" b="1" dirty="0" smtClean="0"/>
              <a:t>ї</a:t>
            </a:r>
            <a:endParaRPr lang="uk-UA" sz="4800" dirty="0"/>
          </a:p>
        </p:txBody>
      </p:sp>
      <p:sp>
        <p:nvSpPr>
          <p:cNvPr id="3" name="Sound">
            <a:hlinkClick r:id="rId2" action="ppaction://hlinkfile"/>
          </p:cNvPr>
          <p:cNvSpPr>
            <a:spLocks noEditPoints="1" noChangeArrowheads="1"/>
          </p:cNvSpPr>
          <p:nvPr/>
        </p:nvSpPr>
        <p:spPr bwMode="auto">
          <a:xfrm>
            <a:off x="352697" y="5669280"/>
            <a:ext cx="813434" cy="89834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014" y="455705"/>
            <a:ext cx="7886700" cy="1216341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Батьки Володі</a:t>
            </a:r>
            <a:endParaRPr lang="uk-UA" sz="6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28309" y="1920240"/>
            <a:ext cx="3899398" cy="2521132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/>
              <a:t>Батько і мати – два сонця гарячих,</a:t>
            </a:r>
          </a:p>
          <a:p>
            <a:r>
              <a:rPr lang="uk-UA" sz="3600" b="1" dirty="0" smtClean="0"/>
              <a:t>Що нам дарують любов і тепло…</a:t>
            </a:r>
            <a:endParaRPr lang="uk-UA" sz="3600" b="1" dirty="0"/>
          </a:p>
        </p:txBody>
      </p:sp>
      <p:pic>
        <p:nvPicPr>
          <p:cNvPr id="7" name="Picture 7" descr="Михайло Івасюк і Софія Карякіна, 1947 рі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7882" y="1858055"/>
            <a:ext cx="3810000" cy="4400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014" y="455705"/>
            <a:ext cx="7886700" cy="1216341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Родина </a:t>
            </a:r>
            <a:r>
              <a:rPr lang="uk-UA" sz="6600" b="1" dirty="0" err="1" smtClean="0"/>
              <a:t>Івасюків</a:t>
            </a:r>
            <a:endParaRPr lang="uk-UA" sz="6600" b="1" dirty="0"/>
          </a:p>
        </p:txBody>
      </p:sp>
      <p:pic>
        <p:nvPicPr>
          <p:cNvPr id="6" name="Picture 7" descr="У родинному кол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4192" y="1789611"/>
            <a:ext cx="7620000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014" y="455705"/>
            <a:ext cx="7886700" cy="1216341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З чого все починалось…</a:t>
            </a:r>
            <a:endParaRPr lang="uk-UA" sz="5400" b="1" dirty="0"/>
          </a:p>
        </p:txBody>
      </p:sp>
      <p:pic>
        <p:nvPicPr>
          <p:cNvPr id="5" name="Picture 9" descr="Володя Івасюк з мамою Софією Івановно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3664" y="2031275"/>
            <a:ext cx="3416300" cy="4525963"/>
          </a:xfrm>
          <a:prstGeom prst="rect">
            <a:avLst/>
          </a:prstGeom>
          <a:ln/>
        </p:spPr>
      </p:pic>
      <p:pic>
        <p:nvPicPr>
          <p:cNvPr id="7" name="Picture 11" descr="Володя Івасюк на уроці музики у Юрія Візню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12934" y="1979023"/>
            <a:ext cx="2960687" cy="4525963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3077" y="507956"/>
            <a:ext cx="7886700" cy="1216341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Шкільні роки</a:t>
            </a:r>
            <a:endParaRPr lang="uk-UA" sz="5400" b="1" dirty="0"/>
          </a:p>
        </p:txBody>
      </p:sp>
      <p:pic>
        <p:nvPicPr>
          <p:cNvPr id="6" name="Picture 11" descr="Софія Івасюк із сином Володею та донькою Гале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1231" y="2531609"/>
            <a:ext cx="3921125" cy="3095625"/>
          </a:xfrm>
          <a:prstGeom prst="rect">
            <a:avLst/>
          </a:prstGeom>
        </p:spPr>
      </p:pic>
      <p:pic>
        <p:nvPicPr>
          <p:cNvPr id="8" name="Picture 7" descr="v_g_du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42909" y="1968953"/>
            <a:ext cx="3778848" cy="458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014" y="455705"/>
            <a:ext cx="7886700" cy="1216341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Ансамбль </a:t>
            </a:r>
            <a:r>
              <a:rPr lang="uk-UA" sz="5400" b="1" dirty="0" err="1" smtClean="0"/>
              <a:t>“Буковинка”</a:t>
            </a:r>
            <a:endParaRPr lang="uk-UA" sz="5400" b="1" dirty="0"/>
          </a:p>
        </p:txBody>
      </p:sp>
      <p:pic>
        <p:nvPicPr>
          <p:cNvPr id="6" name="Picture 6" descr="Ансамбль «Буковинка» Кіцманьської музичної шко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51893" y="1882527"/>
            <a:ext cx="7382211" cy="470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014" y="455705"/>
            <a:ext cx="7886700" cy="12163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/>
              <a:t>Музика – захоплення Володимира</a:t>
            </a:r>
            <a:endParaRPr lang="uk-UA" sz="5400" b="1" dirty="0"/>
          </a:p>
        </p:txBody>
      </p:sp>
      <p:pic>
        <p:nvPicPr>
          <p:cNvPr id="5" name="Picture 7" descr="Володя з гітаро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4756" y="1916567"/>
            <a:ext cx="3333750" cy="4152900"/>
          </a:xfrm>
          <a:prstGeom prst="rect">
            <a:avLst/>
          </a:prstGeom>
        </p:spPr>
      </p:pic>
      <p:pic>
        <p:nvPicPr>
          <p:cNvPr id="7" name="Picture 8" descr="volodya-y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4149" y="1643742"/>
            <a:ext cx="3116307" cy="512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274" y="1030471"/>
            <a:ext cx="3350760" cy="503069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/>
              <a:t>У найважчі хвилини були поряд найрідніші люди – батьки</a:t>
            </a:r>
            <a:endParaRPr lang="uk-UA" sz="5400" b="1" dirty="0"/>
          </a:p>
        </p:txBody>
      </p:sp>
      <p:pic>
        <p:nvPicPr>
          <p:cNvPr id="6" name="Picture 7" descr="Батько Володі Михайло та мати Софія Івасю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58491" y="950786"/>
            <a:ext cx="4147955" cy="572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351D8B"/>
      </a:hlink>
      <a:folHlink>
        <a:srgbClr val="731A36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203</Words>
  <Application>Microsoft Office PowerPoint</Application>
  <PresentationFormat>Экран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Чую, слава твоя, Наче сонячний дзвін, Крізь сторіччя луна У серцях поколінь.                   М. Івасюк</vt:lpstr>
      <vt:lpstr>Володимир Михайлович Івасюк  (04.03.1949 - 19.05.1979 )</vt:lpstr>
      <vt:lpstr>Батьки Володі</vt:lpstr>
      <vt:lpstr>Родина Івасюків</vt:lpstr>
      <vt:lpstr>З чого все починалось…</vt:lpstr>
      <vt:lpstr>Шкільні роки</vt:lpstr>
      <vt:lpstr>Ансамбль “Буковинка”</vt:lpstr>
      <vt:lpstr>Музика – захоплення Володимира</vt:lpstr>
      <vt:lpstr>У найважчі хвилини були поряд найрідніші люди – батьки</vt:lpstr>
      <vt:lpstr>Ансамбль заводу “ЛЕГМАШ”</vt:lpstr>
      <vt:lpstr>Роки навчання в медінституті Боротьба за майбутнє</vt:lpstr>
      <vt:lpstr>Джерело натхнення – бібліотека батька</vt:lpstr>
      <vt:lpstr>Ноти та текст пісні “Червона рута”  Червона рута – квітка надії…</vt:lpstr>
      <vt:lpstr>Ансамбль   “Червона рута”</vt:lpstr>
      <vt:lpstr>ВІА “Смерічка”</vt:lpstr>
      <vt:lpstr>Володя серед учасників хору Львівської консерваторії</vt:lpstr>
      <vt:lpstr>Тексти пісень “Водограй” та “Я піду в далекі гори”</vt:lpstr>
      <vt:lpstr>Молоді роки Володимира</vt:lpstr>
      <vt:lpstr>Володимир із сестрами  в “Долині Троянд” (Крим)</vt:lpstr>
      <vt:lpstr>Софія Іванівна –  мати Володимира</vt:lpstr>
      <vt:lpstr>Володя з матір'ю </vt:lpstr>
      <vt:lpstr>Батько – вірний друг і порадник</vt:lpstr>
      <vt:lpstr>Пісня “Мила моя” – народилася в горах</vt:lpstr>
      <vt:lpstr>Останні хвилини прощання Зламана “квітка життя”</vt:lpstr>
      <vt:lpstr>Стихли кроки,  та не стихло серце</vt:lpstr>
      <vt:lpstr>Молодий, веселий, життєлюбний.  Таким пам’ятають його друзі</vt:lpstr>
      <vt:lpstr>Слава – це прекрасна жінка, що на могилу квіти принесе   (Л. Костенко)</vt:lpstr>
      <vt:lpstr>Спасибі, друже,  за любов жагучу До рідної вкраїнської землі, Повік твою “Червону руту” Співати будуть солов’ї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teacher</cp:lastModifiedBy>
  <cp:revision>54</cp:revision>
  <dcterms:created xsi:type="dcterms:W3CDTF">2014-07-09T20:02:06Z</dcterms:created>
  <dcterms:modified xsi:type="dcterms:W3CDTF">2016-02-29T12:50:29Z</dcterms:modified>
</cp:coreProperties>
</file>