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PT Serif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FIiTP2VY571VvJOqlb+yxJlry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erif-bold.fntdata"/><Relationship Id="rId21" Type="http://schemas.openxmlformats.org/officeDocument/2006/relationships/font" Target="fonts/PTSerif-regular.fntdata"/><Relationship Id="rId24" Type="http://schemas.openxmlformats.org/officeDocument/2006/relationships/font" Target="fonts/PTSerif-boldItalic.fntdata"/><Relationship Id="rId23" Type="http://schemas.openxmlformats.org/officeDocument/2006/relationships/font" Target="fonts/PTSerif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2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6.jp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694944" y="1597851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Times New Roman"/>
              <a:buNone/>
            </a:pPr>
            <a:r>
              <a:rPr b="1" lang="uk-UA" sz="44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Тиждень</a:t>
            </a:r>
            <a:br>
              <a:rPr b="1" lang="uk-UA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протидії булінгу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98781" y="6394361"/>
            <a:ext cx="4846706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uk-UA" sz="20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lang="uk-UA" sz="2000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</a:t>
            </a:r>
            <a:endParaRPr b="1" sz="2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lumas Lake Elementary School District - Digital Citizenship for Parents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8648" y="4896657"/>
            <a:ext cx="3364991" cy="58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000"/>
              <a:buFont typeface="Times New Roman"/>
              <a:buNone/>
            </a:pPr>
            <a:r>
              <a:rPr b="1" lang="uk-UA" sz="4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Адміністративна відповідальність</a:t>
            </a:r>
            <a:endParaRPr b="1" sz="40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250" y="1549630"/>
            <a:ext cx="7199499" cy="3764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69" name="Google Shape;1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542" y="2253884"/>
            <a:ext cx="2965196" cy="5168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/>
          <p:nvPr/>
        </p:nvSpPr>
        <p:spPr>
          <a:xfrm>
            <a:off x="1358152" y="5025661"/>
            <a:ext cx="669663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настанням 16 річного віку до кривдника мають застосовуватися санкції Кримінального кодексу України, якщо в його діях є ознаки складу злочину. У випадках особливо жорстокого поводження кривдника з жертвою кримінальна відповідальність настає з 14 річного віку.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670800" y="119173"/>
            <a:ext cx="7886700" cy="590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uk-UA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Булінг може бути:</a:t>
            </a: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164967" y="2778988"/>
            <a:ext cx="8810291" cy="927101"/>
            <a:chOff x="1192" y="1291"/>
            <a:chExt cx="5550" cy="584"/>
          </a:xfrm>
        </p:grpSpPr>
        <p:cxnSp>
          <p:nvCxnSpPr>
            <p:cNvPr id="177" name="Google Shape;177;p11"/>
            <p:cNvCxnSpPr/>
            <p:nvPr/>
          </p:nvCxnSpPr>
          <p:spPr>
            <a:xfrm>
              <a:off x="1523" y="1875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78" name="Google Shape;178;p11"/>
            <p:cNvSpPr/>
            <p:nvPr/>
          </p:nvSpPr>
          <p:spPr>
            <a:xfrm rot="3419336">
              <a:off x="1261" y="1427"/>
              <a:ext cx="302" cy="328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00000">
                  <a:srgbClr val="B3575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1714" y="1291"/>
              <a:ext cx="5028" cy="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36085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Сексуальний – принизливі погляди, жести, образливі рухи тіла, </a:t>
              </a:r>
              <a:endParaRPr b="1" sz="1800">
                <a:solidFill>
                  <a:srgbClr val="36085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36085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прізвиська та образи сексуального характеру, зйомка відео у </a:t>
              </a:r>
              <a:endParaRPr b="1" sz="1800">
                <a:solidFill>
                  <a:srgbClr val="36085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36085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переодягальнях, сексуальні погрози, поширення образливих чуток тощо.</a:t>
              </a:r>
              <a:endParaRPr/>
            </a:p>
          </p:txBody>
        </p:sp>
        <p:sp>
          <p:nvSpPr>
            <p:cNvPr id="180" name="Google Shape;180;p11"/>
            <p:cNvSpPr txBox="1"/>
            <p:nvPr/>
          </p:nvSpPr>
          <p:spPr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81" name="Google Shape;181;p11"/>
          <p:cNvGrpSpPr/>
          <p:nvPr/>
        </p:nvGrpSpPr>
        <p:grpSpPr>
          <a:xfrm>
            <a:off x="1185518" y="622807"/>
            <a:ext cx="6498891" cy="685708"/>
            <a:chOff x="1192" y="1965"/>
            <a:chExt cx="4094" cy="432"/>
          </a:xfrm>
        </p:grpSpPr>
        <p:cxnSp>
          <p:nvCxnSpPr>
            <p:cNvPr id="182" name="Google Shape;182;p11"/>
            <p:cNvCxnSpPr/>
            <p:nvPr/>
          </p:nvCxnSpPr>
          <p:spPr>
            <a:xfrm>
              <a:off x="1440" y="238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83" name="Google Shape;183;p11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1"/>
            <p:cNvSpPr txBox="1"/>
            <p:nvPr/>
          </p:nvSpPr>
          <p:spPr>
            <a:xfrm>
              <a:off x="1791" y="1987"/>
              <a:ext cx="3495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Фізичний – штовхання, бійки, підніжки, нанесення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Тілесних  ушкоджень тощо.</a:t>
              </a:r>
              <a:endParaRPr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86" name="Google Shape;186;p11"/>
          <p:cNvGrpSpPr/>
          <p:nvPr/>
        </p:nvGrpSpPr>
        <p:grpSpPr>
          <a:xfrm>
            <a:off x="439395" y="1330136"/>
            <a:ext cx="7614904" cy="695279"/>
            <a:chOff x="1192" y="2575"/>
            <a:chExt cx="4797" cy="438"/>
          </a:xfrm>
        </p:grpSpPr>
        <p:cxnSp>
          <p:nvCxnSpPr>
            <p:cNvPr id="187" name="Google Shape;187;p11"/>
            <p:cNvCxnSpPr/>
            <p:nvPr/>
          </p:nvCxnSpPr>
          <p:spPr>
            <a:xfrm>
              <a:off x="1440" y="2990"/>
              <a:ext cx="3024" cy="0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88" name="Google Shape;188;p11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 txBox="1"/>
            <p:nvPr/>
          </p:nvSpPr>
          <p:spPr>
            <a:xfrm>
              <a:off x="1758" y="2606"/>
              <a:ext cx="4231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Економічний – крадіжки, пошкодження чи знищення одягу та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Інших особистих речей жертви, вимагання грошей тощо.</a:t>
              </a:r>
              <a:endParaRPr/>
            </a:p>
          </p:txBody>
        </p:sp>
        <p:sp>
          <p:nvSpPr>
            <p:cNvPr id="190" name="Google Shape;190;p11"/>
            <p:cNvSpPr txBox="1"/>
            <p:nvPr/>
          </p:nvSpPr>
          <p:spPr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91" name="Google Shape;191;p11"/>
          <p:cNvGrpSpPr/>
          <p:nvPr/>
        </p:nvGrpSpPr>
        <p:grpSpPr>
          <a:xfrm>
            <a:off x="224930" y="2075931"/>
            <a:ext cx="8461042" cy="720679"/>
            <a:chOff x="1192" y="3143"/>
            <a:chExt cx="5330" cy="454"/>
          </a:xfrm>
        </p:grpSpPr>
        <p:cxnSp>
          <p:nvCxnSpPr>
            <p:cNvPr id="192" name="Google Shape;192;p11"/>
            <p:cNvCxnSpPr/>
            <p:nvPr/>
          </p:nvCxnSpPr>
          <p:spPr>
            <a:xfrm>
              <a:off x="1605" y="3542"/>
              <a:ext cx="3023" cy="1"/>
            </a:xfrm>
            <a:prstGeom prst="straightConnector1">
              <a:avLst/>
            </a:prstGeom>
            <a:noFill/>
            <a:ln cap="flat" cmpd="sng" w="25400">
              <a:solidFill>
                <a:srgbClr val="969696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193" name="Google Shape;193;p11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FF9933"/>
                </a:gs>
                <a:gs pos="100000">
                  <a:srgbClr val="B36B2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1"/>
            <p:cNvSpPr txBox="1"/>
            <p:nvPr/>
          </p:nvSpPr>
          <p:spPr>
            <a:xfrm>
              <a:off x="1752" y="3143"/>
              <a:ext cx="4770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1403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Психологічний – поширення образливих чуток, ігнорування, погрози, </a:t>
              </a:r>
              <a:endParaRPr b="1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01403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жарти, шантаж тощо.</a:t>
              </a:r>
              <a:endParaRPr/>
            </a:p>
          </p:txBody>
        </p:sp>
        <p:sp>
          <p:nvSpPr>
            <p:cNvPr id="195" name="Google Shape;195;p11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329028" y="3780207"/>
            <a:ext cx="8357854" cy="1200150"/>
            <a:chOff x="1192" y="3021"/>
            <a:chExt cx="5265" cy="756"/>
          </a:xfrm>
        </p:grpSpPr>
        <p:sp>
          <p:nvSpPr>
            <p:cNvPr id="197" name="Google Shape;197;p11"/>
            <p:cNvSpPr/>
            <p:nvPr/>
          </p:nvSpPr>
          <p:spPr>
            <a:xfrm rot="3419336">
              <a:off x="1261" y="3217"/>
              <a:ext cx="302" cy="328"/>
            </a:xfrm>
            <a:prstGeom prst="rect">
              <a:avLst/>
            </a:prstGeom>
            <a:gradFill>
              <a:gsLst>
                <a:gs pos="0">
                  <a:srgbClr val="990099"/>
                </a:gs>
                <a:gs pos="100000">
                  <a:srgbClr val="6B00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1"/>
            <p:cNvSpPr txBox="1"/>
            <p:nvPr/>
          </p:nvSpPr>
          <p:spPr>
            <a:xfrm>
              <a:off x="1629" y="3021"/>
              <a:ext cx="4828" cy="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7F6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Кібербулінг – приниження за допомогою інформаційно-комунікаційних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7F6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засобів: мобільних телефонів, Інтернету тощо (пересилка неоднознач-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7F6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них фото, зйомка на відео бійок чи інших принижень і викладання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1800">
                  <a:solidFill>
                    <a:srgbClr val="7F6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цих  відео в мережу, цькування через соціальні мережі).</a:t>
              </a:r>
              <a:endParaRPr/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00" name="Google Shape;200;p11"/>
          <p:cNvSpPr txBox="1"/>
          <p:nvPr/>
        </p:nvSpPr>
        <p:spPr>
          <a:xfrm>
            <a:off x="2097209" y="13705273"/>
            <a:ext cx="712804" cy="820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uk-UA" sz="20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lang="uk-UA" sz="2000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Ідріс Наталія</a:t>
            </a:r>
            <a:endParaRPr b="1" sz="2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remium Vector | Kids bullying illustration"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085" y="4903929"/>
            <a:ext cx="3310587" cy="20677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1"/>
          <p:cNvCxnSpPr/>
          <p:nvPr/>
        </p:nvCxnSpPr>
        <p:spPr>
          <a:xfrm>
            <a:off x="708107" y="4988297"/>
            <a:ext cx="4800600" cy="0"/>
          </a:xfrm>
          <a:prstGeom prst="straightConnector1">
            <a:avLst/>
          </a:prstGeom>
          <a:noFill/>
          <a:ln cap="flat" cmpd="sng" w="25400">
            <a:solidFill>
              <a:srgbClr val="969696"/>
            </a:solidFill>
            <a:prstDash val="dot"/>
            <a:round/>
            <a:headEnd len="med" w="med" type="none"/>
            <a:tailEnd len="med" w="med" type="oval"/>
          </a:ln>
        </p:spPr>
      </p:cxnSp>
      <p:pic>
        <p:nvPicPr>
          <p:cNvPr descr="Free Cyber bullying Icon of Colored Outline style - Available in SVG, PNG,  EPS, AI &amp; Icon fonts" id="203" name="Google Shape;2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4792" y="5034999"/>
            <a:ext cx="1673002" cy="1673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y, bullying, hashtag, hate, bubble, cyber icon - Download on Iconfinder" id="204" name="Google Shape;20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3925" y="5218773"/>
            <a:ext cx="1650485" cy="1650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205" name="Google Shape;20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886" y="5012097"/>
            <a:ext cx="3798821" cy="662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>
            <p:ph type="title"/>
          </p:nvPr>
        </p:nvSpPr>
        <p:spPr>
          <a:xfrm>
            <a:off x="547967" y="11643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b="1" lang="uk-UA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ПАМ’ЯТКА ЯК НЕ СТАТИ</a:t>
            </a:r>
            <a:br>
              <a:rPr b="1" lang="uk-UA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ЖЕРТВОЮ КІБЕРБУЛІНГУ:</a:t>
            </a:r>
            <a:endParaRPr sz="3000"/>
          </a:p>
        </p:txBody>
      </p:sp>
      <p:sp>
        <p:nvSpPr>
          <p:cNvPr id="211" name="Google Shape;211;p12"/>
          <p:cNvSpPr/>
          <p:nvPr/>
        </p:nvSpPr>
        <p:spPr>
          <a:xfrm>
            <a:off x="349622" y="1292207"/>
            <a:ext cx="828338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* Висловлюй у мережі лише ті думки, які міг би сказати, дивлячись в очі співрозмовнику.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*   Не викидай негатив у кіберпростір.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*   Підтримуй власну позитивну онлайн-репутацію.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</a:pPr>
            <a:r>
              <a:rPr b="1" lang="uk-UA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  Не розповідай особисту інформацію незнайомцям. Відомості про тебе на сторінці в соцмережі </a:t>
            </a:r>
            <a:endParaRPr b="1" sz="14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зроби в налаштуваннях видимими лише для родичів та близьких друзів.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Проігноруй одиничний випадок кібербулінгу – тоді кривдник, імовірно, втратить інтерес до тебе.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Негайно звертайся про допомогу до дорослих, якщо випадки кібербулінгу були кілька разів.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Заблокуй електронні адреси, з яких тобі надійшли повідомлення негативного змісту, або попроси про це дорослого.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Не реагуй у колективних чатах на коментарі так званих тролів. Розпалювати провокації в мережі – це найчастіше робота, за яку такі люди отримують гроші.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FE70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Жартуй у мережі обережно, адже веселий, на твою думку, жарт комусь може видатися зовсім не смішним або навіть образливим. Відтак наслідки можуть бути непередбачуваними. Найчастіше, саме невдалий жарт є приводом для кібербулінгу.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D2B2B"/>
              </a:buClr>
              <a:buSzPts val="1400"/>
              <a:buFont typeface="Arial"/>
              <a:buChar char="•"/>
            </a:pPr>
            <a:r>
              <a:rPr b="1" lang="uk-UA" sz="1400">
                <a:solidFill>
                  <a:srgbClr val="3D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Ніколи не вдавайся до цькування чи приниження інших осіб. Будь-яку конфліктну ситуацію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3D2B2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необхідно намагатися розв’язати за допомогою спокійного діалогу.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* Надай підтримку жертві нападу, якщо ти випадково став свідком кібербулінгу.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6B01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*  Пам’ятай, що по інший бік екрана перебувають такі самі люди, як ти – зі своїми поглядами, </a:t>
            </a:r>
            <a:endParaRPr b="1" sz="1400">
              <a:solidFill>
                <a:srgbClr val="6B01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6B01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реакціями та емоціями. Тож у будь-якому спілкуванні поводься толерантно, стримано, ввічливо, </a:t>
            </a:r>
            <a:endParaRPr b="1" sz="1400">
              <a:solidFill>
                <a:srgbClr val="6B01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6B01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керуй своїми емоціями.</a:t>
            </a:r>
            <a:endParaRPr b="1" i="0" sz="1400">
              <a:solidFill>
                <a:srgbClr val="6B014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KMAS Anti-Bullying"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463640" y="0"/>
            <a:ext cx="8332631" cy="63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Поради учням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Ось кілька стратегій, які можуть допомогти покращити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ситуацію і своє самопочуття, зумовлене тим, що відбувається: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☑ Розкажи дорослим про знущання. Учителі, психолог, соціальний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педагог, класний керівник, директор закладу освіти, батьки 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допоможуть припинити знущання, а в разі їх систематичного характеру –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звернуться до компетентних органів.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☑ Поговори з кимось, кому ти довіряєш: із працівниками закладу освіти,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833C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братом, сестрою або другом. Вони можуть запропонувати деякі корисні поради, також це допоможе тобі відчути себе менш самотнім.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60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☑ Уникай агресора та перебувай у товаристві друзів. Перебувай в оточенні приятелів у коридорах або на перерві – скрізь, де можна зустріти булера, по дорозі додому, у транспорті.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☑ Стримуй гнів. Розхвилюватись у зв'язку зі знущанням природно, але саме цього й домагаються булери. Це дає їм змогу відчувати себе сильнішими. Намагайся не </a:t>
            </a:r>
            <a:endParaRPr sz="1800">
              <a:solidFill>
                <a:srgbClr val="3856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856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реагувати. Це вимагає великої кількості тренувань, але це корисна навичка.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PT Serif"/>
                <a:ea typeface="PT Serif"/>
                <a:cs typeface="PT Serif"/>
                <a:sym typeface="PT Serif"/>
              </a:rPr>
              <a:t>   ☑ </a:t>
            </a: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Дій хоробро, йди та ігноруй агресора. Твердо й чітко скажи йому, щоб він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припинив, а потім розвернись та піди. Намагайся ігнорувати образливі </a:t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зауваження, наприклад, демонструй байдужість чи вдавай, що ти  захоплений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бесідою по мобільному телефону. Зрештою, він, імовірно, втомиться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діставати тебе.</a:t>
            </a:r>
            <a:endParaRPr sz="18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/>
          <p:nvPr/>
        </p:nvSpPr>
        <p:spPr>
          <a:xfrm>
            <a:off x="2500572" y="269314"/>
            <a:ext cx="40511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діяти батькам у випадку булінгу?</a:t>
            </a:r>
            <a:endParaRPr b="1" i="0"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469831" y="699068"/>
            <a:ext cx="780098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☑  Зберігайте спокій. На цьому етапі почуття і переживання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дитини мають бути на першому місці. Вислухайте її не впадаючи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у розпач.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☑ Розкажіть дитині, що ви плануєте зробити задля її захисту. Буде краще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якщо ви попередите дитину про свій намір відвідати школу, поговорити з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вчителем тощо.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565977" y="2383039"/>
            <a:ext cx="792029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360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☑  Взаємодійте зі школою. Керівництво закладу освіти має забезпечувати безпечне, вільне від насильства та булінгу освітнє середовище. Тому про проблему цькування та булінгу ви можете говорити з класним керівником дитини, вчителями, психологом, директором. Ви можете поцікавитися у школі про подробиці плану заходів щодо попередження і протидії булінгу. </a:t>
            </a:r>
            <a:endParaRPr/>
          </a:p>
        </p:txBody>
      </p:sp>
      <p:pic>
        <p:nvPicPr>
          <p:cNvPr descr="Стоп, булінг! - ЦРД №53"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572" y="3933390"/>
            <a:ext cx="3805133" cy="2534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226" name="Google Shape;2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8966" y="6042297"/>
            <a:ext cx="2721847" cy="76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1957588" y="461621"/>
            <a:ext cx="566026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Ви потребуєте підтримки чи поради з питань протидії булінгу, зверніться за консультацією на </a:t>
            </a: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Національну дитячу гарячу лінію: 116 111 </a:t>
            </a: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 мобільного) або </a:t>
            </a: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0 800 500 225 </a:t>
            </a: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(зі стаціонарних телефонів). Дзвінки безкоштовні та конфіденційні.</a:t>
            </a:r>
            <a:endParaRPr/>
          </a:p>
        </p:txBody>
      </p:sp>
      <p:pic>
        <p:nvPicPr>
          <p:cNvPr descr="Кібербулінг – небезпеки, яка чатує в інтернеті | Новини Дивись.info" id="232" name="Google Shape;2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2917" y="2463979"/>
            <a:ext cx="4139795" cy="2757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p bullying concept | Free Vector on Freepik" id="233" name="Google Shape;2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4623" y="2966451"/>
            <a:ext cx="2371086" cy="157946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5"/>
          <p:cNvSpPr/>
          <p:nvPr/>
        </p:nvSpPr>
        <p:spPr>
          <a:xfrm>
            <a:off x="1407778" y="5282429"/>
            <a:ext cx="62100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Консультант вислухає тебе, підкаже, як можна вчинити у твоїй ситуації, та як діяти далі. Всі дзвінки анонімні (не обов’язково називати своє ім’я та вказувати навчальний заклад, де ти навчаєшся) та безплатні!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AKMAS Anti-Bullying" id="235" name="Google Shape;23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топ булінг! | Нововодолазька райдержадміністрація" id="240" name="Google Shape;2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1747" y="3496235"/>
            <a:ext cx="3622657" cy="289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У рамках загальнонаціонального проекту МЮУ «Я маю право!», – «Протидія  булінгу» – Бориспільська районна державна адміністрація Київської області" id="241" name="Google Shape;2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747" y="1583733"/>
            <a:ext cx="3622657" cy="203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 txBox="1"/>
          <p:nvPr>
            <p:ph type="title"/>
          </p:nvPr>
        </p:nvSpPr>
        <p:spPr>
          <a:xfrm>
            <a:off x="305921" y="43236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KMAS Anti-Bullying" id="243" name="Google Shape;24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3197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це важливо?</a:t>
            </a:r>
            <a:endParaRPr b="1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Жорстокий булінг у школі довів дитину до коми - «Волинь» — незалежна  громадсько–політична газета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5739" y="1395289"/>
            <a:ext cx="6652521" cy="443501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8780" y="6394361"/>
            <a:ext cx="5503529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000" u="none" cap="none" strike="noStrike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b="0" i="0" lang="uk-UA" sz="2000" u="none" cap="none" strike="noStrike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i="0" lang="uk-UA" sz="20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</a:t>
            </a:r>
            <a:endParaRPr b="1" i="0" sz="2000" u="none" cap="none" strike="noStrik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KMAS Anti-Bullying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97" name="Google Shape;9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5508914"/>
            <a:ext cx="4284489" cy="74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98780" y="6394361"/>
            <a:ext cx="5503529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0" lang="uk-UA" sz="2000" u="none" cap="none" strike="noStrike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b="0" i="0" lang="uk-UA" sz="2000" u="none" cap="none" strike="noStrike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i="0" lang="uk-UA" sz="20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ог</a:t>
            </a:r>
            <a:endParaRPr b="1" i="0" sz="2000" u="none" cap="none" strike="noStrike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4224528" y="1091844"/>
            <a:ext cx="4169664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Булінг, або цькування</a:t>
            </a:r>
            <a:r>
              <a:rPr b="1" i="0" lang="uk-UA" sz="2400" u="none" cap="none" strike="noStrike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 </a:t>
            </a:r>
            <a:endParaRPr b="1" sz="24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свідомі дії, що мають характер насильства і вчиняються однією дитиною, групою дітей або дорослою людиною стосовно іншої дитини або дорослого.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2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Булінг – це форма насильства у вигляді травлі, бойкоту, насмішок, дезінформації, псування особистих речей, фізичної розправи тощо. </a:t>
            </a:r>
            <a:endParaRPr/>
          </a:p>
        </p:txBody>
      </p:sp>
      <p:pic>
        <p:nvPicPr>
          <p:cNvPr descr="NAKMAS Anti-Bullying"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ظاهرة التنمر عند الأطفال - قلم العلوم - أقلام - أقلام لكل فن قلم" id="105" name="Google Shape;1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427" y="1908244"/>
            <a:ext cx="3407101" cy="2271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807" y="4279758"/>
            <a:ext cx="3644721" cy="63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type="title"/>
          </p:nvPr>
        </p:nvSpPr>
        <p:spPr>
          <a:xfrm>
            <a:off x="602892" y="27497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Типові ознаки булінгу?</a:t>
            </a:r>
            <a:endParaRPr b="1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424667" y="1425744"/>
            <a:ext cx="68178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Систематичність. </a:t>
            </a: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Звичайно, одноразовий конфлікт </a:t>
            </a:r>
            <a:endParaRPr b="1" sz="18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є булінгом, на відміну від тривалих систематичних дій. Близько 67% українських дітей були жертвами, булерами або свідками булінгу.</a:t>
            </a:r>
            <a:endParaRPr b="1" sz="18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98780" y="6394361"/>
            <a:ext cx="5503529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uk-UA" sz="20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lang="uk-UA" sz="2000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</a:t>
            </a:r>
            <a:endParaRPr b="1" sz="2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5922" y="2751308"/>
            <a:ext cx="5079896" cy="3217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16" name="Google Shape;11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5922" y="5118510"/>
            <a:ext cx="4879571" cy="8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602892" y="27497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Типові ознаки булінгу?</a:t>
            </a:r>
            <a:endParaRPr b="1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541046" y="1395956"/>
            <a:ext cx="63714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Наявність сторін.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Кривдник (булер).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Потерпілий (жертва булінгу).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Спостерігачі (активні, пасивні, байдужі).</a:t>
            </a:r>
            <a:endParaRPr b="1" sz="18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98780" y="6394361"/>
            <a:ext cx="5503529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uk-UA" sz="20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lang="uk-UA" sz="2000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</a:t>
            </a:r>
            <a:endParaRPr b="1" sz="2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5302" y="2721519"/>
            <a:ext cx="5054138" cy="337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26" name="Google Shape;1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6456" y="5135999"/>
            <a:ext cx="4879571" cy="8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602892" y="27497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Типові ознаки булінгу?</a:t>
            </a:r>
            <a:endParaRPr b="1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080442" y="1252592"/>
            <a:ext cx="6931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Дія або бездіяльність кривдника, наслідком яких є заподіяння психічної та/або фізичної шкоди, </a:t>
            </a:r>
            <a:r>
              <a:rPr b="1" lang="uk-UA" sz="18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приниження, страх, тривога, підпорядкування потерпілого інтересам кривдника, та/або спричинення соціальної ізоляції потерпілого. 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98780" y="6394361"/>
            <a:ext cx="5503529" cy="334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uk-UA" sz="2000">
                <a:solidFill>
                  <a:srgbClr val="FF0000"/>
                </a:solidFill>
                <a:latin typeface="PT Serif"/>
                <a:ea typeface="PT Serif"/>
                <a:cs typeface="PT Serif"/>
                <a:sym typeface="PT Serif"/>
              </a:rPr>
              <a:t>☑</a:t>
            </a:r>
            <a:r>
              <a:rPr lang="uk-UA" sz="2000">
                <a:solidFill>
                  <a:srgbClr val="3C434B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Практичний психолог </a:t>
            </a:r>
            <a:endParaRPr b="1" sz="2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За булінг оштрафують батьків і вчителів. Стали діючими санкції за нове  порушення : 22:01:2019 - 20 хвилин Вінниця"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425" y="2531170"/>
            <a:ext cx="5253644" cy="3615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32461" y="5116605"/>
            <a:ext cx="4879571" cy="8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592074" y="51143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035"/>
              </a:buClr>
              <a:buSzPts val="4000"/>
              <a:buFont typeface="Times New Roman"/>
              <a:buNone/>
            </a:pPr>
            <a:r>
              <a:rPr b="1" lang="uk-UA" sz="4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БУЛІНГ ВІДРІЗНЯЄТЬСЯ</a:t>
            </a:r>
            <a:br>
              <a:rPr b="1" lang="uk-UA" sz="4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uk-UA" sz="4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 КОНФЛІКТУ</a:t>
            </a:r>
            <a:endParaRPr sz="40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1042416" y="1836993"/>
            <a:ext cx="759637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ознаками: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систематичність (повторюваність) дій </a:t>
            </a:r>
            <a:r>
              <a:rPr lang="uk-UA" sz="2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вчинення в різних формах насильства двічі й більше разів стосовно однієї і тієї ж людини;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6B0148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6B01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злий умисел</a:t>
            </a:r>
            <a:r>
              <a:rPr lang="uk-UA" sz="2000">
                <a:solidFill>
                  <a:srgbClr val="6B014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 коли метою дій кривдника є умисне заподіяння шкоди, приниження, страху, тривоги, бажання підпорядковувати іншу людину своїм інтересам або спричинити її ізоляцію від інших;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дисбаланс сил</a:t>
            </a:r>
            <a:r>
              <a:rPr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– кривдник сильніший за постраждалого як фізично, так і психологічно;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E7014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FE701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відсутність каяття в кривдника.</a:t>
            </a:r>
            <a:endParaRPr b="0" i="0" sz="2000">
              <a:solidFill>
                <a:srgbClr val="FE70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KMAS Anti-Bullying"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276" y="5968989"/>
            <a:ext cx="2721848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461" y="5116605"/>
            <a:ext cx="4879571" cy="8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lang="uk-UA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є доказом булінгу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628650" y="1392406"/>
            <a:ext cx="839419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того, щоб поліції було легше розібратися в ситуації та покарати кривдника, необхідно мати докази факту булінгу. Серед доказів можуть бути: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відео</a:t>
            </a:r>
            <a:r>
              <a:rPr b="1" lang="uk-UA" sz="2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(можливо, хтось зняв на телефон те, що відбувалося);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повідомлення на телефон або в соціальних мережах від булера </a:t>
            </a:r>
            <a:r>
              <a:rPr b="1" lang="uk-UA" sz="2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(зроби «скріни» так, щоб було видно номер телефону того, хто писав, або зніми на відео переписку, переходячи на інформацію про автора смс-повідомлень (персональну сторінку/номер телефону);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свідки</a:t>
            </a:r>
            <a:r>
              <a:rPr b="1" lang="uk-UA" sz="20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гарний доказ, але вони можуть за різних причин відмовитись або змінити свої свідчення.</a:t>
            </a:r>
            <a:endParaRPr b="1" i="0" sz="20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KMAS Anti-Bullying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4276" y="5968989"/>
            <a:ext cx="2721847" cy="760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umas Lake Elementary School District - Digital Citizenship for Parents"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461" y="5116605"/>
            <a:ext cx="4879571" cy="85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694944" y="956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lang="uk-UA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ВІДБУВАЄТЬСЯ ПІСЛЯ ТОГО, ЯК ПОЛІЦІЮ ПОВІДОМЛЕНО ПРО ФАКТ БУЛІНГУ</a:t>
            </a:r>
            <a:endParaRPr b="1"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988" y="2778676"/>
            <a:ext cx="5836024" cy="384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9"/>
          <p:cNvSpPr/>
          <p:nvPr/>
        </p:nvSpPr>
        <p:spPr>
          <a:xfrm>
            <a:off x="420624" y="901240"/>
            <a:ext cx="8014716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1. Працівники поліції складають протокол про вчинення адміністративного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правопорушення (додають докази).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2. Справа передається на розгляд до суду (впродовж 15 днів суд знайомиться з матеріалами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справи), де вивчаються:  </a:t>
            </a:r>
            <a:r>
              <a:rPr b="1" lang="uk-UA" sz="12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пояснення особи, яку притягують до відповідальності (булера); пояснення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потерпілого та свідків; висновок експерта (якщо в результаті вчинення правопорушення була завдана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фізична чи психологічна шкода);  речові докази у вигляді зіпсованих особистих речей постраждалого;  письмові документи; матеріали листування, в тому числі – переписки в соціальних мережах, відеоматеріали, на яких зафіксовано процес цькування.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200">
                <a:solidFill>
                  <a:srgbClr val="0140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Приймається рішення про притягнення до адміністративної відповідальності за вчинення булінгу.</a:t>
            </a:r>
            <a:endParaRPr b="1" sz="1200">
              <a:solidFill>
                <a:srgbClr val="0140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lumas Lake Elementary School District - Digital Citizenship for Parents"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2" y="2757792"/>
            <a:ext cx="1603706" cy="279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KMAS Anti-Bullying" id="161" name="Google Shape;16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2079" y="6182282"/>
            <a:ext cx="2419293" cy="67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2019-08-22T12:33:19Z</dcterms:created>
  <dc:creator>User</dc:creator>
</cp:coreProperties>
</file>