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EB0EF3A-E44B-4CBF-8B75-0FC51F6F3678}" type="datetimeFigureOut">
              <a:rPr lang="uk-UA" smtClean="0"/>
              <a:t>30.09.2021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8F96A41-E3F9-41E2-BDF3-6629B443EA61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0EF3A-E44B-4CBF-8B75-0FC51F6F3678}" type="datetimeFigureOut">
              <a:rPr lang="uk-UA" smtClean="0"/>
              <a:t>30.09.2021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6A41-E3F9-41E2-BDF3-6629B443EA6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0EF3A-E44B-4CBF-8B75-0FC51F6F3678}" type="datetimeFigureOut">
              <a:rPr lang="uk-UA" smtClean="0"/>
              <a:t>30.09.2021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6A41-E3F9-41E2-BDF3-6629B443EA6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EB0EF3A-E44B-4CBF-8B75-0FC51F6F3678}" type="datetimeFigureOut">
              <a:rPr lang="uk-UA" smtClean="0"/>
              <a:t>30.09.2021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8F96A41-E3F9-41E2-BDF3-6629B443EA61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EB0EF3A-E44B-4CBF-8B75-0FC51F6F3678}" type="datetimeFigureOut">
              <a:rPr lang="uk-UA" smtClean="0"/>
              <a:t>30.09.2021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8F96A41-E3F9-41E2-BDF3-6629B443EA61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0EF3A-E44B-4CBF-8B75-0FC51F6F3678}" type="datetimeFigureOut">
              <a:rPr lang="uk-UA" smtClean="0"/>
              <a:t>30.09.2021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6A41-E3F9-41E2-BDF3-6629B443EA61}" type="slidenum">
              <a:rPr lang="uk-UA" smtClean="0"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0EF3A-E44B-4CBF-8B75-0FC51F6F3678}" type="datetimeFigureOut">
              <a:rPr lang="uk-UA" smtClean="0"/>
              <a:t>30.09.2021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6A41-E3F9-41E2-BDF3-6629B443EA61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B0EF3A-E44B-4CBF-8B75-0FC51F6F3678}" type="datetimeFigureOut">
              <a:rPr lang="uk-UA" smtClean="0"/>
              <a:t>30.09.2021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8F96A41-E3F9-41E2-BDF3-6629B443EA61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0EF3A-E44B-4CBF-8B75-0FC51F6F3678}" type="datetimeFigureOut">
              <a:rPr lang="uk-UA" smtClean="0"/>
              <a:t>30.09.2021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96A41-E3F9-41E2-BDF3-6629B443EA6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EB0EF3A-E44B-4CBF-8B75-0FC51F6F3678}" type="datetimeFigureOut">
              <a:rPr lang="uk-UA" smtClean="0"/>
              <a:t>30.09.2021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8F96A41-E3F9-41E2-BDF3-6629B443EA61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B0EF3A-E44B-4CBF-8B75-0FC51F6F3678}" type="datetimeFigureOut">
              <a:rPr lang="uk-UA" smtClean="0"/>
              <a:t>30.09.2021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8F96A41-E3F9-41E2-BDF3-6629B443EA61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EB0EF3A-E44B-4CBF-8B75-0FC51F6F3678}" type="datetimeFigureOut">
              <a:rPr lang="uk-UA" smtClean="0"/>
              <a:t>30.09.2021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8F96A41-E3F9-41E2-BDF3-6629B443EA61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571612"/>
            <a:ext cx="6172200" cy="2500330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chemeClr val="accent3">
                    <a:lumMod val="50000"/>
                  </a:schemeClr>
                </a:solidFill>
              </a:rPr>
              <a:t>Тема: Формування основ безпеки життєдіяльності дітей</a:t>
            </a:r>
            <a:endParaRPr lang="uk-UA" sz="4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4500570"/>
            <a:ext cx="6172200" cy="1874352"/>
          </a:xfrm>
        </p:spPr>
        <p:txBody>
          <a:bodyPr>
            <a:noAutofit/>
          </a:bodyPr>
          <a:lstStyle/>
          <a:p>
            <a:r>
              <a:rPr lang="uk-UA" sz="2400" dirty="0" smtClean="0"/>
              <a:t>Мета: підвищити рівень проінформованості учасників щодо формування основ безпеки життєдіяльності дошкільників відповідно БКДО</a:t>
            </a:r>
            <a:endParaRPr lang="uk-UA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9545647_121469030007543_4843704401295287519_n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282" y="142853"/>
            <a:ext cx="3059227" cy="3000396"/>
          </a:xfrm>
        </p:spPr>
      </p:pic>
      <p:pic>
        <p:nvPicPr>
          <p:cNvPr id="5" name="Рисунок 4" descr="177559591_958937234935262_1649034003813619792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0" y="214290"/>
            <a:ext cx="2714644" cy="3082963"/>
          </a:xfrm>
          <a:prstGeom prst="rect">
            <a:avLst/>
          </a:prstGeom>
        </p:spPr>
      </p:pic>
      <p:pic>
        <p:nvPicPr>
          <p:cNvPr id="6" name="Рисунок 5" descr="177592514_958937054935280_1456975333339232760_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3" y="3549495"/>
            <a:ext cx="3000396" cy="3308505"/>
          </a:xfrm>
          <a:prstGeom prst="rect">
            <a:avLst/>
          </a:prstGeom>
        </p:spPr>
      </p:pic>
      <p:pic>
        <p:nvPicPr>
          <p:cNvPr id="7" name="Рисунок 6" descr="177804559_958937178268601_6310624333898862933_n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7554" y="3643314"/>
            <a:ext cx="2643206" cy="2917316"/>
          </a:xfrm>
          <a:prstGeom prst="rect">
            <a:avLst/>
          </a:prstGeom>
        </p:spPr>
      </p:pic>
      <p:pic>
        <p:nvPicPr>
          <p:cNvPr id="8" name="Рисунок 7" descr="177913652_958937264935259_3280590430460123752_n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27266" y="3500438"/>
            <a:ext cx="2691360" cy="306705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 smtClean="0">
                <a:solidFill>
                  <a:schemeClr val="accent3">
                    <a:lumMod val="50000"/>
                  </a:schemeClr>
                </a:solidFill>
              </a:rPr>
              <a:t>Правила для групи:</a:t>
            </a:r>
            <a:endParaRPr lang="uk-UA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sz="3200" dirty="0" smtClean="0"/>
              <a:t>Поважно </a:t>
            </a:r>
            <a:r>
              <a:rPr lang="uk-UA" sz="3200" dirty="0" smtClean="0"/>
              <a:t>ставитися до співрозмовника.</a:t>
            </a:r>
          </a:p>
          <a:p>
            <a:r>
              <a:rPr lang="uk-UA" sz="3200" dirty="0" smtClean="0"/>
              <a:t>Один </a:t>
            </a:r>
            <a:r>
              <a:rPr lang="uk-UA" sz="3200" dirty="0" smtClean="0"/>
              <a:t>говорить – усі слухають.</a:t>
            </a:r>
          </a:p>
          <a:p>
            <a:r>
              <a:rPr lang="uk-UA" sz="3200" dirty="0" smtClean="0"/>
              <a:t>Кожний </a:t>
            </a:r>
            <a:r>
              <a:rPr lang="uk-UA" sz="3200" dirty="0" smtClean="0"/>
              <a:t>має право на точку зору.</a:t>
            </a:r>
          </a:p>
          <a:p>
            <a:r>
              <a:rPr lang="uk-UA" sz="3200" dirty="0" smtClean="0"/>
              <a:t>Тут </a:t>
            </a:r>
            <a:r>
              <a:rPr lang="uk-UA" sz="3200" dirty="0" smtClean="0"/>
              <a:t>і зараз.</a:t>
            </a:r>
          </a:p>
          <a:p>
            <a:r>
              <a:rPr lang="uk-UA" sz="3200" dirty="0" smtClean="0"/>
              <a:t>Ми </a:t>
            </a:r>
            <a:r>
              <a:rPr lang="uk-UA" sz="3200" dirty="0" smtClean="0"/>
              <a:t>всі різні. Будь толерантним.</a:t>
            </a:r>
          </a:p>
          <a:p>
            <a:r>
              <a:rPr lang="uk-UA" sz="3200" dirty="0" smtClean="0"/>
              <a:t>Час </a:t>
            </a:r>
            <a:r>
              <a:rPr lang="uk-UA" sz="3200" dirty="0" smtClean="0"/>
              <a:t>дорого цінується.</a:t>
            </a:r>
          </a:p>
          <a:p>
            <a:r>
              <a:rPr lang="uk-UA" sz="3200" dirty="0" smtClean="0"/>
              <a:t>Двомовність </a:t>
            </a:r>
            <a:r>
              <a:rPr lang="uk-UA" sz="3200" dirty="0" smtClean="0"/>
              <a:t>і т.п.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“ </a:t>
            </a:r>
            <a:r>
              <a:rPr lang="uk-UA" sz="4000" dirty="0" err="1" smtClean="0">
                <a:solidFill>
                  <a:schemeClr val="accent3">
                    <a:lumMod val="50000"/>
                  </a:schemeClr>
                </a:solidFill>
              </a:rPr>
              <a:t>Бінго</a:t>
            </a:r>
            <a:r>
              <a:rPr lang="uk-UA" sz="4000" dirty="0" smtClean="0">
                <a:solidFill>
                  <a:schemeClr val="accent3">
                    <a:lumMod val="50000"/>
                  </a:schemeClr>
                </a:solidFill>
              </a:rPr>
              <a:t> ”- </a:t>
            </a:r>
            <a:r>
              <a:rPr lang="uk-UA" sz="3200" dirty="0" smtClean="0">
                <a:solidFill>
                  <a:schemeClr val="accent3">
                    <a:lumMod val="50000"/>
                  </a:schemeClr>
                </a:solidFill>
              </a:rPr>
              <a:t>очікування</a:t>
            </a:r>
            <a:endParaRPr lang="uk-UA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kisspng-computer-icons-clip-art-5ae17eac0351d8.6646466215247274680136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540000" y="2005012"/>
            <a:ext cx="3302000" cy="4064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dirty="0" smtClean="0">
                <a:solidFill>
                  <a:schemeClr val="accent3">
                    <a:lumMod val="50000"/>
                  </a:schemeClr>
                </a:solidFill>
              </a:rPr>
              <a:t>Дитина і природа</a:t>
            </a:r>
            <a:endParaRPr lang="uk-UA" sz="40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unnamed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857356" y="1428736"/>
            <a:ext cx="5048277" cy="5643602"/>
          </a:xfrm>
        </p:spPr>
      </p:pic>
      <p:sp>
        <p:nvSpPr>
          <p:cNvPr id="5" name="Прямоугольник 4"/>
          <p:cNvSpPr/>
          <p:nvPr/>
        </p:nvSpPr>
        <p:spPr>
          <a:xfrm>
            <a:off x="3214678" y="6357958"/>
            <a:ext cx="2571768" cy="750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dirty="0" smtClean="0">
                <a:solidFill>
                  <a:schemeClr val="accent3">
                    <a:lumMod val="50000"/>
                  </a:schemeClr>
                </a:solidFill>
              </a:rPr>
              <a:t>Дитина і побут</a:t>
            </a:r>
            <a:endParaRPr lang="uk-UA" sz="40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FB_IMG_1632989824269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233612" y="1903412"/>
            <a:ext cx="3914775" cy="42672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dirty="0" smtClean="0">
                <a:solidFill>
                  <a:schemeClr val="accent3">
                    <a:lumMod val="50000"/>
                  </a:schemeClr>
                </a:solidFill>
              </a:rPr>
              <a:t>Дитина і вулиця</a:t>
            </a:r>
            <a:endParaRPr lang="uk-UA" sz="40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643174" y="1785926"/>
            <a:ext cx="4129108" cy="4500594"/>
          </a:xfrm>
        </p:spPr>
      </p:pic>
      <p:sp>
        <p:nvSpPr>
          <p:cNvPr id="5" name="Прямоугольник 4"/>
          <p:cNvSpPr/>
          <p:nvPr/>
        </p:nvSpPr>
        <p:spPr>
          <a:xfrm>
            <a:off x="3571868" y="5715016"/>
            <a:ext cx="2571768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dirty="0" smtClean="0">
                <a:solidFill>
                  <a:schemeClr val="accent3">
                    <a:lumMod val="50000"/>
                  </a:schemeClr>
                </a:solidFill>
              </a:rPr>
              <a:t>Дитина і інші люди</a:t>
            </a:r>
            <a:endParaRPr lang="uk-UA" sz="40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FB_IMG_1632989843685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066925" y="1889125"/>
            <a:ext cx="4248150" cy="429577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dirty="0" smtClean="0">
                <a:solidFill>
                  <a:schemeClr val="accent3">
                    <a:lumMod val="50000"/>
                  </a:schemeClr>
                </a:solidFill>
              </a:rPr>
              <a:t>Здоров</a:t>
            </a: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</a:rPr>
              <a:t>’</a:t>
            </a:r>
            <a:r>
              <a:rPr lang="uk-UA" sz="4000" dirty="0" smtClean="0">
                <a:solidFill>
                  <a:schemeClr val="accent3">
                    <a:lumMod val="50000"/>
                  </a:schemeClr>
                </a:solidFill>
              </a:rPr>
              <a:t>я дитини</a:t>
            </a:r>
            <a:endParaRPr lang="uk-UA" sz="40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images (1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428860" y="1928802"/>
            <a:ext cx="3609991" cy="385765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dirty="0" smtClean="0">
                <a:solidFill>
                  <a:schemeClr val="accent3">
                    <a:lumMod val="50000"/>
                  </a:schemeClr>
                </a:solidFill>
              </a:rPr>
              <a:t>Правила для педагогів</a:t>
            </a:r>
            <a:endParaRPr lang="uk-UA" sz="4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не лякати дитину;</a:t>
            </a:r>
          </a:p>
          <a:p>
            <a:r>
              <a:rPr lang="uk-UA" dirty="0" smtClean="0"/>
              <a:t>не забирати небезпечний предмет;</a:t>
            </a:r>
          </a:p>
          <a:p>
            <a:r>
              <a:rPr lang="uk-UA" dirty="0" smtClean="0"/>
              <a:t>розповідати про можливі негативні наслідки неправильного поводження з небезпечним предметом;</a:t>
            </a:r>
          </a:p>
          <a:p>
            <a:r>
              <a:rPr lang="uk-UA" dirty="0" smtClean="0"/>
              <a:t>ілюструвати розповідь прикладами з власного життя або з життя казкових героїв;</a:t>
            </a:r>
          </a:p>
          <a:p>
            <a:r>
              <a:rPr lang="uk-UA" dirty="0" smtClean="0"/>
              <a:t>показати й пояснити, як правильно поводитися з небезпечними предметами;</a:t>
            </a:r>
          </a:p>
          <a:p>
            <a:r>
              <a:rPr lang="uk-UA" dirty="0" smtClean="0"/>
              <a:t>вправляти дітей у правильному поводженні з небезпечними предметами в соціально змодельованих ситуаціях.</a:t>
            </a:r>
          </a:p>
          <a:p>
            <a:r>
              <a:rPr lang="uk-UA" dirty="0" smtClean="0"/>
              <a:t>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82</TotalTime>
  <Words>143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Тема: Формування основ безпеки життєдіяльності дітей</vt:lpstr>
      <vt:lpstr>Правила для групи:</vt:lpstr>
      <vt:lpstr>“ Бінго ”- очікування</vt:lpstr>
      <vt:lpstr>Дитина і природа</vt:lpstr>
      <vt:lpstr>Дитина і побут</vt:lpstr>
      <vt:lpstr>Дитина і вулиця</vt:lpstr>
      <vt:lpstr>Дитина і інші люди</vt:lpstr>
      <vt:lpstr>Здоров’я дитини</vt:lpstr>
      <vt:lpstr>Правила для педагогів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Формування основ безпеки життєдіяльності дітей</dc:title>
  <dc:creator>ктк</dc:creator>
  <cp:lastModifiedBy>ктк</cp:lastModifiedBy>
  <cp:revision>6</cp:revision>
  <dcterms:created xsi:type="dcterms:W3CDTF">2021-09-30T07:58:49Z</dcterms:created>
  <dcterms:modified xsi:type="dcterms:W3CDTF">2021-09-30T09:21:39Z</dcterms:modified>
</cp:coreProperties>
</file>