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90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7" r:id="rId32"/>
    <p:sldId id="289" r:id="rId33"/>
    <p:sldId id="291" r:id="rId34"/>
    <p:sldId id="292" r:id="rId35"/>
    <p:sldId id="28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BC8F6A4-C3F0-4B89-9827-6E643FE38C3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420142B-8450-4295-B218-C420B191B1C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F6A4-C3F0-4B89-9827-6E643FE38C3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142B-8450-4295-B218-C420B191B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F6A4-C3F0-4B89-9827-6E643FE38C3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142B-8450-4295-B218-C420B191B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F6A4-C3F0-4B89-9827-6E643FE38C3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142B-8450-4295-B218-C420B191B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F6A4-C3F0-4B89-9827-6E643FE38C3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142B-8450-4295-B218-C420B191B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F6A4-C3F0-4B89-9827-6E643FE38C3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142B-8450-4295-B218-C420B191B1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F6A4-C3F0-4B89-9827-6E643FE38C3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142B-8450-4295-B218-C420B191B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F6A4-C3F0-4B89-9827-6E643FE38C3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142B-8450-4295-B218-C420B191B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F6A4-C3F0-4B89-9827-6E643FE38C3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142B-8450-4295-B218-C420B191B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F6A4-C3F0-4B89-9827-6E643FE38C3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142B-8450-4295-B218-C420B191B1C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F6A4-C3F0-4B89-9827-6E643FE38C3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0142B-8450-4295-B218-C420B191B1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BC8F6A4-C3F0-4B89-9827-6E643FE38C32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420142B-8450-4295-B218-C420B191B1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268761"/>
            <a:ext cx="8101178" cy="538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6" y="332656"/>
            <a:ext cx="7704856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2" y="305127"/>
            <a:ext cx="4157663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90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90010"/>
            <a:ext cx="8208912" cy="5355957"/>
          </a:xfrm>
        </p:spPr>
        <p:txBody>
          <a:bodyPr/>
          <a:lstStyle/>
          <a:p>
            <a:r>
              <a:rPr lang="uk-UA" altLang="ru-RU" sz="2800" kern="0" dirty="0">
                <a:solidFill>
                  <a:srgbClr val="008080"/>
                </a:solidFill>
                <a:latin typeface="Comic Sans MS"/>
              </a:rPr>
              <a:t>Дорогі діти! У казковій країні</a:t>
            </a:r>
            <a:r>
              <a:rPr lang="uk-UA" altLang="ru-RU" sz="2800" kern="0" dirty="0">
                <a:solidFill>
                  <a:srgbClr val="0000FF"/>
                </a:solidFill>
                <a:latin typeface="Comic Sans MS"/>
              </a:rPr>
              <a:t> Знань</a:t>
            </a:r>
            <a:r>
              <a:rPr lang="uk-UA" altLang="ru-RU" sz="2800" kern="0" dirty="0">
                <a:solidFill>
                  <a:srgbClr val="008080"/>
                </a:solidFill>
                <a:latin typeface="Comic Sans MS"/>
              </a:rPr>
              <a:t> є міста з дивними назвами: </a:t>
            </a:r>
            <a:r>
              <a:rPr lang="uk-UA" altLang="ru-RU" sz="2800" kern="0" dirty="0">
                <a:solidFill>
                  <a:srgbClr val="0000FF"/>
                </a:solidFill>
                <a:latin typeface="Comic Sans MS"/>
              </a:rPr>
              <a:t>Українська мова, Історія, Образотворче мистецтво</a:t>
            </a:r>
            <a:r>
              <a:rPr lang="uk-UA" altLang="ru-RU" sz="2800" kern="0" dirty="0">
                <a:solidFill>
                  <a:srgbClr val="008080"/>
                </a:solidFill>
                <a:latin typeface="Comic Sans MS"/>
              </a:rPr>
              <a:t> та інші малі та великі міста. </a:t>
            </a:r>
            <a:r>
              <a:rPr lang="ru-RU" altLang="ru-RU" sz="2800" kern="0" dirty="0" err="1">
                <a:solidFill>
                  <a:srgbClr val="008080"/>
                </a:solidFill>
                <a:latin typeface="Comic Sans MS"/>
              </a:rPr>
              <a:t>Серед</a:t>
            </a:r>
            <a:r>
              <a:rPr lang="ru-RU" altLang="ru-RU" sz="2800" kern="0" dirty="0">
                <a:solidFill>
                  <a:srgbClr val="008080"/>
                </a:solidFill>
                <a:latin typeface="Comic Sans MS"/>
              </a:rPr>
              <a:t> них і </a:t>
            </a:r>
            <a:r>
              <a:rPr lang="ru-RU" altLang="ru-RU" sz="2800" kern="0" dirty="0" err="1">
                <a:solidFill>
                  <a:srgbClr val="008080"/>
                </a:solidFill>
                <a:latin typeface="Comic Sans MS"/>
              </a:rPr>
              <a:t>місто</a:t>
            </a:r>
            <a:r>
              <a:rPr lang="ru-RU" altLang="ru-RU" sz="2800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sz="2800" kern="0" dirty="0">
                <a:solidFill>
                  <a:srgbClr val="0000FF"/>
                </a:solidFill>
                <a:latin typeface="Comic Sans MS"/>
              </a:rPr>
              <a:t>Математика</a:t>
            </a:r>
            <a:r>
              <a:rPr lang="ru-RU" altLang="ru-RU" sz="2800" kern="0" dirty="0">
                <a:solidFill>
                  <a:srgbClr val="008080"/>
                </a:solidFill>
                <a:latin typeface="Comic Sans MS"/>
              </a:rPr>
              <a:t>. Тут </a:t>
            </a:r>
            <a:r>
              <a:rPr lang="ru-RU" altLang="ru-RU" sz="2800" kern="0" dirty="0" err="1">
                <a:solidFill>
                  <a:srgbClr val="008080"/>
                </a:solidFill>
                <a:latin typeface="Comic Sans MS"/>
              </a:rPr>
              <a:t>ви</a:t>
            </a:r>
            <a:r>
              <a:rPr lang="ru-RU" altLang="ru-RU" sz="2800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sz="2800" kern="0" dirty="0" err="1">
                <a:solidFill>
                  <a:srgbClr val="008080"/>
                </a:solidFill>
                <a:latin typeface="Comic Sans MS"/>
              </a:rPr>
              <a:t>буваєте</a:t>
            </a:r>
            <a:r>
              <a:rPr lang="ru-RU" altLang="ru-RU" sz="2800" kern="0" dirty="0">
                <a:solidFill>
                  <a:srgbClr val="008080"/>
                </a:solidFill>
                <a:latin typeface="Comic Sans MS"/>
              </a:rPr>
              <a:t> часто. У </a:t>
            </a:r>
            <a:r>
              <a:rPr lang="ru-RU" altLang="ru-RU" sz="2800" kern="0" dirty="0" err="1">
                <a:solidFill>
                  <a:srgbClr val="008080"/>
                </a:solidFill>
                <a:latin typeface="Comic Sans MS"/>
              </a:rPr>
              <a:t>цьому</a:t>
            </a:r>
            <a:r>
              <a:rPr lang="ru-RU" altLang="ru-RU" sz="2800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sz="2800" kern="0" dirty="0" err="1">
                <a:solidFill>
                  <a:srgbClr val="008080"/>
                </a:solidFill>
                <a:latin typeface="Comic Sans MS"/>
              </a:rPr>
              <a:t>місті</a:t>
            </a:r>
            <a:r>
              <a:rPr lang="ru-RU" altLang="ru-RU" sz="2800" kern="0" dirty="0">
                <a:solidFill>
                  <a:srgbClr val="008080"/>
                </a:solidFill>
                <a:latin typeface="Comic Sans MS"/>
              </a:rPr>
              <a:t> є </a:t>
            </a:r>
            <a:r>
              <a:rPr lang="ru-RU" altLang="ru-RU" sz="2800" kern="0" dirty="0" err="1">
                <a:solidFill>
                  <a:srgbClr val="008080"/>
                </a:solidFill>
                <a:latin typeface="Comic Sans MS"/>
              </a:rPr>
              <a:t>широкі</a:t>
            </a:r>
            <a:r>
              <a:rPr lang="ru-RU" altLang="ru-RU" sz="2800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sz="2800" kern="0" dirty="0" err="1">
                <a:solidFill>
                  <a:srgbClr val="008080"/>
                </a:solidFill>
                <a:latin typeface="Comic Sans MS"/>
              </a:rPr>
              <a:t>просторі</a:t>
            </a:r>
            <a:r>
              <a:rPr lang="ru-RU" altLang="ru-RU" sz="2800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sz="2800" kern="0" dirty="0" err="1">
                <a:solidFill>
                  <a:srgbClr val="008080"/>
                </a:solidFill>
                <a:latin typeface="Comic Sans MS"/>
              </a:rPr>
              <a:t>вулиці</a:t>
            </a:r>
            <a:r>
              <a:rPr lang="ru-RU" altLang="ru-RU" sz="2800" kern="0" dirty="0">
                <a:solidFill>
                  <a:srgbClr val="008080"/>
                </a:solidFill>
                <a:latin typeface="Comic Sans MS"/>
              </a:rPr>
              <a:t> з </a:t>
            </a:r>
            <a:r>
              <a:rPr lang="ru-RU" altLang="ru-RU" sz="2800" kern="0" dirty="0" err="1">
                <a:solidFill>
                  <a:srgbClr val="008080"/>
                </a:solidFill>
                <a:latin typeface="Comic Sans MS"/>
              </a:rPr>
              <a:t>незвичними</a:t>
            </a:r>
            <a:r>
              <a:rPr lang="ru-RU" altLang="ru-RU" sz="2800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sz="2800" kern="0" dirty="0" err="1">
                <a:solidFill>
                  <a:srgbClr val="008080"/>
                </a:solidFill>
                <a:latin typeface="Comic Sans MS"/>
              </a:rPr>
              <a:t>назвами</a:t>
            </a:r>
            <a:r>
              <a:rPr lang="ru-RU" altLang="ru-RU" sz="2800" kern="0" dirty="0">
                <a:solidFill>
                  <a:srgbClr val="008080"/>
                </a:solidFill>
                <a:latin typeface="Comic Sans MS"/>
              </a:rPr>
              <a:t>, </a:t>
            </a:r>
            <a:r>
              <a:rPr lang="ru-RU" altLang="ru-RU" sz="2800" kern="0" dirty="0" err="1">
                <a:solidFill>
                  <a:srgbClr val="008080"/>
                </a:solidFill>
                <a:latin typeface="Comic Sans MS"/>
              </a:rPr>
              <a:t>казкові</a:t>
            </a:r>
            <a:r>
              <a:rPr lang="ru-RU" altLang="ru-RU" sz="2800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sz="2800" kern="0" dirty="0" err="1" smtClean="0">
                <a:solidFill>
                  <a:srgbClr val="008080"/>
                </a:solidFill>
                <a:latin typeface="Comic Sans MS"/>
              </a:rPr>
              <a:t>будинки,храми</a:t>
            </a:r>
            <a:r>
              <a:rPr lang="ru-RU" altLang="ru-RU" sz="2800" kern="0" dirty="0">
                <a:solidFill>
                  <a:srgbClr val="008080"/>
                </a:solidFill>
                <a:latin typeface="Comic Sans MS"/>
              </a:rPr>
              <a:t>, </a:t>
            </a:r>
            <a:endParaRPr lang="ru-RU" altLang="ru-RU" sz="2800" kern="0" dirty="0" smtClean="0">
              <a:solidFill>
                <a:srgbClr val="008080"/>
              </a:solidFill>
              <a:latin typeface="Comic Sans MS"/>
            </a:endParaRPr>
          </a:p>
          <a:p>
            <a:r>
              <a:rPr lang="ru-RU" altLang="ru-RU" sz="2800" kern="0" dirty="0" smtClean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sz="2800" kern="0" dirty="0" err="1">
                <a:solidFill>
                  <a:srgbClr val="008080"/>
                </a:solidFill>
                <a:latin typeface="Comic Sans MS"/>
              </a:rPr>
              <a:t>величезні</a:t>
            </a:r>
            <a:r>
              <a:rPr lang="ru-RU" altLang="ru-RU" sz="2800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sz="2800" kern="0" dirty="0" err="1">
                <a:solidFill>
                  <a:srgbClr val="008080"/>
                </a:solidFill>
                <a:latin typeface="Comic Sans MS"/>
              </a:rPr>
              <a:t>загадкові</a:t>
            </a:r>
            <a:r>
              <a:rPr lang="ru-RU" altLang="ru-RU" sz="2800" kern="0" dirty="0">
                <a:solidFill>
                  <a:srgbClr val="008080"/>
                </a:solidFill>
                <a:latin typeface="Comic Sans MS"/>
              </a:rPr>
              <a:t> замки. </a:t>
            </a:r>
            <a:endParaRPr lang="ru-RU" dirty="0"/>
          </a:p>
        </p:txBody>
      </p:sp>
      <p:pic>
        <p:nvPicPr>
          <p:cNvPr id="7170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233" y="3881307"/>
            <a:ext cx="2739215" cy="272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7332"/>
            <a:ext cx="2699442" cy="231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Program Files\Microsoft Office\MEDIA\CAGCAT10\j0149407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09610"/>
            <a:ext cx="1972147" cy="23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6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064896" cy="6048672"/>
          </a:xfrm>
        </p:spPr>
        <p:txBody>
          <a:bodyPr>
            <a:normAutofit/>
          </a:bodyPr>
          <a:lstStyle/>
          <a:p>
            <a:endParaRPr lang="uk-UA" altLang="ru-RU" sz="2800" kern="0" dirty="0" smtClean="0">
              <a:solidFill>
                <a:srgbClr val="000000"/>
              </a:solidFill>
              <a:latin typeface="Comic Sans MS"/>
            </a:endParaRPr>
          </a:p>
          <a:p>
            <a:r>
              <a:rPr lang="en-US" altLang="ru-RU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У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місті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>
                <a:solidFill>
                  <a:srgbClr val="0000FF"/>
                </a:solidFill>
                <a:latin typeface="Comic Sans MS"/>
              </a:rPr>
              <a:t>Математика 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є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дуже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довга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вулиця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–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вулиця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00FF"/>
                </a:solidFill>
                <a:latin typeface="Comic Sans MS"/>
              </a:rPr>
              <a:t>Натуральних</a:t>
            </a:r>
            <a:r>
              <a:rPr lang="ru-RU" altLang="ru-RU" kern="0" dirty="0">
                <a:solidFill>
                  <a:srgbClr val="0000FF"/>
                </a:solidFill>
                <a:latin typeface="Comic Sans MS"/>
              </a:rPr>
              <a:t> чисел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. Недавно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ви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потрапили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на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нову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вулицю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–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вулицю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00FF"/>
                </a:solidFill>
                <a:latin typeface="Comic Sans MS"/>
              </a:rPr>
              <a:t>Дробових</a:t>
            </a:r>
            <a:r>
              <a:rPr lang="ru-RU" altLang="ru-RU" kern="0" dirty="0">
                <a:solidFill>
                  <a:srgbClr val="0000FF"/>
                </a:solidFill>
                <a:latin typeface="Comic Sans MS"/>
              </a:rPr>
              <a:t> чисел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. На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цій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вулиці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мешкають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00FF"/>
                </a:solidFill>
                <a:latin typeface="Comic Sans MS"/>
              </a:rPr>
              <a:t>Звичайні</a:t>
            </a:r>
            <a:r>
              <a:rPr lang="ru-RU" altLang="ru-RU" kern="0" dirty="0">
                <a:solidFill>
                  <a:srgbClr val="0000FF"/>
                </a:solidFill>
                <a:latin typeface="Comic Sans MS"/>
              </a:rPr>
              <a:t> дроби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.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Це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дуже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дивні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чоловіки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двох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видів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: в одних голова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більша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за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тулуб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, в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інших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–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навпаки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. А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серед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них є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диваки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,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які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можуть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перевтілюватись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,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їх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називають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CC0099"/>
                </a:solidFill>
                <a:latin typeface="Comic Sans MS"/>
              </a:rPr>
              <a:t>Десяткові</a:t>
            </a:r>
            <a:r>
              <a:rPr lang="ru-RU" altLang="ru-RU" kern="0" dirty="0">
                <a:solidFill>
                  <a:srgbClr val="CC0099"/>
                </a:solidFill>
                <a:latin typeface="Comic Sans MS"/>
              </a:rPr>
              <a:t> дроби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. Ви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подружилися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з ними і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тепер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разом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сміливо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заходите у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кожний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будинок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вулиці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CC0099"/>
                </a:solidFill>
                <a:latin typeface="Comic Sans MS"/>
              </a:rPr>
              <a:t>Дробових</a:t>
            </a:r>
            <a:r>
              <a:rPr lang="ru-RU" altLang="ru-RU" kern="0" dirty="0">
                <a:solidFill>
                  <a:srgbClr val="CC0099"/>
                </a:solidFill>
                <a:latin typeface="Comic Sans MS"/>
              </a:rPr>
              <a:t> чисел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. </a:t>
            </a:r>
            <a:r>
              <a:rPr lang="ru-RU" altLang="ru-RU" kern="0" dirty="0" err="1" smtClean="0">
                <a:solidFill>
                  <a:srgbClr val="008080"/>
                </a:solidFill>
                <a:latin typeface="Comic Sans MS"/>
              </a:rPr>
              <a:t>Сьогодні</a:t>
            </a:r>
            <a:r>
              <a:rPr lang="ru-RU" altLang="ru-RU" kern="0" dirty="0" smtClean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 smtClean="0">
                <a:solidFill>
                  <a:srgbClr val="008080"/>
                </a:solidFill>
                <a:latin typeface="Comic Sans MS"/>
              </a:rPr>
              <a:t>ви</a:t>
            </a:r>
            <a:r>
              <a:rPr lang="ru-RU" altLang="ru-RU" kern="0" dirty="0" smtClean="0">
                <a:solidFill>
                  <a:srgbClr val="008080"/>
                </a:solidFill>
                <a:latin typeface="Comic Sans MS"/>
              </a:rPr>
              <a:t> 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завітаєте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до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будинку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під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008080"/>
                </a:solidFill>
                <a:latin typeface="Comic Sans MS"/>
              </a:rPr>
              <a:t>вивіскою</a:t>
            </a:r>
            <a:r>
              <a:rPr lang="ru-RU" altLang="ru-RU" kern="0" dirty="0">
                <a:solidFill>
                  <a:srgbClr val="008080"/>
                </a:solidFill>
                <a:latin typeface="Comic Sans MS"/>
              </a:rPr>
              <a:t> </a:t>
            </a:r>
            <a:r>
              <a:rPr lang="ru-RU" altLang="ru-RU" kern="0" dirty="0">
                <a:solidFill>
                  <a:srgbClr val="FF0000"/>
                </a:solidFill>
                <a:latin typeface="Comic Sans MS"/>
              </a:rPr>
              <a:t>“</a:t>
            </a:r>
            <a:r>
              <a:rPr lang="ru-RU" altLang="ru-RU" kern="0" dirty="0" err="1">
                <a:solidFill>
                  <a:srgbClr val="FF0000"/>
                </a:solidFill>
                <a:latin typeface="Comic Sans MS"/>
              </a:rPr>
              <a:t>Додавання</a:t>
            </a:r>
            <a:r>
              <a:rPr lang="ru-RU" altLang="ru-RU" kern="0" dirty="0">
                <a:solidFill>
                  <a:srgbClr val="FF0000"/>
                </a:solidFill>
                <a:latin typeface="Comic Sans MS"/>
              </a:rPr>
              <a:t> та </a:t>
            </a:r>
            <a:r>
              <a:rPr lang="ru-RU" altLang="ru-RU" kern="0" dirty="0" err="1">
                <a:solidFill>
                  <a:srgbClr val="FF0000"/>
                </a:solidFill>
                <a:latin typeface="Comic Sans MS"/>
              </a:rPr>
              <a:t>віднімання</a:t>
            </a:r>
            <a:r>
              <a:rPr lang="ru-RU" altLang="ru-RU" kern="0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FF0000"/>
                </a:solidFill>
                <a:latin typeface="Comic Sans MS"/>
              </a:rPr>
              <a:t>десяткових</a:t>
            </a:r>
            <a:r>
              <a:rPr lang="ru-RU" altLang="ru-RU" kern="0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FF0000"/>
                </a:solidFill>
                <a:latin typeface="Comic Sans MS"/>
              </a:rPr>
              <a:t>дробів</a:t>
            </a:r>
            <a:r>
              <a:rPr lang="ru-RU" altLang="ru-RU" kern="0" dirty="0">
                <a:solidFill>
                  <a:srgbClr val="FF0000"/>
                </a:solidFill>
                <a:latin typeface="Comic Sans MS"/>
              </a:rPr>
              <a:t>”. </a:t>
            </a:r>
            <a:endParaRPr lang="ru-RU" dirty="0"/>
          </a:p>
        </p:txBody>
      </p:sp>
      <p:pic>
        <p:nvPicPr>
          <p:cNvPr id="6148" name="Picture 4" descr="C:\Program Files\Microsoft Office\MEDIA\CAGCAT10\j0235319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4869160"/>
            <a:ext cx="6048672" cy="182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32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304923" cy="622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02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484784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uk-UA" altLang="ru-RU" sz="4800" b="1" u="sng" kern="0" dirty="0">
                <a:solidFill>
                  <a:srgbClr val="703DFF"/>
                </a:solidFill>
                <a:latin typeface="Comic Sans MS"/>
              </a:rPr>
              <a:t>Постановка проблеми</a:t>
            </a:r>
            <a:endParaRPr lang="ru-RU" b="1" u="sng" dirty="0"/>
          </a:p>
        </p:txBody>
      </p:sp>
      <p:pic>
        <p:nvPicPr>
          <p:cNvPr id="8194" name="Picture 2" descr="C:\Program Files\Microsoft Office\MEDIA\CAGCAT10\j0233018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72872"/>
            <a:ext cx="4176463" cy="424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98016"/>
            <a:ext cx="8136904" cy="59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01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36912"/>
            <a:ext cx="8136904" cy="381642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uk-UA" dirty="0" smtClean="0"/>
          </a:p>
          <a:p>
            <a:pPr lvl="0" indent="-342900" fontAlgn="base">
              <a:spcAft>
                <a:spcPct val="0"/>
              </a:spcAft>
              <a:buClrTx/>
              <a:buSzTx/>
              <a:buNone/>
            </a:pPr>
            <a:r>
              <a:rPr lang="en-US" altLang="ru-RU" sz="2800" kern="0" dirty="0">
                <a:solidFill>
                  <a:srgbClr val="703DFF"/>
                </a:solidFill>
                <a:latin typeface="Comic Sans MS"/>
              </a:rPr>
              <a:t> </a:t>
            </a:r>
            <a:r>
              <a:rPr lang="uk-UA" altLang="ru-RU" sz="2800" kern="0" dirty="0">
                <a:solidFill>
                  <a:srgbClr val="703DFF"/>
                </a:solidFill>
                <a:latin typeface="Comic Sans MS"/>
              </a:rPr>
              <a:t>Уявіть ситуацію: д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ва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учні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 </a:t>
            </a:r>
            <a:r>
              <a:rPr lang="uk-UA" altLang="ru-RU" sz="2800" kern="0" dirty="0">
                <a:solidFill>
                  <a:srgbClr val="703DFF"/>
                </a:solidFill>
                <a:latin typeface="Comic Sans MS"/>
              </a:rPr>
              <a:t>діляться 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шоколадкою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. Одну шоколадку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поділили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 на десять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частин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. Один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учень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 взяв 3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частинки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, а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інший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 4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частинки</a:t>
            </a:r>
            <a:r>
              <a:rPr lang="ru-RU" altLang="ru-RU" sz="2800" kern="0" dirty="0" smtClean="0">
                <a:solidFill>
                  <a:srgbClr val="703DFF"/>
                </a:solidFill>
                <a:latin typeface="Comic Sans MS"/>
              </a:rPr>
              <a:t>.</a:t>
            </a:r>
          </a:p>
          <a:p>
            <a:pPr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altLang="ru-RU" sz="2800" kern="0" dirty="0" smtClean="0">
                <a:solidFill>
                  <a:srgbClr val="703DFF"/>
                </a:solidFill>
                <a:latin typeface="Comic Sans MS"/>
              </a:rPr>
              <a:t>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Скільки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частинок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 вони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з’їли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 разом? </a:t>
            </a:r>
            <a:endParaRPr lang="en-US" altLang="ru-RU" sz="2800" kern="0" dirty="0">
              <a:solidFill>
                <a:srgbClr val="703DFF"/>
              </a:solidFill>
              <a:latin typeface="Comic Sans MS"/>
            </a:endParaRPr>
          </a:p>
          <a:p>
            <a:pPr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 </a:t>
            </a:r>
            <a:r>
              <a:rPr lang="en-US" altLang="ru-RU" sz="2800" kern="0" dirty="0">
                <a:solidFill>
                  <a:srgbClr val="703DFF"/>
                </a:solidFill>
                <a:latin typeface="Comic Sans MS"/>
              </a:rPr>
              <a:t> 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Скільки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залишилося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? </a:t>
            </a:r>
            <a:endParaRPr lang="en-US" altLang="ru-RU" sz="2800" kern="0" dirty="0">
              <a:solidFill>
                <a:srgbClr val="703DFF"/>
              </a:solidFill>
              <a:latin typeface="Comic Sans MS"/>
            </a:endParaRPr>
          </a:p>
          <a:p>
            <a:pPr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  </a:t>
            </a:r>
            <a:r>
              <a:rPr lang="en-US" altLang="ru-RU" sz="2800" kern="0" dirty="0">
                <a:solidFill>
                  <a:srgbClr val="703DFF"/>
                </a:solidFill>
                <a:latin typeface="Comic Sans MS"/>
              </a:rPr>
              <a:t> 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На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скільки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більше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 один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з’їв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 за </a:t>
            </a:r>
            <a:r>
              <a:rPr lang="ru-RU" altLang="ru-RU" sz="2800" kern="0" dirty="0" err="1">
                <a:solidFill>
                  <a:srgbClr val="703DFF"/>
                </a:solidFill>
                <a:latin typeface="Comic Sans MS"/>
              </a:rPr>
              <a:t>іншого</a:t>
            </a:r>
            <a:r>
              <a:rPr lang="ru-RU" altLang="ru-RU" sz="2800" kern="0" dirty="0">
                <a:solidFill>
                  <a:srgbClr val="703DFF"/>
                </a:solidFill>
                <a:latin typeface="Comic Sans MS"/>
              </a:rPr>
              <a:t>?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75129"/>
            <a:ext cx="15843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1036637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94383"/>
            <a:ext cx="18589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48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kern="0" dirty="0">
                <a:solidFill>
                  <a:srgbClr val="CC0099"/>
                </a:solidFill>
                <a:latin typeface="Comic Sans MS"/>
              </a:rPr>
              <a:t>А </a:t>
            </a:r>
            <a:r>
              <a:rPr lang="ru-RU" altLang="ru-RU" kern="0" dirty="0" err="1">
                <a:solidFill>
                  <a:srgbClr val="CC0099"/>
                </a:solidFill>
                <a:latin typeface="Comic Sans MS"/>
              </a:rPr>
              <a:t>тепер</a:t>
            </a:r>
            <a:r>
              <a:rPr lang="ru-RU" altLang="ru-RU" kern="0" dirty="0">
                <a:solidFill>
                  <a:srgbClr val="CC0099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CC0099"/>
                </a:solidFill>
                <a:latin typeface="Comic Sans MS"/>
              </a:rPr>
              <a:t>якщо</a:t>
            </a:r>
            <a:r>
              <a:rPr lang="ru-RU" altLang="ru-RU" kern="0" dirty="0">
                <a:solidFill>
                  <a:srgbClr val="CC0099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CC0099"/>
                </a:solidFill>
                <a:latin typeface="Comic Sans MS"/>
              </a:rPr>
              <a:t>це</a:t>
            </a:r>
            <a:r>
              <a:rPr lang="ru-RU" altLang="ru-RU" kern="0" dirty="0">
                <a:solidFill>
                  <a:srgbClr val="CC0099"/>
                </a:solidFill>
                <a:latin typeface="Comic Sans MS"/>
              </a:rPr>
              <a:t> </a:t>
            </a:r>
            <a:r>
              <a:rPr lang="ru-RU" altLang="ru-RU" kern="0" dirty="0" err="1">
                <a:solidFill>
                  <a:srgbClr val="CC0099"/>
                </a:solidFill>
                <a:latin typeface="Comic Sans MS"/>
              </a:rPr>
              <a:t>перетворити</a:t>
            </a:r>
            <a:r>
              <a:rPr lang="ru-RU" altLang="ru-RU" kern="0" dirty="0">
                <a:solidFill>
                  <a:srgbClr val="CC0099"/>
                </a:solidFill>
                <a:latin typeface="Comic Sans MS"/>
              </a:rPr>
              <a:t> у </a:t>
            </a:r>
            <a:r>
              <a:rPr lang="ru-RU" altLang="ru-RU" kern="0" dirty="0" err="1">
                <a:solidFill>
                  <a:srgbClr val="CC0099"/>
                </a:solidFill>
                <a:latin typeface="Comic Sans MS"/>
              </a:rPr>
              <a:t>десяткові</a:t>
            </a:r>
            <a:r>
              <a:rPr lang="ru-RU" altLang="ru-RU" kern="0" dirty="0">
                <a:solidFill>
                  <a:srgbClr val="CC0099"/>
                </a:solidFill>
                <a:latin typeface="Comic Sans MS"/>
              </a:rPr>
              <a:t> дроби: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1790476" cy="74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282880"/>
              </p:ext>
            </p:extLst>
          </p:nvPr>
        </p:nvGraphicFramePr>
        <p:xfrm>
          <a:off x="1115616" y="3429000"/>
          <a:ext cx="1752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Формула" r:id="rId4" imgW="927000" imgH="393480" progId="Equation.3">
                  <p:embed/>
                </p:oleObj>
              </mc:Choice>
              <mc:Fallback>
                <p:oleObj name="Формула" r:id="rId4" imgW="9270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429000"/>
                        <a:ext cx="1752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375041"/>
              </p:ext>
            </p:extLst>
          </p:nvPr>
        </p:nvGraphicFramePr>
        <p:xfrm>
          <a:off x="1115616" y="4509120"/>
          <a:ext cx="17526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Формула" r:id="rId6" imgW="927000" imgH="393480" progId="Equation.3">
                  <p:embed/>
                </p:oleObj>
              </mc:Choice>
              <mc:Fallback>
                <p:oleObj name="Формула" r:id="rId6" imgW="9270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509120"/>
                        <a:ext cx="17526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298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34290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3200" kern="0" dirty="0">
                <a:solidFill>
                  <a:srgbClr val="CC0099"/>
                </a:solidFill>
                <a:latin typeface="Comic Sans MS"/>
              </a:rPr>
              <a:t>Проблема</a:t>
            </a:r>
            <a:r>
              <a:rPr lang="ru-RU" altLang="ru-RU" sz="3200" kern="0" dirty="0">
                <a:solidFill>
                  <a:srgbClr val="000000"/>
                </a:solidFill>
                <a:latin typeface="Comic Sans MS"/>
              </a:rPr>
              <a:t>: </a:t>
            </a:r>
            <a:r>
              <a:rPr lang="ru-RU" altLang="ru-RU" sz="3200" kern="0" dirty="0" err="1">
                <a:solidFill>
                  <a:srgbClr val="0000FF"/>
                </a:solidFill>
                <a:latin typeface="Comic Sans MS"/>
              </a:rPr>
              <a:t>Скільки</a:t>
            </a:r>
            <a:r>
              <a:rPr lang="ru-RU" altLang="ru-RU" sz="3200" kern="0" dirty="0">
                <a:solidFill>
                  <a:srgbClr val="0000FF"/>
                </a:solidFill>
                <a:latin typeface="Comic Sans MS"/>
              </a:rPr>
              <a:t> буде, </a:t>
            </a:r>
            <a:r>
              <a:rPr lang="ru-RU" altLang="ru-RU" sz="3200" kern="0" dirty="0" err="1">
                <a:solidFill>
                  <a:srgbClr val="0000FF"/>
                </a:solidFill>
                <a:latin typeface="Comic Sans MS"/>
              </a:rPr>
              <a:t>якщо</a:t>
            </a:r>
            <a:r>
              <a:rPr lang="ru-RU" altLang="ru-RU" sz="3200" kern="0" dirty="0">
                <a:solidFill>
                  <a:srgbClr val="0000FF"/>
                </a:solidFill>
                <a:latin typeface="Comic Sans MS"/>
              </a:rPr>
              <a:t> 0,4+0,03? </a:t>
            </a:r>
          </a:p>
          <a:p>
            <a:pPr lvl="0" indent="-342900" algn="ctr" fontAlgn="base">
              <a:spcAft>
                <a:spcPct val="0"/>
              </a:spcAft>
              <a:buClrTx/>
              <a:buSzTx/>
              <a:buNone/>
            </a:pPr>
            <a:r>
              <a:rPr lang="ru-RU" altLang="ru-RU" sz="3200" kern="0" dirty="0">
                <a:solidFill>
                  <a:srgbClr val="0000FF"/>
                </a:solidFill>
                <a:latin typeface="Comic Sans MS"/>
              </a:rPr>
              <a:t>Як  </a:t>
            </a:r>
            <a:r>
              <a:rPr lang="ru-RU" altLang="ru-RU" sz="3200" kern="0" dirty="0" err="1">
                <a:solidFill>
                  <a:srgbClr val="0000FF"/>
                </a:solidFill>
                <a:latin typeface="Comic Sans MS"/>
              </a:rPr>
              <a:t>це</a:t>
            </a:r>
            <a:r>
              <a:rPr lang="ru-RU" altLang="ru-RU" sz="3200" kern="0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ru-RU" altLang="ru-RU" sz="3200" kern="0" dirty="0" err="1">
                <a:solidFill>
                  <a:srgbClr val="0000FF"/>
                </a:solidFill>
                <a:latin typeface="Comic Sans MS"/>
              </a:rPr>
              <a:t>зробити</a:t>
            </a:r>
            <a:r>
              <a:rPr lang="ru-RU" altLang="ru-RU" sz="3200" kern="0" dirty="0">
                <a:solidFill>
                  <a:srgbClr val="0000FF"/>
                </a:solidFill>
                <a:latin typeface="Comic Sans MS"/>
              </a:rPr>
              <a:t>?</a:t>
            </a:r>
          </a:p>
          <a:p>
            <a:endParaRPr lang="ru-RU" dirty="0"/>
          </a:p>
        </p:txBody>
      </p:sp>
      <p:pic>
        <p:nvPicPr>
          <p:cNvPr id="11267" name="Picture 3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95793"/>
            <a:ext cx="2880320" cy="24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6672"/>
            <a:ext cx="1829714" cy="156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871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881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811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26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269190"/>
            <a:ext cx="7848873" cy="3856973"/>
          </a:xfrm>
        </p:spPr>
        <p:txBody>
          <a:bodyPr>
            <a:normAutofit fontScale="92500" lnSpcReduction="20000"/>
          </a:bodyPr>
          <a:lstStyle/>
          <a:p>
            <a:pPr marL="297180" lvl="1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3000" b="1" i="1" dirty="0" smtClean="0">
                <a:solidFill>
                  <a:srgbClr val="FF0000"/>
                </a:solidFill>
                <a:latin typeface="Arial" charset="0"/>
              </a:rPr>
              <a:t>Усний </a:t>
            </a:r>
            <a:r>
              <a:rPr lang="uk-UA" altLang="ru-RU" sz="3000" b="1" i="1" dirty="0">
                <a:solidFill>
                  <a:srgbClr val="FF0000"/>
                </a:solidFill>
                <a:latin typeface="Arial" charset="0"/>
              </a:rPr>
              <a:t>рахунок</a:t>
            </a:r>
            <a:endParaRPr lang="uk-UA" altLang="ru-RU" sz="3000" b="1" i="1" dirty="0" smtClean="0">
              <a:solidFill>
                <a:srgbClr val="FF0000"/>
              </a:solidFill>
              <a:latin typeface="Arial" charset="0"/>
            </a:endParaRPr>
          </a:p>
          <a:p>
            <a:pPr marL="1211580" lvl="1" indent="-914400" fontAlgn="base">
              <a:spcBef>
                <a:spcPct val="50000"/>
              </a:spcBef>
              <a:spcAft>
                <a:spcPct val="0"/>
              </a:spcAft>
              <a:buClrTx/>
              <a:buSzTx/>
              <a:buAutoNum type="arabicPeriod"/>
            </a:pPr>
            <a:r>
              <a:rPr lang="uk-UA" altLang="ru-RU" sz="2400" b="1" i="1" dirty="0" smtClean="0">
                <a:solidFill>
                  <a:srgbClr val="000000"/>
                </a:solidFill>
                <a:latin typeface="Arial" charset="0"/>
              </a:rPr>
              <a:t>Чи </a:t>
            </a:r>
            <a:r>
              <a:rPr lang="uk-UA" altLang="ru-RU" sz="2400" b="1" i="1" dirty="0">
                <a:solidFill>
                  <a:srgbClr val="000000"/>
                </a:solidFill>
                <a:latin typeface="Arial" charset="0"/>
              </a:rPr>
              <a:t>однакові десяткові </a:t>
            </a:r>
            <a:r>
              <a:rPr lang="uk-UA" altLang="ru-RU" sz="2400" b="1" i="1" dirty="0" smtClean="0">
                <a:solidFill>
                  <a:srgbClr val="000000"/>
                </a:solidFill>
                <a:latin typeface="Arial" charset="0"/>
              </a:rPr>
              <a:t>дроби)</a:t>
            </a: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i="1" dirty="0" smtClean="0">
                <a:solidFill>
                  <a:srgbClr val="000000"/>
                </a:solidFill>
                <a:latin typeface="Arial" charset="0"/>
              </a:rPr>
              <a:t>2,3000</a:t>
            </a:r>
            <a:r>
              <a:rPr lang="uk-UA" altLang="ru-RU" i="1" dirty="0">
                <a:solidFill>
                  <a:srgbClr val="000000"/>
                </a:solidFill>
                <a:latin typeface="Arial" charset="0"/>
              </a:rPr>
              <a:t>; 2,300; 2,30 і 2,3</a:t>
            </a:r>
            <a:r>
              <a:rPr lang="uk-UA" altLang="ru-RU" i="1" dirty="0" smtClean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Округліть до одиниць:</a:t>
            </a:r>
            <a:endParaRPr lang="ru-RU" sz="18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	а) до одиниць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685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         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3,18≈                                            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30,625≈ 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 marL="685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         257,51≈</a:t>
            </a:r>
            <a:endParaRPr lang="ru-RU" sz="18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	б) до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сотих</a:t>
            </a:r>
            <a:endParaRPr lang="ru-RU" sz="1800" dirty="0" smtClean="0">
              <a:latin typeface="Calibri"/>
              <a:ea typeface="Times New Roman"/>
              <a:cs typeface="Times New Roman"/>
            </a:endParaRPr>
          </a:p>
          <a:p>
            <a:pPr marL="6858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             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0,531≈                                        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 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12,467≈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lv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ru-RU" altLang="ru-RU" i="1" dirty="0" smtClean="0">
              <a:solidFill>
                <a:srgbClr val="000000"/>
              </a:solidFill>
              <a:latin typeface="Arial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50"/>
            <a:ext cx="1944216" cy="200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21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764704"/>
            <a:ext cx="3600400" cy="5067925"/>
          </a:xfrm>
        </p:spPr>
        <p:txBody>
          <a:bodyPr/>
          <a:lstStyle/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altLang="ru-RU" i="1" kern="0" dirty="0" smtClean="0">
                <a:solidFill>
                  <a:srgbClr val="00B050"/>
                </a:solidFill>
                <a:latin typeface="Comic Sans MS"/>
              </a:rPr>
              <a:t>1) </a:t>
            </a:r>
            <a:r>
              <a:rPr lang="uk-UA" altLang="ru-RU" kern="0" dirty="0" smtClean="0">
                <a:solidFill>
                  <a:srgbClr val="6600FF"/>
                </a:solidFill>
                <a:latin typeface="Comic Sans MS"/>
              </a:rPr>
              <a:t>52 </a:t>
            </a:r>
            <a:r>
              <a:rPr lang="uk-UA" altLang="ru-RU" kern="0" dirty="0">
                <a:solidFill>
                  <a:srgbClr val="6600FF"/>
                </a:solidFill>
                <a:latin typeface="Comic Sans MS"/>
              </a:rPr>
              <a:t>+ 18 = 7;</a:t>
            </a:r>
            <a:r>
              <a:rPr lang="en-US" altLang="ru-RU" kern="0" dirty="0">
                <a:solidFill>
                  <a:srgbClr val="6600FF"/>
                </a:solidFill>
                <a:latin typeface="Comic Sans MS"/>
              </a:rPr>
              <a:t>     </a:t>
            </a:r>
            <a:endParaRPr lang="uk-UA" altLang="ru-RU" kern="0" dirty="0">
              <a:solidFill>
                <a:srgbClr val="6600FF"/>
              </a:solidFill>
              <a:latin typeface="Comic Sans MS"/>
            </a:endParaRPr>
          </a:p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en-US" altLang="ru-RU" kern="0" dirty="0">
                <a:solidFill>
                  <a:srgbClr val="002060"/>
                </a:solidFill>
                <a:latin typeface="Comic Sans MS"/>
              </a:rPr>
              <a:t> </a:t>
            </a:r>
            <a:r>
              <a:rPr lang="uk-UA" altLang="ru-RU" kern="0" dirty="0">
                <a:solidFill>
                  <a:srgbClr val="002060"/>
                </a:solidFill>
                <a:latin typeface="Comic Sans MS"/>
              </a:rPr>
              <a:t>     </a:t>
            </a:r>
            <a:r>
              <a:rPr lang="uk-UA" altLang="ru-RU" i="1" kern="0" dirty="0" smtClean="0">
                <a:solidFill>
                  <a:srgbClr val="00B050"/>
                </a:solidFill>
                <a:latin typeface="Comic Sans MS"/>
              </a:rPr>
              <a:t>2)</a:t>
            </a:r>
            <a:r>
              <a:rPr lang="uk-UA" altLang="ru-RU" kern="0" dirty="0" smtClean="0">
                <a:solidFill>
                  <a:srgbClr val="002060"/>
                </a:solidFill>
                <a:latin typeface="Comic Sans MS"/>
              </a:rPr>
              <a:t> 5,2 </a:t>
            </a:r>
            <a:r>
              <a:rPr lang="uk-UA" altLang="ru-RU" kern="0" dirty="0">
                <a:solidFill>
                  <a:srgbClr val="002060"/>
                </a:solidFill>
                <a:latin typeface="Comic Sans MS"/>
              </a:rPr>
              <a:t>+ 1,8 = </a:t>
            </a:r>
            <a:r>
              <a:rPr lang="uk-UA" altLang="ru-RU" kern="0" dirty="0" smtClean="0">
                <a:solidFill>
                  <a:srgbClr val="002060"/>
                </a:solidFill>
                <a:latin typeface="Comic Sans MS"/>
              </a:rPr>
              <a:t>7</a:t>
            </a:r>
            <a:endParaRPr lang="uk-UA" altLang="ru-RU" kern="0" dirty="0">
              <a:solidFill>
                <a:srgbClr val="002060"/>
              </a:solidFill>
              <a:latin typeface="Comic Sans MS"/>
            </a:endParaRPr>
          </a:p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altLang="ru-RU" i="1" kern="0" dirty="0" smtClean="0">
                <a:solidFill>
                  <a:srgbClr val="00B050"/>
                </a:solidFill>
                <a:latin typeface="Comic Sans MS"/>
              </a:rPr>
              <a:t>3)</a:t>
            </a:r>
            <a:r>
              <a:rPr lang="uk-UA" altLang="ru-RU" kern="0" dirty="0" smtClean="0">
                <a:solidFill>
                  <a:srgbClr val="C00000"/>
                </a:solidFill>
                <a:latin typeface="Comic Sans MS"/>
              </a:rPr>
              <a:t> 736 </a:t>
            </a:r>
            <a:r>
              <a:rPr lang="uk-UA" altLang="ru-RU" kern="0" dirty="0">
                <a:solidFill>
                  <a:srgbClr val="C00000"/>
                </a:solidFill>
                <a:latin typeface="Comic Sans MS"/>
              </a:rPr>
              <a:t>– 336 = 4; </a:t>
            </a:r>
          </a:p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uk-UA" altLang="ru-RU" kern="0" dirty="0">
                <a:solidFill>
                  <a:srgbClr val="6600FF"/>
                </a:solidFill>
                <a:latin typeface="Comic Sans MS"/>
              </a:rPr>
              <a:t>     </a:t>
            </a:r>
            <a:r>
              <a:rPr lang="en-US" altLang="ru-RU" i="1" kern="0" dirty="0">
                <a:solidFill>
                  <a:srgbClr val="00B050"/>
                </a:solidFill>
                <a:latin typeface="Comic Sans MS"/>
              </a:rPr>
              <a:t> </a:t>
            </a:r>
            <a:r>
              <a:rPr lang="uk-UA" altLang="ru-RU" i="1" kern="0" dirty="0" smtClean="0">
                <a:solidFill>
                  <a:srgbClr val="00B050"/>
                </a:solidFill>
                <a:latin typeface="Comic Sans MS"/>
              </a:rPr>
              <a:t>4)  </a:t>
            </a:r>
            <a:r>
              <a:rPr lang="uk-UA" altLang="ru-RU" kern="0" dirty="0" smtClean="0">
                <a:solidFill>
                  <a:srgbClr val="6600FF"/>
                </a:solidFill>
                <a:latin typeface="Comic Sans MS"/>
              </a:rPr>
              <a:t>(7,36 </a:t>
            </a:r>
            <a:r>
              <a:rPr lang="uk-UA" altLang="ru-RU" kern="0" dirty="0">
                <a:solidFill>
                  <a:srgbClr val="6600FF"/>
                </a:solidFill>
                <a:latin typeface="Comic Sans MS"/>
              </a:rPr>
              <a:t>– 3,36 = 4)</a:t>
            </a:r>
          </a:p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altLang="ru-RU" i="1" kern="0" dirty="0" smtClean="0">
                <a:solidFill>
                  <a:srgbClr val="00B050"/>
                </a:solidFill>
                <a:latin typeface="Comic Sans MS"/>
              </a:rPr>
              <a:t>5)  </a:t>
            </a:r>
            <a:r>
              <a:rPr lang="uk-UA" altLang="ru-RU" kern="0" dirty="0" smtClean="0">
                <a:solidFill>
                  <a:srgbClr val="6600FF"/>
                </a:solidFill>
                <a:latin typeface="Comic Sans MS"/>
              </a:rPr>
              <a:t>3 </a:t>
            </a:r>
            <a:r>
              <a:rPr lang="uk-UA" altLang="ru-RU" kern="0" dirty="0">
                <a:solidFill>
                  <a:srgbClr val="6600FF"/>
                </a:solidFill>
                <a:latin typeface="Comic Sans MS"/>
              </a:rPr>
              <a:t>+ 108 = 408;</a:t>
            </a:r>
            <a:r>
              <a:rPr lang="en-US" altLang="ru-RU" kern="0" dirty="0">
                <a:solidFill>
                  <a:srgbClr val="6600FF"/>
                </a:solidFill>
                <a:latin typeface="Comic Sans MS"/>
              </a:rPr>
              <a:t>    </a:t>
            </a:r>
            <a:endParaRPr lang="uk-UA" altLang="ru-RU" kern="0" dirty="0">
              <a:solidFill>
                <a:srgbClr val="6600FF"/>
              </a:solidFill>
              <a:latin typeface="Comic Sans MS"/>
            </a:endParaRPr>
          </a:p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uk-UA" altLang="ru-RU" kern="0" dirty="0">
                <a:solidFill>
                  <a:schemeClr val="bg2">
                    <a:lumMod val="50000"/>
                  </a:schemeClr>
                </a:solidFill>
                <a:latin typeface="Comic Sans MS"/>
              </a:rPr>
              <a:t>     </a:t>
            </a:r>
            <a:r>
              <a:rPr lang="uk-UA" altLang="ru-RU" i="1" kern="0" dirty="0">
                <a:solidFill>
                  <a:srgbClr val="00B050"/>
                </a:solidFill>
                <a:latin typeface="Comic Sans MS"/>
              </a:rPr>
              <a:t> </a:t>
            </a:r>
            <a:r>
              <a:rPr lang="uk-UA" altLang="ru-RU" i="1" kern="0" dirty="0" smtClean="0">
                <a:solidFill>
                  <a:srgbClr val="00B050"/>
                </a:solidFill>
                <a:latin typeface="Comic Sans MS"/>
              </a:rPr>
              <a:t>6)  </a:t>
            </a:r>
            <a:r>
              <a:rPr lang="uk-UA" altLang="ru-RU" kern="0" dirty="0" smtClean="0">
                <a:solidFill>
                  <a:schemeClr val="bg2">
                    <a:lumMod val="50000"/>
                  </a:schemeClr>
                </a:solidFill>
                <a:latin typeface="Comic Sans MS"/>
              </a:rPr>
              <a:t>3 </a:t>
            </a:r>
            <a:r>
              <a:rPr lang="uk-UA" altLang="ru-RU" kern="0" dirty="0">
                <a:solidFill>
                  <a:schemeClr val="bg2">
                    <a:lumMod val="50000"/>
                  </a:schemeClr>
                </a:solidFill>
                <a:latin typeface="Comic Sans MS"/>
              </a:rPr>
              <a:t>+ 1,08 = </a:t>
            </a:r>
            <a:r>
              <a:rPr lang="uk-UA" altLang="ru-RU" kern="0" dirty="0" smtClean="0">
                <a:solidFill>
                  <a:schemeClr val="bg2">
                    <a:lumMod val="50000"/>
                  </a:schemeClr>
                </a:solidFill>
                <a:latin typeface="Comic Sans MS"/>
              </a:rPr>
              <a:t>4,08</a:t>
            </a:r>
            <a:endParaRPr lang="uk-UA" altLang="ru-RU" kern="0" dirty="0">
              <a:solidFill>
                <a:schemeClr val="bg2">
                  <a:lumMod val="50000"/>
                </a:schemeClr>
              </a:solidFill>
              <a:latin typeface="Comic Sans MS"/>
            </a:endParaRPr>
          </a:p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altLang="ru-RU" i="1" kern="0" dirty="0" smtClean="0">
                <a:solidFill>
                  <a:srgbClr val="6600FF"/>
                </a:solidFill>
                <a:latin typeface="Comic Sans MS"/>
              </a:rPr>
              <a:t>7)  </a:t>
            </a:r>
            <a:r>
              <a:rPr lang="uk-UA" altLang="ru-RU" kern="0" dirty="0" smtClean="0">
                <a:solidFill>
                  <a:srgbClr val="6600FF"/>
                </a:solidFill>
                <a:latin typeface="Comic Sans MS"/>
              </a:rPr>
              <a:t>74 </a:t>
            </a:r>
            <a:r>
              <a:rPr lang="uk-UA" altLang="ru-RU" kern="0" dirty="0">
                <a:solidFill>
                  <a:srgbClr val="6600FF"/>
                </a:solidFill>
                <a:latin typeface="Comic Sans MS"/>
              </a:rPr>
              <a:t>– 24 = 5; </a:t>
            </a:r>
            <a:r>
              <a:rPr lang="en-US" altLang="ru-RU" kern="0" dirty="0">
                <a:solidFill>
                  <a:srgbClr val="6600FF"/>
                </a:solidFill>
                <a:latin typeface="Comic Sans MS"/>
              </a:rPr>
              <a:t>  </a:t>
            </a:r>
            <a:endParaRPr lang="uk-UA" altLang="ru-RU" kern="0" dirty="0">
              <a:solidFill>
                <a:srgbClr val="6600FF"/>
              </a:solidFill>
              <a:latin typeface="Comic Sans MS"/>
            </a:endParaRPr>
          </a:p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uk-UA" altLang="ru-RU" kern="0" dirty="0">
                <a:solidFill>
                  <a:srgbClr val="6600FF"/>
                </a:solidFill>
                <a:latin typeface="Comic Sans MS"/>
              </a:rPr>
              <a:t>   </a:t>
            </a:r>
            <a:r>
              <a:rPr lang="en-US" altLang="ru-RU" kern="0" dirty="0">
                <a:solidFill>
                  <a:srgbClr val="6600FF"/>
                </a:solidFill>
                <a:latin typeface="Comic Sans MS"/>
              </a:rPr>
              <a:t>   </a:t>
            </a:r>
            <a:r>
              <a:rPr lang="uk-UA" altLang="ru-RU" i="1" kern="0" dirty="0" smtClean="0">
                <a:solidFill>
                  <a:srgbClr val="6600FF"/>
                </a:solidFill>
                <a:latin typeface="Comic Sans MS"/>
              </a:rPr>
              <a:t>8)  </a:t>
            </a:r>
            <a:r>
              <a:rPr lang="uk-UA" altLang="ru-RU" kern="0" dirty="0" smtClean="0">
                <a:solidFill>
                  <a:srgbClr val="6600FF"/>
                </a:solidFill>
                <a:latin typeface="Comic Sans MS"/>
              </a:rPr>
              <a:t>(7,4 </a:t>
            </a:r>
            <a:r>
              <a:rPr lang="uk-UA" altLang="ru-RU" kern="0" dirty="0">
                <a:solidFill>
                  <a:srgbClr val="6600FF"/>
                </a:solidFill>
                <a:latin typeface="Comic Sans MS"/>
              </a:rPr>
              <a:t>– 2,4 = 5)</a:t>
            </a:r>
          </a:p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altLang="ru-RU" i="1" kern="0" dirty="0" smtClean="0">
                <a:solidFill>
                  <a:srgbClr val="6600FF"/>
                </a:solidFill>
                <a:latin typeface="Comic Sans MS"/>
              </a:rPr>
              <a:t>9)  </a:t>
            </a:r>
            <a:r>
              <a:rPr lang="uk-UA" altLang="ru-RU" kern="0" dirty="0" smtClean="0">
                <a:solidFill>
                  <a:srgbClr val="6600FF"/>
                </a:solidFill>
                <a:latin typeface="Comic Sans MS"/>
              </a:rPr>
              <a:t>73 </a:t>
            </a:r>
            <a:r>
              <a:rPr lang="uk-UA" altLang="ru-RU" kern="0" dirty="0">
                <a:solidFill>
                  <a:srgbClr val="6600FF"/>
                </a:solidFill>
                <a:latin typeface="Comic Sans MS"/>
              </a:rPr>
              <a:t>+ 27 = 10;</a:t>
            </a:r>
            <a:r>
              <a:rPr lang="en-US" altLang="ru-RU" kern="0" dirty="0">
                <a:solidFill>
                  <a:srgbClr val="6600FF"/>
                </a:solidFill>
                <a:latin typeface="Comic Sans MS"/>
              </a:rPr>
              <a:t>  </a:t>
            </a:r>
            <a:endParaRPr lang="uk-UA" altLang="ru-RU" kern="0" dirty="0">
              <a:solidFill>
                <a:srgbClr val="6600FF"/>
              </a:solidFill>
              <a:latin typeface="Comic Sans MS"/>
            </a:endParaRPr>
          </a:p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uk-UA" altLang="ru-RU" kern="0" dirty="0">
                <a:solidFill>
                  <a:srgbClr val="6600FF"/>
                </a:solidFill>
                <a:latin typeface="Comic Sans MS"/>
              </a:rPr>
              <a:t>    </a:t>
            </a:r>
            <a:r>
              <a:rPr lang="en-US" altLang="ru-RU" kern="0" dirty="0">
                <a:solidFill>
                  <a:srgbClr val="6600FF"/>
                </a:solidFill>
                <a:latin typeface="Comic Sans MS"/>
              </a:rPr>
              <a:t> </a:t>
            </a:r>
            <a:r>
              <a:rPr lang="uk-UA" altLang="ru-RU" kern="0" dirty="0">
                <a:solidFill>
                  <a:srgbClr val="6600FF"/>
                </a:solidFill>
                <a:latin typeface="Comic Sans MS"/>
              </a:rPr>
              <a:t> </a:t>
            </a:r>
            <a:r>
              <a:rPr lang="uk-UA" altLang="ru-RU" i="1" kern="0" dirty="0" smtClean="0">
                <a:solidFill>
                  <a:srgbClr val="6600FF"/>
                </a:solidFill>
                <a:latin typeface="Comic Sans MS"/>
              </a:rPr>
              <a:t>10)  </a:t>
            </a:r>
            <a:r>
              <a:rPr lang="uk-UA" altLang="ru-RU" kern="0" dirty="0" smtClean="0">
                <a:solidFill>
                  <a:srgbClr val="6600FF"/>
                </a:solidFill>
                <a:latin typeface="Comic Sans MS"/>
              </a:rPr>
              <a:t>(7,3 </a:t>
            </a:r>
            <a:r>
              <a:rPr lang="uk-UA" altLang="ru-RU" kern="0" dirty="0">
                <a:solidFill>
                  <a:srgbClr val="6600FF"/>
                </a:solidFill>
                <a:latin typeface="Comic Sans MS"/>
              </a:rPr>
              <a:t>+2,7 = 10)</a:t>
            </a:r>
          </a:p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uk-UA" altLang="ru-RU" i="1" kern="0" dirty="0" smtClean="0">
                <a:solidFill>
                  <a:srgbClr val="6600FF"/>
                </a:solidFill>
                <a:latin typeface="Comic Sans MS"/>
              </a:rPr>
              <a:t>11) </a:t>
            </a:r>
            <a:r>
              <a:rPr lang="uk-UA" altLang="ru-RU" kern="0" dirty="0" smtClean="0">
                <a:solidFill>
                  <a:srgbClr val="6600FF"/>
                </a:solidFill>
                <a:latin typeface="Comic Sans MS"/>
              </a:rPr>
              <a:t>57 </a:t>
            </a:r>
            <a:r>
              <a:rPr lang="uk-UA" altLang="ru-RU" kern="0" dirty="0">
                <a:solidFill>
                  <a:srgbClr val="6600FF"/>
                </a:solidFill>
                <a:latin typeface="Comic Sans MS"/>
              </a:rPr>
              <a:t>– 4 = 17; </a:t>
            </a:r>
            <a:r>
              <a:rPr lang="en-US" altLang="ru-RU" kern="0" dirty="0">
                <a:solidFill>
                  <a:srgbClr val="6600FF"/>
                </a:solidFill>
                <a:latin typeface="Comic Sans MS"/>
              </a:rPr>
              <a:t>  </a:t>
            </a:r>
            <a:endParaRPr lang="uk-UA" altLang="ru-RU" kern="0" dirty="0">
              <a:solidFill>
                <a:srgbClr val="6600FF"/>
              </a:solidFill>
              <a:latin typeface="Comic Sans MS"/>
            </a:endParaRPr>
          </a:p>
          <a:p>
            <a:pPr marL="533400" lvl="0" indent="-53340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r>
              <a:rPr lang="uk-UA" altLang="ru-RU" i="1" kern="0" dirty="0">
                <a:solidFill>
                  <a:srgbClr val="6600FF"/>
                </a:solidFill>
                <a:latin typeface="Comic Sans MS"/>
              </a:rPr>
              <a:t>  </a:t>
            </a:r>
            <a:r>
              <a:rPr lang="en-US" altLang="ru-RU" i="1" kern="0" dirty="0">
                <a:solidFill>
                  <a:srgbClr val="6600FF"/>
                </a:solidFill>
                <a:latin typeface="Comic Sans MS"/>
              </a:rPr>
              <a:t>    </a:t>
            </a:r>
            <a:r>
              <a:rPr lang="uk-UA" altLang="ru-RU" i="1" kern="0" dirty="0" smtClean="0">
                <a:solidFill>
                  <a:srgbClr val="6600FF"/>
                </a:solidFill>
                <a:latin typeface="Comic Sans MS"/>
              </a:rPr>
              <a:t>12) </a:t>
            </a:r>
            <a:r>
              <a:rPr lang="uk-UA" altLang="ru-RU" kern="0" dirty="0" smtClean="0">
                <a:solidFill>
                  <a:srgbClr val="6600FF"/>
                </a:solidFill>
                <a:latin typeface="Comic Sans MS"/>
              </a:rPr>
              <a:t>(5,7 </a:t>
            </a:r>
            <a:r>
              <a:rPr lang="uk-UA" altLang="ru-RU" kern="0" dirty="0">
                <a:solidFill>
                  <a:srgbClr val="6600FF"/>
                </a:solidFill>
                <a:latin typeface="Comic Sans MS"/>
              </a:rPr>
              <a:t>– 4 = 1,7)</a:t>
            </a:r>
            <a:endParaRPr lang="ru-RU" altLang="ru-RU" kern="0" dirty="0">
              <a:solidFill>
                <a:srgbClr val="6600FF"/>
              </a:solidFill>
              <a:latin typeface="Comic Sans MS"/>
            </a:endParaRPr>
          </a:p>
          <a:p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5720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588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384666" cy="792088"/>
          </a:xfrm>
        </p:spPr>
        <p:txBody>
          <a:bodyPr>
            <a:normAutofit fontScale="90000"/>
          </a:bodyPr>
          <a:lstStyle/>
          <a:p>
            <a:r>
              <a:rPr lang="uk-UA" b="1" dirty="0" err="1" smtClean="0"/>
              <a:t>Фізкультхвилинка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2200" b="1" dirty="0" smtClean="0"/>
              <a:t>музичний запис</a:t>
            </a:r>
            <a:endParaRPr lang="ru-RU" sz="22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799288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980728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endParaRPr lang="uk-UA" b="1" dirty="0" smtClean="0"/>
          </a:p>
          <a:p>
            <a:endParaRPr lang="uk-UA" dirty="0"/>
          </a:p>
          <a:p>
            <a:r>
              <a:rPr lang="uk-UA" dirty="0" smtClean="0"/>
              <a:t>запис десяткових дробів :</a:t>
            </a:r>
          </a:p>
          <a:p>
            <a:r>
              <a:rPr lang="uk-UA" dirty="0" smtClean="0"/>
              <a:t>Правильний запис додавання десяткових дробів – сидіти;</a:t>
            </a:r>
          </a:p>
          <a:p>
            <a:r>
              <a:rPr lang="uk-UA" dirty="0" err="1" smtClean="0"/>
              <a:t>Нерпавильний</a:t>
            </a:r>
            <a:r>
              <a:rPr lang="uk-UA" dirty="0" smtClean="0"/>
              <a:t> запис додавання десяткових дробів - встати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34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ru-RU" sz="3600" b="1" kern="0" dirty="0">
                <a:solidFill>
                  <a:srgbClr val="0000FF"/>
                </a:solidFill>
                <a:latin typeface="Comic Sans MS"/>
              </a:rPr>
              <a:t>Обчисліть, використовуючи прийоми швидкого обчислення</a:t>
            </a:r>
            <a:r>
              <a:rPr lang="uk-UA" altLang="ru-RU" sz="4400" b="1" kern="0" dirty="0">
                <a:solidFill>
                  <a:srgbClr val="0000FF"/>
                </a:solidFill>
                <a:latin typeface="Comic Sans MS"/>
              </a:rPr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284983"/>
            <a:ext cx="8208912" cy="3168353"/>
          </a:xfrm>
        </p:spPr>
        <p:txBody>
          <a:bodyPr>
            <a:normAutofit/>
          </a:bodyPr>
          <a:lstStyle/>
          <a:p>
            <a:pPr marL="609600" lvl="0" indent="-609600" fontAlgn="base">
              <a:spcAft>
                <a:spcPct val="0"/>
              </a:spcAft>
              <a:buClrTx/>
              <a:buSzTx/>
              <a:buNone/>
            </a:pPr>
            <a:r>
              <a:rPr lang="en-US" altLang="ru-RU" sz="2800" kern="0" dirty="0" smtClean="0">
                <a:solidFill>
                  <a:srgbClr val="CC0099"/>
                </a:solidFill>
                <a:latin typeface="Comic Sans MS"/>
              </a:rPr>
              <a:t>1)</a:t>
            </a:r>
            <a:r>
              <a:rPr lang="en-US" altLang="ru-RU" sz="2800" kern="0" dirty="0" smtClean="0">
                <a:solidFill>
                  <a:srgbClr val="000000"/>
                </a:solidFill>
                <a:latin typeface="Comic Sans MS"/>
              </a:rPr>
              <a:t>  </a:t>
            </a:r>
            <a:r>
              <a:rPr lang="uk-UA" altLang="ru-RU" sz="2800" kern="0" dirty="0" smtClean="0">
                <a:solidFill>
                  <a:srgbClr val="000000"/>
                </a:solidFill>
                <a:latin typeface="Comic Sans MS"/>
              </a:rPr>
              <a:t>0,8-0,1</a:t>
            </a:r>
            <a:r>
              <a:rPr lang="uk-UA" altLang="ru-RU" sz="2800" kern="0" dirty="0">
                <a:solidFill>
                  <a:srgbClr val="000000"/>
                </a:solidFill>
                <a:latin typeface="Comic Sans MS"/>
              </a:rPr>
              <a:t>;</a:t>
            </a:r>
            <a:r>
              <a:rPr lang="en-US" altLang="ru-RU" sz="2800" kern="0" dirty="0">
                <a:solidFill>
                  <a:srgbClr val="000000"/>
                </a:solidFill>
                <a:latin typeface="Comic Sans MS"/>
              </a:rPr>
              <a:t>       </a:t>
            </a:r>
            <a:r>
              <a:rPr lang="uk-UA" altLang="ru-RU" sz="2800" kern="0" dirty="0">
                <a:solidFill>
                  <a:srgbClr val="CC0099"/>
                </a:solidFill>
                <a:latin typeface="Comic Sans MS"/>
              </a:rPr>
              <a:t>4)</a:t>
            </a:r>
            <a:r>
              <a:rPr lang="uk-UA" altLang="ru-RU" sz="2800" kern="0" dirty="0">
                <a:solidFill>
                  <a:srgbClr val="000000"/>
                </a:solidFill>
                <a:latin typeface="Comic Sans MS"/>
              </a:rPr>
              <a:t> 9,43- 5,43;</a:t>
            </a:r>
            <a:r>
              <a:rPr lang="en-US" altLang="ru-RU" sz="2800" kern="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uk-UA" altLang="ru-RU" sz="2800" kern="0" dirty="0" smtClean="0">
                <a:solidFill>
                  <a:srgbClr val="000000"/>
                </a:solidFill>
                <a:latin typeface="Comic Sans MS"/>
              </a:rPr>
              <a:t>   </a:t>
            </a:r>
            <a:r>
              <a:rPr lang="en-US" altLang="ru-RU" sz="2800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uk-UA" altLang="ru-RU" sz="2800" kern="0" dirty="0" smtClean="0">
                <a:solidFill>
                  <a:srgbClr val="CC0099"/>
                </a:solidFill>
                <a:latin typeface="Comic Sans MS"/>
              </a:rPr>
              <a:t>7</a:t>
            </a:r>
            <a:r>
              <a:rPr lang="uk-UA" altLang="ru-RU" sz="2800" kern="0" dirty="0">
                <a:solidFill>
                  <a:srgbClr val="CC0099"/>
                </a:solidFill>
                <a:latin typeface="Comic Sans MS"/>
              </a:rPr>
              <a:t>)</a:t>
            </a:r>
            <a:r>
              <a:rPr lang="en-US" altLang="ru-RU" sz="2800" kern="0" dirty="0">
                <a:solidFill>
                  <a:srgbClr val="CC0099"/>
                </a:solidFill>
                <a:latin typeface="Comic Sans MS"/>
              </a:rPr>
              <a:t> </a:t>
            </a:r>
            <a:r>
              <a:rPr lang="uk-UA" altLang="ru-RU" sz="2800" kern="0" dirty="0">
                <a:solidFill>
                  <a:srgbClr val="000000"/>
                </a:solidFill>
                <a:latin typeface="Comic Sans MS"/>
              </a:rPr>
              <a:t>13,5-13;</a:t>
            </a:r>
          </a:p>
          <a:p>
            <a:pPr marL="609600" lvl="0" indent="-609600" fontAlgn="base">
              <a:spcAft>
                <a:spcPct val="0"/>
              </a:spcAft>
              <a:buClrTx/>
              <a:buSzTx/>
              <a:buNone/>
            </a:pPr>
            <a:r>
              <a:rPr lang="en-US" altLang="ru-RU" sz="2800" kern="0" dirty="0">
                <a:solidFill>
                  <a:srgbClr val="CC0099"/>
                </a:solidFill>
                <a:latin typeface="Comic Sans MS"/>
              </a:rPr>
              <a:t>2)</a:t>
            </a:r>
            <a:r>
              <a:rPr lang="en-US" altLang="ru-RU" sz="2800" kern="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uk-UA" altLang="ru-RU" sz="2800" kern="0" dirty="0">
                <a:solidFill>
                  <a:srgbClr val="000000"/>
                </a:solidFill>
                <a:latin typeface="Comic Sans MS"/>
              </a:rPr>
              <a:t>12,7-0,7;</a:t>
            </a:r>
            <a:r>
              <a:rPr lang="en-US" altLang="ru-RU" sz="2800" kern="0" dirty="0">
                <a:solidFill>
                  <a:srgbClr val="000000"/>
                </a:solidFill>
                <a:latin typeface="Comic Sans MS"/>
              </a:rPr>
              <a:t>     </a:t>
            </a:r>
            <a:r>
              <a:rPr lang="uk-UA" altLang="ru-RU" sz="2800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uk-UA" altLang="ru-RU" sz="2800" kern="0" dirty="0" smtClean="0">
                <a:solidFill>
                  <a:srgbClr val="CC0099"/>
                </a:solidFill>
                <a:latin typeface="Comic Sans MS"/>
              </a:rPr>
              <a:t>5</a:t>
            </a:r>
            <a:r>
              <a:rPr lang="uk-UA" altLang="ru-RU" sz="2800" kern="0" dirty="0">
                <a:solidFill>
                  <a:srgbClr val="CC0099"/>
                </a:solidFill>
                <a:latin typeface="Comic Sans MS"/>
              </a:rPr>
              <a:t>)</a:t>
            </a:r>
            <a:r>
              <a:rPr lang="uk-UA" altLang="ru-RU" sz="2800" kern="0" dirty="0">
                <a:solidFill>
                  <a:srgbClr val="000000"/>
                </a:solidFill>
                <a:latin typeface="Comic Sans MS"/>
              </a:rPr>
              <a:t> 43,8- 3,8;</a:t>
            </a:r>
            <a:r>
              <a:rPr lang="en-US" altLang="ru-RU" sz="2800" kern="0" dirty="0">
                <a:solidFill>
                  <a:srgbClr val="000000"/>
                </a:solidFill>
                <a:latin typeface="Comic Sans MS"/>
              </a:rPr>
              <a:t>   </a:t>
            </a:r>
            <a:r>
              <a:rPr lang="uk-UA" altLang="ru-RU" sz="2800" kern="0" dirty="0" smtClean="0">
                <a:solidFill>
                  <a:srgbClr val="000000"/>
                </a:solidFill>
                <a:latin typeface="Comic Sans MS"/>
              </a:rPr>
              <a:t>    </a:t>
            </a:r>
            <a:r>
              <a:rPr lang="en-US" altLang="ru-RU" sz="2800" kern="0" dirty="0" smtClean="0">
                <a:solidFill>
                  <a:srgbClr val="000000"/>
                </a:solidFill>
                <a:latin typeface="Comic Sans MS"/>
              </a:rPr>
              <a:t> </a:t>
            </a:r>
            <a:r>
              <a:rPr lang="uk-UA" altLang="ru-RU" sz="2800" kern="0" dirty="0">
                <a:solidFill>
                  <a:srgbClr val="CC0099"/>
                </a:solidFill>
                <a:latin typeface="Comic Sans MS"/>
              </a:rPr>
              <a:t>8)</a:t>
            </a:r>
            <a:r>
              <a:rPr lang="uk-UA" altLang="ru-RU" sz="2800" kern="0" dirty="0">
                <a:solidFill>
                  <a:srgbClr val="000000"/>
                </a:solidFill>
                <a:latin typeface="Comic Sans MS"/>
              </a:rPr>
              <a:t> 6,05-3,05;</a:t>
            </a:r>
          </a:p>
          <a:p>
            <a:pPr marL="609600" lvl="0" indent="-609600" fontAlgn="base">
              <a:spcAft>
                <a:spcPct val="0"/>
              </a:spcAft>
              <a:buClrTx/>
              <a:buSzTx/>
              <a:buNone/>
            </a:pPr>
            <a:r>
              <a:rPr lang="en-US" altLang="ru-RU" sz="2800" kern="0" dirty="0">
                <a:solidFill>
                  <a:srgbClr val="CC0099"/>
                </a:solidFill>
                <a:latin typeface="Comic Sans MS"/>
              </a:rPr>
              <a:t>3)</a:t>
            </a:r>
            <a:r>
              <a:rPr lang="en-US" altLang="ru-RU" sz="2800" kern="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uk-UA" altLang="ru-RU" sz="2800" kern="0" dirty="0">
                <a:solidFill>
                  <a:srgbClr val="000000"/>
                </a:solidFill>
                <a:latin typeface="Comic Sans MS"/>
              </a:rPr>
              <a:t>3,48-3,44;	</a:t>
            </a:r>
            <a:r>
              <a:rPr lang="en-US" altLang="ru-RU" sz="2800" kern="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uk-UA" altLang="ru-RU" sz="2800" kern="0" dirty="0">
                <a:solidFill>
                  <a:srgbClr val="CC0099"/>
                </a:solidFill>
                <a:latin typeface="Comic Sans MS"/>
              </a:rPr>
              <a:t>6)</a:t>
            </a:r>
            <a:r>
              <a:rPr lang="uk-UA" altLang="ru-RU" sz="2800" kern="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altLang="ru-RU" sz="2800" kern="0" dirty="0">
                <a:solidFill>
                  <a:srgbClr val="000000"/>
                </a:solidFill>
                <a:latin typeface="Comic Sans MS"/>
              </a:rPr>
              <a:t> </a:t>
            </a:r>
            <a:r>
              <a:rPr lang="uk-UA" altLang="ru-RU" sz="2800" kern="0" dirty="0">
                <a:solidFill>
                  <a:srgbClr val="000000"/>
                </a:solidFill>
                <a:latin typeface="Comic Sans MS"/>
              </a:rPr>
              <a:t>8- 0,5;	</a:t>
            </a:r>
            <a:endParaRPr lang="ru-RU" altLang="ru-RU" sz="2800" kern="0" dirty="0">
              <a:solidFill>
                <a:srgbClr val="000000"/>
              </a:solidFill>
              <a:latin typeface="Comic Sans M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232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20985"/>
            <a:ext cx="2520280" cy="5716327"/>
          </a:xfrm>
        </p:spPr>
        <p:txBody>
          <a:bodyPr>
            <a:normAutofit/>
          </a:bodyPr>
          <a:lstStyle/>
          <a:p>
            <a:r>
              <a:rPr lang="ru-RU" altLang="ru-RU" sz="2800" kern="0" dirty="0" err="1">
                <a:solidFill>
                  <a:srgbClr val="0000FF"/>
                </a:solidFill>
                <a:latin typeface="Comic Sans MS"/>
              </a:rPr>
              <a:t>Визначте</a:t>
            </a:r>
            <a:r>
              <a:rPr lang="ru-RU" altLang="ru-RU" sz="2800" kern="0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ru-RU" altLang="ru-RU" sz="2800" kern="0" dirty="0" err="1">
                <a:solidFill>
                  <a:srgbClr val="0000FF"/>
                </a:solidFill>
                <a:latin typeface="Comic Sans MS"/>
              </a:rPr>
              <a:t>назву</a:t>
            </a:r>
            <a:r>
              <a:rPr lang="ru-RU" altLang="ru-RU" sz="2800" kern="0" dirty="0">
                <a:solidFill>
                  <a:srgbClr val="0000FF"/>
                </a:solidFill>
                <a:latin typeface="Comic Sans MS"/>
              </a:rPr>
              <a:t> на</a:t>
            </a:r>
            <a:r>
              <a:rPr lang="uk-UA" altLang="ru-RU" sz="2800" kern="0" dirty="0" err="1">
                <a:solidFill>
                  <a:srgbClr val="0000FF"/>
                </a:solidFill>
                <a:latin typeface="Comic Sans MS"/>
              </a:rPr>
              <a:t>йвищого</a:t>
            </a:r>
            <a:r>
              <a:rPr lang="uk-UA" altLang="ru-RU" sz="2800" kern="0" dirty="0">
                <a:solidFill>
                  <a:srgbClr val="0000FF"/>
                </a:solidFill>
                <a:latin typeface="Comic Sans MS"/>
              </a:rPr>
              <a:t> дерева </a:t>
            </a:r>
            <a:r>
              <a:rPr lang="ru-RU" altLang="ru-RU" sz="2800" kern="0" dirty="0">
                <a:solidFill>
                  <a:srgbClr val="0000FF"/>
                </a:solidFill>
                <a:latin typeface="Comic Sans MS"/>
              </a:rPr>
              <a:t>у </a:t>
            </a:r>
            <a:r>
              <a:rPr lang="ru-RU" altLang="ru-RU" sz="2800" kern="0" dirty="0" err="1">
                <a:solidFill>
                  <a:srgbClr val="0000FF"/>
                </a:solidFill>
                <a:latin typeface="Comic Sans MS"/>
              </a:rPr>
              <a:t>світі</a:t>
            </a:r>
            <a:r>
              <a:rPr lang="uk-UA" altLang="ru-RU" sz="2800" kern="0" dirty="0">
                <a:solidFill>
                  <a:srgbClr val="0000FF"/>
                </a:solidFill>
                <a:latin typeface="Comic Sans MS"/>
              </a:rPr>
              <a:t>, вико</a:t>
            </a:r>
            <a:r>
              <a:rPr lang="ru-RU" altLang="ru-RU" sz="2800" kern="0" dirty="0" err="1">
                <a:solidFill>
                  <a:srgbClr val="0000FF"/>
                </a:solidFill>
                <a:latin typeface="Comic Sans MS"/>
              </a:rPr>
              <a:t>навши</a:t>
            </a:r>
            <a:r>
              <a:rPr lang="ru-RU" altLang="ru-RU" sz="2800" kern="0" dirty="0">
                <a:solidFill>
                  <a:srgbClr val="0000FF"/>
                </a:solidFill>
                <a:latin typeface="Comic Sans MS"/>
              </a:rPr>
              <a:t> </a:t>
            </a:r>
            <a:r>
              <a:rPr lang="ru-RU" altLang="ru-RU" sz="2800" kern="0" dirty="0" err="1">
                <a:solidFill>
                  <a:srgbClr val="0000FF"/>
                </a:solidFill>
                <a:latin typeface="Comic Sans MS"/>
              </a:rPr>
              <a:t>завдання</a:t>
            </a:r>
            <a:r>
              <a:rPr lang="ru-RU" altLang="ru-RU" sz="2800" kern="0" dirty="0">
                <a:solidFill>
                  <a:srgbClr val="0000FF"/>
                </a:solidFill>
                <a:latin typeface="Comic Sans MS"/>
              </a:rPr>
              <a:t> за схемою.</a:t>
            </a:r>
            <a:endParaRPr lang="ru-RU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5492080" cy="633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221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62" y="296652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740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9" y="116632"/>
            <a:ext cx="8832982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324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Розв’яжіть</a:t>
            </a:r>
            <a:r>
              <a:rPr lang="ru-RU" b="1" dirty="0"/>
              <a:t> </a:t>
            </a:r>
            <a:r>
              <a:rPr lang="ru-RU" b="1" dirty="0" err="1"/>
              <a:t>рівняння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 smtClean="0"/>
          </a:p>
          <a:p>
            <a:pPr marL="68580" indent="0">
              <a:buNone/>
            </a:pPr>
            <a:r>
              <a:rPr lang="uk-UA" sz="4000" b="1" dirty="0" smtClean="0"/>
              <a:t>х – 25,9=84,1</a:t>
            </a:r>
          </a:p>
          <a:p>
            <a:pPr marL="68580" indent="0">
              <a:buNone/>
            </a:pPr>
            <a:endParaRPr lang="uk-UA" sz="4000" b="1" dirty="0"/>
          </a:p>
          <a:p>
            <a:pPr marL="68580" indent="0">
              <a:buNone/>
            </a:pPr>
            <a:r>
              <a:rPr lang="uk-UA" sz="4000" b="1" dirty="0" smtClean="0"/>
              <a:t>Відповідь </a:t>
            </a:r>
            <a:endParaRPr lang="ru-RU" sz="4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800200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uk-UA" altLang="ru-RU" kern="0" dirty="0">
                <a:solidFill>
                  <a:srgbClr val="9999FF"/>
                </a:solidFill>
                <a:latin typeface="Comic Sans MS"/>
                <a:ea typeface="+mn-ea"/>
                <a:cs typeface="+mn-cs"/>
              </a:rPr>
              <a:t>Давайте дізнаємося, якої висоти виростає це дерево</a:t>
            </a:r>
            <a:endParaRPr lang="ru-RU" altLang="ru-RU" kern="0" dirty="0">
              <a:solidFill>
                <a:srgbClr val="9999FF"/>
              </a:solidFill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9266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424936" cy="631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467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9" y="260649"/>
            <a:ext cx="5925495" cy="133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66730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3347810"/>
            <a:ext cx="799288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lnSpc>
                <a:spcPct val="150000"/>
              </a:lnSpc>
              <a:spcAft>
                <a:spcPts val="0"/>
              </a:spcAft>
            </a:pPr>
            <a:r>
              <a:rPr lang="uk-UA" u="sng" dirty="0">
                <a:latin typeface="Times New Roman"/>
                <a:ea typeface="Times New Roman"/>
              </a:rPr>
              <a:t>Запитання: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0,001.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Сума довжин сторін прямокутника.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0,07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Геометрична фігура, яка складається з трьох точок і трьох відрізків, що їх послідовно сполучають.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Кут, градусна міра якого дорівнює 90</a:t>
            </a:r>
            <a:r>
              <a:rPr lang="uk-UA" baseline="30000" dirty="0">
                <a:latin typeface="Times New Roman"/>
                <a:ea typeface="Times New Roman"/>
                <a:cs typeface="Times New Roman"/>
              </a:rPr>
              <a:t>о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7916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1310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Інтерактивна вправа 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світлофор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12777"/>
            <a:ext cx="7416940" cy="3888432"/>
          </a:xfrm>
        </p:spPr>
        <p:txBody>
          <a:bodyPr>
            <a:normAutofit fontScale="70000" lnSpcReduction="20000"/>
          </a:bodyPr>
          <a:lstStyle/>
          <a:p>
            <a:pPr lvl="0" indent="-342900">
              <a:tabLst>
                <a:tab pos="457200" algn="l"/>
              </a:tabLst>
            </a:pPr>
            <a:r>
              <a:rPr lang="uk-UA" b="1" i="1" dirty="0">
                <a:latin typeface="Times New Roman"/>
                <a:ea typeface="Times New Roman"/>
              </a:rPr>
              <a:t>Дроби, в яких знаменники є степенями десяти, тобто числами 10,100,1000 і т.д. називається  десятковими дробами </a:t>
            </a:r>
            <a:endParaRPr lang="ru-RU" sz="2000" b="1" i="1" dirty="0">
              <a:latin typeface="Times New Roman"/>
              <a:ea typeface="Times New Roman"/>
            </a:endParaRPr>
          </a:p>
          <a:p>
            <a:pPr lvl="0" indent="-342900">
              <a:tabLst>
                <a:tab pos="457200" algn="l"/>
              </a:tabLst>
            </a:pPr>
            <a:r>
              <a:rPr lang="uk-UA" b="1" i="1" dirty="0">
                <a:latin typeface="Times New Roman"/>
                <a:ea typeface="Times New Roman"/>
              </a:rPr>
              <a:t>Десятковий дріб складається з чисельника та знаменника </a:t>
            </a:r>
            <a:endParaRPr lang="ru-RU" sz="2000" b="1" i="1" dirty="0">
              <a:latin typeface="Times New Roman"/>
              <a:ea typeface="Times New Roman"/>
            </a:endParaRPr>
          </a:p>
          <a:p>
            <a:pPr lvl="0" indent="-342900">
              <a:tabLst>
                <a:tab pos="457200" algn="l"/>
              </a:tabLst>
            </a:pPr>
            <a:r>
              <a:rPr lang="uk-UA" b="1" i="1" dirty="0">
                <a:latin typeface="Times New Roman"/>
                <a:ea typeface="Times New Roman"/>
              </a:rPr>
              <a:t>Десятковий дріб містить дві частини – цілу та дробову, які розділено комою.</a:t>
            </a:r>
            <a:endParaRPr lang="ru-RU" sz="2000" b="1" i="1" dirty="0">
              <a:latin typeface="Times New Roman"/>
              <a:ea typeface="Times New Roman"/>
            </a:endParaRPr>
          </a:p>
          <a:p>
            <a:pPr lvl="0" indent="-342900">
              <a:tabLst>
                <a:tab pos="457200" algn="l"/>
              </a:tabLst>
            </a:pPr>
            <a:r>
              <a:rPr lang="uk-UA" b="1" i="1" dirty="0">
                <a:latin typeface="Times New Roman"/>
                <a:ea typeface="Times New Roman"/>
              </a:rPr>
              <a:t>Кількість цифр після коми має збігатися з кількістю нулів у знаменнику відповідного звичайного дробу.</a:t>
            </a:r>
            <a:endParaRPr lang="ru-RU" sz="2000" b="1" i="1" dirty="0">
              <a:latin typeface="Times New Roman"/>
              <a:ea typeface="Times New Roman"/>
            </a:endParaRPr>
          </a:p>
          <a:p>
            <a:pPr lvl="0" indent="-342900">
              <a:tabLst>
                <a:tab pos="457200" algn="l"/>
              </a:tabLst>
            </a:pPr>
            <a:r>
              <a:rPr lang="uk-UA" b="1" i="1" dirty="0">
                <a:latin typeface="Times New Roman"/>
                <a:ea typeface="Times New Roman"/>
              </a:rPr>
              <a:t>Запис дробової частини містить стільки цифр, скільки нулів у знаменнику відповідного звичайного дробу </a:t>
            </a:r>
            <a:endParaRPr lang="ru-RU" sz="2000" b="1" i="1" dirty="0">
              <a:latin typeface="Times New Roman"/>
              <a:ea typeface="Times New Roman"/>
            </a:endParaRPr>
          </a:p>
          <a:p>
            <a:pPr lvl="0" indent="-342900">
              <a:tabLst>
                <a:tab pos="457200" algn="l"/>
              </a:tabLst>
            </a:pPr>
            <a:r>
              <a:rPr lang="uk-UA" b="1" i="1" dirty="0">
                <a:latin typeface="Times New Roman"/>
                <a:ea typeface="Times New Roman"/>
              </a:rPr>
              <a:t>Периметр – це сума всіх сторін відповідної </a:t>
            </a:r>
            <a:r>
              <a:rPr lang="uk-UA" b="1" i="1" dirty="0" smtClean="0">
                <a:latin typeface="Times New Roman"/>
                <a:ea typeface="Times New Roman"/>
              </a:rPr>
              <a:t>фігури </a:t>
            </a:r>
            <a:endParaRPr lang="ru-RU" sz="2000" b="1" i="1" dirty="0">
              <a:latin typeface="Times New Roman"/>
              <a:ea typeface="Times New Roman"/>
            </a:endParaRPr>
          </a:p>
          <a:p>
            <a:pPr lvl="0" indent="-342900">
              <a:tabLst>
                <a:tab pos="457200" algn="l"/>
              </a:tabLst>
            </a:pPr>
            <a:r>
              <a:rPr lang="uk-UA" b="1" i="1" dirty="0">
                <a:latin typeface="Times New Roman"/>
                <a:ea typeface="Times New Roman"/>
              </a:rPr>
              <a:t>З двох десяткових дробів більший той, в якого більше цифр </a:t>
            </a:r>
            <a:endParaRPr lang="ru-RU" sz="2000" b="1" i="1" dirty="0">
              <a:latin typeface="Times New Roman"/>
              <a:ea typeface="Times New Roman"/>
            </a:endParaRPr>
          </a:p>
          <a:p>
            <a:pPr lvl="0" indent="-342900">
              <a:tabLst>
                <a:tab pos="457200" algn="l"/>
              </a:tabLst>
            </a:pPr>
            <a:r>
              <a:rPr lang="uk-UA" b="1" i="1" dirty="0">
                <a:latin typeface="Times New Roman"/>
                <a:ea typeface="Times New Roman"/>
              </a:rPr>
              <a:t>Значення дробу, який закінчується нулями, не зміниться, якщо останні нулі в його запису відкинути </a:t>
            </a:r>
            <a:endParaRPr lang="ru-RU" sz="2000" b="1" i="1" dirty="0">
              <a:latin typeface="Times New Roman"/>
              <a:ea typeface="Times New Roman"/>
            </a:endParaRPr>
          </a:p>
          <a:p>
            <a:pPr lvl="0" indent="-342900">
              <a:tabLst>
                <a:tab pos="457200" algn="l"/>
              </a:tabLst>
            </a:pPr>
            <a:r>
              <a:rPr lang="uk-UA" b="1" i="1" dirty="0">
                <a:latin typeface="Times New Roman"/>
                <a:ea typeface="Times New Roman"/>
              </a:rPr>
              <a:t>Якщо десятковий дріб округлюють до певного розряду, то всі наступні за цим розрядом цифри просто відкидають </a:t>
            </a:r>
            <a:endParaRPr lang="ru-RU" sz="2000" b="1" i="1" dirty="0"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</a:rPr>
              <a:t>VIII</a:t>
            </a:r>
            <a:r>
              <a:rPr lang="ru-RU" b="1" dirty="0">
                <a:latin typeface="Times New Roman"/>
                <a:ea typeface="Times New Roman"/>
              </a:rPr>
              <a:t>. </a:t>
            </a:r>
            <a:r>
              <a:rPr lang="uk-UA" b="1" dirty="0">
                <a:latin typeface="Times New Roman"/>
                <a:ea typeface="Times New Roman"/>
              </a:rPr>
              <a:t>Домашнє завдання </a:t>
            </a:r>
            <a:r>
              <a:rPr lang="uk-UA" dirty="0">
                <a:latin typeface="Times New Roman"/>
                <a:ea typeface="Times New Roman"/>
              </a:rPr>
              <a:t>(згідно з підручником)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</a:rPr>
              <a:t> </a:t>
            </a:r>
            <a:r>
              <a:rPr lang="uk-UA" b="1" dirty="0" smtClean="0">
                <a:latin typeface="Times New Roman"/>
                <a:ea typeface="Times New Roman"/>
              </a:rPr>
              <a:t>п.37  </a:t>
            </a:r>
            <a:r>
              <a:rPr lang="uk-UA" b="1" dirty="0">
                <a:latin typeface="Times New Roman"/>
                <a:ea typeface="Times New Roman"/>
              </a:rPr>
              <a:t>№1242, 1246 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5714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75467"/>
            <a:ext cx="8712967" cy="3450696"/>
          </a:xfrm>
        </p:spPr>
        <p:txBody>
          <a:bodyPr>
            <a:normAutofit/>
          </a:bodyPr>
          <a:lstStyle/>
          <a:p>
            <a:r>
              <a:rPr lang="uk-UA" altLang="ru-RU" sz="3200" b="1" i="1" dirty="0">
                <a:solidFill>
                  <a:srgbClr val="000000"/>
                </a:solidFill>
                <a:latin typeface="Arial" charset="0"/>
              </a:rPr>
              <a:t>2. </a:t>
            </a:r>
            <a:r>
              <a:rPr lang="uk-UA" altLang="ru-RU" sz="3600" b="1" i="1" dirty="0">
                <a:solidFill>
                  <a:srgbClr val="000000"/>
                </a:solidFill>
                <a:latin typeface="Arial" charset="0"/>
              </a:rPr>
              <a:t>Як записати будь-яке натуральне число десятковим дробом</a:t>
            </a:r>
            <a:r>
              <a:rPr lang="uk-UA" altLang="ru-RU" sz="3600" dirty="0" smtClean="0">
                <a:solidFill>
                  <a:srgbClr val="000000"/>
                </a:solidFill>
                <a:latin typeface="Arial" charset="0"/>
              </a:rPr>
              <a:t>?</a:t>
            </a:r>
          </a:p>
          <a:p>
            <a:r>
              <a:rPr lang="uk-UA" sz="3600" dirty="0" smtClean="0">
                <a:solidFill>
                  <a:srgbClr val="000000"/>
                </a:solidFill>
                <a:latin typeface="Arial" charset="0"/>
              </a:rPr>
              <a:t>Наприклад числа:15;     10;         14;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50"/>
            <a:ext cx="1944216" cy="200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33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864096"/>
          </a:xfrm>
        </p:spPr>
        <p:txBody>
          <a:bodyPr/>
          <a:lstStyle/>
          <a:p>
            <a:r>
              <a:rPr lang="uk-UA" b="1" dirty="0" err="1" smtClean="0"/>
              <a:t>Валеохвилинка</a:t>
            </a:r>
            <a:r>
              <a:rPr lang="uk-UA" b="1" dirty="0" smtClean="0"/>
              <a:t> </a:t>
            </a:r>
            <a:endParaRPr lang="ru-RU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7"/>
            <a:ext cx="8208912" cy="512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443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218" y="1"/>
            <a:ext cx="4078577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43013"/>
            <a:ext cx="7983178" cy="52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8781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7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810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577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646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545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92" y="116632"/>
            <a:ext cx="8757101" cy="656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80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675467"/>
            <a:ext cx="8136904" cy="3450696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uk-UA" altLang="ru-RU" sz="2800" b="1" dirty="0">
                <a:solidFill>
                  <a:srgbClr val="000000"/>
                </a:solidFill>
                <a:latin typeface="Arial" charset="0"/>
              </a:rPr>
              <a:t>3.Чи можна записати число </a:t>
            </a:r>
            <a:r>
              <a:rPr lang="uk-UA" altLang="ru-RU" sz="2800" b="1" i="1" dirty="0">
                <a:solidFill>
                  <a:srgbClr val="000000"/>
                </a:solidFill>
                <a:latin typeface="Arial" charset="0"/>
              </a:rPr>
              <a:t>півтора</a:t>
            </a:r>
            <a:r>
              <a:rPr lang="uk-UA" altLang="ru-RU" sz="2800" i="1" dirty="0">
                <a:solidFill>
                  <a:srgbClr val="000000"/>
                </a:solidFill>
                <a:latin typeface="Arial" charset="0"/>
              </a:rPr>
              <a:t>?</a:t>
            </a:r>
            <a:endParaRPr lang="ru-RU" altLang="ru-RU" sz="2800" i="1" dirty="0">
              <a:solidFill>
                <a:srgbClr val="000000"/>
              </a:solidFill>
              <a:latin typeface="Arial" charset="0"/>
            </a:endParaRPr>
          </a:p>
          <a:p>
            <a:r>
              <a:rPr lang="uk-UA" sz="3200" dirty="0">
                <a:solidFill>
                  <a:srgbClr val="464653"/>
                </a:solidFill>
                <a:latin typeface="Calibri"/>
                <a:ea typeface="Calibri"/>
                <a:cs typeface="Times New Roman"/>
              </a:rPr>
              <a:t>. </a:t>
            </a:r>
            <a:r>
              <a:rPr lang="uk-UA" sz="3200" b="1" dirty="0" smtClean="0">
                <a:solidFill>
                  <a:srgbClr val="464653"/>
                </a:solidFill>
                <a:latin typeface="Calibri"/>
                <a:ea typeface="Calibri"/>
                <a:cs typeface="Times New Roman"/>
              </a:rPr>
              <a:t>Порівняти дроби</a:t>
            </a:r>
          </a:p>
          <a:p>
            <a:pPr marL="273050" lvl="0" indent="-273050" fontAlgn="base">
              <a:lnSpc>
                <a:spcPct val="115000"/>
              </a:lnSpc>
              <a:spcBef>
                <a:spcPts val="600"/>
              </a:spcBef>
              <a:buClr>
                <a:srgbClr val="727CA3"/>
              </a:buClr>
              <a:buFont typeface="Wingdings 3" pitchFamily="18" charset="2"/>
              <a:buChar char=""/>
            </a:pPr>
            <a:r>
              <a:rPr lang="uk-UA" sz="28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134,75  і 13,77;  </a:t>
            </a:r>
          </a:p>
          <a:p>
            <a:pPr marL="273050" lvl="0" indent="-273050" fontAlgn="base">
              <a:lnSpc>
                <a:spcPct val="115000"/>
              </a:lnSpc>
              <a:spcBef>
                <a:spcPts val="600"/>
              </a:spcBef>
              <a:buClr>
                <a:srgbClr val="727CA3"/>
              </a:buClr>
              <a:buFont typeface="Wingdings 3" pitchFamily="18" charset="2"/>
              <a:buChar char=""/>
            </a:pPr>
            <a:r>
              <a:rPr lang="uk-UA" sz="28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uk-UA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124,23  і  126,34; </a:t>
            </a:r>
          </a:p>
          <a:p>
            <a:pPr marL="273050" lvl="0" indent="-273050" fontAlgn="base">
              <a:lnSpc>
                <a:spcPct val="115000"/>
              </a:lnSpc>
              <a:spcBef>
                <a:spcPts val="600"/>
              </a:spcBef>
              <a:buClr>
                <a:srgbClr val="727CA3"/>
              </a:buClr>
              <a:buFont typeface="Wingdings 3" pitchFamily="18" charset="2"/>
              <a:buChar char=""/>
            </a:pPr>
            <a:r>
              <a:rPr lang="uk-UA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 34,25  і  34,26;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50"/>
            <a:ext cx="1944216" cy="200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07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76672"/>
            <a:ext cx="8712967" cy="5649491"/>
          </a:xfrm>
        </p:spPr>
        <p:txBody>
          <a:bodyPr>
            <a:normAutofit/>
          </a:bodyPr>
          <a:lstStyle/>
          <a:p>
            <a:r>
              <a:rPr lang="uk-UA" altLang="ru-RU" sz="4800" i="1" dirty="0">
                <a:solidFill>
                  <a:srgbClr val="000000"/>
                </a:solidFill>
              </a:rPr>
              <a:t>4. </a:t>
            </a:r>
            <a:r>
              <a:rPr lang="uk-UA" altLang="ru-RU" sz="4800" b="1" i="1" dirty="0">
                <a:solidFill>
                  <a:srgbClr val="000000"/>
                </a:solidFill>
              </a:rPr>
              <a:t>Як називаються закони додавання</a:t>
            </a:r>
            <a:r>
              <a:rPr lang="uk-UA" altLang="ru-RU" sz="5400" dirty="0">
                <a:solidFill>
                  <a:srgbClr val="000000"/>
                </a:solidFill>
                <a:latin typeface="Arial" charset="0"/>
              </a:rPr>
              <a:t>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1944216" cy="200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067944" y="1340768"/>
            <a:ext cx="44644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5400">
                <a:latin typeface="Arial" charset="0"/>
              </a:rPr>
              <a:t>a+b = b+a</a:t>
            </a:r>
            <a:endParaRPr lang="ru-RU" altLang="ru-RU" sz="5400"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9600" y="29718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sz="5400">
                <a:latin typeface="Arial" charset="0"/>
              </a:rPr>
              <a:t>a + (b+c) = (a+b) + c ?</a:t>
            </a:r>
            <a:endParaRPr lang="ru-RU" altLang="ru-RU" sz="5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9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620688"/>
            <a:ext cx="7812856" cy="5505475"/>
          </a:xfrm>
        </p:spPr>
        <p:txBody>
          <a:bodyPr>
            <a:normAutofit/>
          </a:bodyPr>
          <a:lstStyle/>
          <a:p>
            <a:pPr marL="68580" indent="0" algn="r">
              <a:spcAft>
                <a:spcPts val="0"/>
              </a:spcAft>
              <a:buNone/>
            </a:pPr>
            <a:r>
              <a:rPr lang="uk-UA" b="1" i="1" dirty="0">
                <a:latin typeface="Times New Roman"/>
                <a:ea typeface="Times New Roman"/>
              </a:rPr>
              <a:t>Але найбільш чарує математика</a:t>
            </a:r>
            <a:endParaRPr lang="ru-RU" sz="16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</a:rPr>
              <a:t>                                           бездоганною, неспростовною</a:t>
            </a:r>
            <a:endParaRPr lang="ru-RU" sz="16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</a:rPr>
              <a:t>                                                               логікою своїх глибоко                                                                         продуманих теорій,</a:t>
            </a:r>
            <a:endParaRPr lang="ru-RU" sz="16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</a:rPr>
              <a:t>                                                       стрункість і витонченість яких                                                                          </a:t>
            </a:r>
            <a:endParaRPr lang="ru-RU" sz="16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</a:rPr>
              <a:t>дають її любителям велике естетичне  задоволення.                Саме в цій особливості</a:t>
            </a:r>
            <a:endParaRPr lang="ru-RU" sz="16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</a:rPr>
              <a:t>                                                            математики криється її </a:t>
            </a:r>
            <a:r>
              <a:rPr lang="uk-UA" b="1" i="1" u="sng" dirty="0">
                <a:latin typeface="Times New Roman"/>
                <a:ea typeface="Times New Roman"/>
              </a:rPr>
              <a:t>привабливість» </a:t>
            </a:r>
            <a:endParaRPr lang="ru-RU" sz="1600" dirty="0"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uk-UA" b="1" i="1" dirty="0">
                <a:latin typeface="Times New Roman"/>
                <a:ea typeface="Times New Roman"/>
              </a:rPr>
              <a:t>                                                                          </a:t>
            </a:r>
            <a:r>
              <a:rPr lang="ru-RU" b="1" i="1" dirty="0">
                <a:latin typeface="Times New Roman"/>
                <a:ea typeface="Times New Roman"/>
              </a:rPr>
              <a:t>                                                       </a:t>
            </a:r>
            <a:r>
              <a:rPr lang="uk-UA" i="1" dirty="0">
                <a:latin typeface="Times New Roman"/>
                <a:ea typeface="Times New Roman"/>
              </a:rPr>
              <a:t>О.С.</a:t>
            </a:r>
            <a:r>
              <a:rPr lang="uk-UA" i="1" dirty="0" err="1">
                <a:latin typeface="Times New Roman"/>
                <a:ea typeface="Times New Roman"/>
              </a:rPr>
              <a:t>Сморжевський</a:t>
            </a:r>
            <a:endParaRPr lang="ru-RU" sz="16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85800"/>
            <a:ext cx="18002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61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04664"/>
            <a:ext cx="8136904" cy="447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0" lang="uk-UA" alt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uk-UA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Розум полягає не лише в знаннях, але й у вмінні застосовувати ці знання.</a:t>
            </a:r>
            <a:r>
              <a:rPr kumimoji="0" lang="ru-RU" alt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endParaRPr kumimoji="0" lang="ru-RU" alt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uk-UA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                    </a:t>
            </a:r>
            <a:r>
              <a:rPr kumimoji="0" lang="uk-UA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Аристотель</a:t>
            </a:r>
            <a:endParaRPr kumimoji="0" lang="ru-RU" alt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Математика </a:t>
            </a:r>
            <a:r>
              <a:rPr kumimoji="0" lang="ru-RU" alt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цікава</a:t>
            </a: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ru-RU" alt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тоді</a:t>
            </a: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, коли живить нашу </a:t>
            </a:r>
            <a:r>
              <a:rPr kumimoji="0" lang="ru-RU" alt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винахідливість</a:t>
            </a: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і </a:t>
            </a:r>
            <a:r>
              <a:rPr kumimoji="0" lang="ru-RU" alt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здатність</a:t>
            </a: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ru-RU" altLang="ru-RU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міркувати</a:t>
            </a: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.</a:t>
            </a:r>
            <a:r>
              <a:rPr kumimoji="0" lang="ru-RU" altLang="ru-RU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endParaRPr kumimoji="0" lang="ru-RU" alt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en-US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                          </a:t>
            </a:r>
            <a:r>
              <a:rPr kumimoji="0" lang="uk-UA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 </a:t>
            </a:r>
            <a:r>
              <a:rPr kumimoji="0" lang="ru-RU" altLang="ru-RU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Д. Пойа</a:t>
            </a:r>
            <a:endParaRPr kumimoji="0" lang="uk-UA" altLang="ru-RU" sz="3200" b="1" i="1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pic>
        <p:nvPicPr>
          <p:cNvPr id="3077" name="Picture 5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16130"/>
            <a:ext cx="1807769" cy="191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16130"/>
            <a:ext cx="186903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05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59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549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92888" cy="1584176"/>
          </a:xfrm>
        </p:spPr>
        <p:txBody>
          <a:bodyPr>
            <a:normAutofit fontScale="90000"/>
          </a:bodyPr>
          <a:lstStyle/>
          <a:p>
            <a:r>
              <a:rPr lang="uk-UA" sz="2800" b="1" i="1" dirty="0"/>
              <a:t>Шевченко із 47 років життя …….. років був на засланні</a:t>
            </a:r>
            <a:r>
              <a:rPr lang="uk-UA" sz="2800" b="1" i="1" dirty="0" smtClean="0"/>
              <a:t>…….. роки – був кріпаком        </a:t>
            </a:r>
            <a:r>
              <a:rPr lang="uk-UA" sz="2800" b="1" i="1" dirty="0"/>
              <a:t>і лише ……… років був на волі</a:t>
            </a:r>
            <a:br>
              <a:rPr lang="uk-UA" sz="2800" b="1" i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7137241" cy="3843789"/>
          </a:xfrm>
        </p:spPr>
        <p:txBody>
          <a:bodyPr/>
          <a:lstStyle/>
          <a:p>
            <a:r>
              <a:rPr lang="uk-UA" dirty="0" smtClean="0"/>
              <a:t>1)       53-20+7-30=          ;        14+(8+2)=</a:t>
            </a:r>
          </a:p>
          <a:p>
            <a:r>
              <a:rPr lang="uk-UA" dirty="0" smtClean="0"/>
              <a:t>3)  16+3+4 -10=</a:t>
            </a:r>
          </a:p>
          <a:p>
            <a:endParaRPr lang="uk-UA" dirty="0"/>
          </a:p>
          <a:p>
            <a:r>
              <a:rPr lang="uk-UA" sz="2000" b="1" dirty="0">
                <a:solidFill>
                  <a:srgbClr val="0070C0"/>
                </a:solidFill>
              </a:rPr>
              <a:t>Скільки років було Т.Г. Шевченкові, коли вийшла його збірка поезій «Кобзар», яка поклала початок новому періоду в історії української літератури</a:t>
            </a:r>
            <a:r>
              <a:rPr lang="uk-UA" sz="2000" b="1" dirty="0" smtClean="0">
                <a:solidFill>
                  <a:srgbClr val="0070C0"/>
                </a:solidFill>
              </a:rPr>
              <a:t>?</a:t>
            </a:r>
          </a:p>
          <a:p>
            <a:endParaRPr lang="uk-UA" sz="2000" b="1" dirty="0" smtClean="0">
              <a:solidFill>
                <a:srgbClr val="0070C0"/>
              </a:solidFill>
            </a:endParaRPr>
          </a:p>
          <a:p>
            <a:r>
              <a:rPr lang="uk-UA" sz="2000" dirty="0" smtClean="0">
                <a:solidFill>
                  <a:schemeClr val="tx1"/>
                </a:solidFill>
              </a:rPr>
              <a:t>144+7+56-200+3+16=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005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991</TotalTime>
  <Words>789</Words>
  <Application>Microsoft Office PowerPoint</Application>
  <PresentationFormat>Экран (4:3)</PresentationFormat>
  <Paragraphs>98</Paragraphs>
  <Slides>35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Остин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Шевченко із 47 років життя …….. років був на засланні…….. роки – був кріпаком        і лише ……… років був на волі </vt:lpstr>
      <vt:lpstr>Презентация PowerPoint</vt:lpstr>
      <vt:lpstr>Презентация PowerPoint</vt:lpstr>
      <vt:lpstr>Презентация PowerPoint</vt:lpstr>
      <vt:lpstr>Постановка проблеми</vt:lpstr>
      <vt:lpstr>Презентация PowerPoint</vt:lpstr>
      <vt:lpstr>А тепер якщо це перетворити у десяткові дроби: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Фізкультхвилинка музичний запис</vt:lpstr>
      <vt:lpstr>Обчисліть, використовуючи прийоми швидкого обчислення:</vt:lpstr>
      <vt:lpstr>Визначте назву найвищого дерева у світі, виконавши завдання за схемою.</vt:lpstr>
      <vt:lpstr>Презентация PowerPoint</vt:lpstr>
      <vt:lpstr>Презентация PowerPoint</vt:lpstr>
      <vt:lpstr>Давайте дізнаємося, якої висоти виростає це дерево</vt:lpstr>
      <vt:lpstr>Презентация PowerPoint</vt:lpstr>
      <vt:lpstr>Презентация PowerPoint</vt:lpstr>
      <vt:lpstr>Інтерактивна вправа  світлофор</vt:lpstr>
      <vt:lpstr>Валеохвилинка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Favoryt</dc:creator>
  <cp:lastModifiedBy>Favoryt</cp:lastModifiedBy>
  <cp:revision>42</cp:revision>
  <dcterms:created xsi:type="dcterms:W3CDTF">2019-03-04T12:36:03Z</dcterms:created>
  <dcterms:modified xsi:type="dcterms:W3CDTF">2019-03-19T11:59:54Z</dcterms:modified>
</cp:coreProperties>
</file>