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61" r:id="rId3"/>
    <p:sldId id="258" r:id="rId4"/>
    <p:sldId id="275" r:id="rId5"/>
    <p:sldId id="262" r:id="rId6"/>
    <p:sldId id="276" r:id="rId7"/>
    <p:sldId id="267" r:id="rId8"/>
    <p:sldId id="257" r:id="rId9"/>
    <p:sldId id="259" r:id="rId10"/>
    <p:sldId id="272" r:id="rId11"/>
    <p:sldId id="264" r:id="rId12"/>
    <p:sldId id="265" r:id="rId13"/>
    <p:sldId id="269" r:id="rId14"/>
    <p:sldId id="256" r:id="rId15"/>
    <p:sldId id="266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AD376-2A92-4D5B-9F33-5F44CDA50FD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A001B-8939-4129-9253-8C518D7EC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3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001B-8939-4129-9253-8C518D7ECF4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820472" cy="201622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Дубов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язівський</a:t>
            </a:r>
            <a:r>
              <a:rPr lang="uk-UA" sz="2800" b="1" dirty="0" smtClean="0"/>
              <a:t> НВК </a:t>
            </a:r>
            <a:br>
              <a:rPr lang="uk-UA" sz="2800" b="1" dirty="0" smtClean="0"/>
            </a:br>
            <a:r>
              <a:rPr lang="uk-UA" sz="2800" b="1" dirty="0" smtClean="0"/>
              <a:t>«спеціалізована школа І – ІІІ ступенів – дошкільний навчальний заклад»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496944" cy="17526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90000"/>
                </a:solidFill>
              </a:rPr>
              <a:t>Проект  з трудового навчання </a:t>
            </a:r>
          </a:p>
          <a:p>
            <a:r>
              <a:rPr lang="uk-UA" sz="4800" b="1" dirty="0">
                <a:solidFill>
                  <a:srgbClr val="990000"/>
                </a:solidFill>
              </a:rPr>
              <a:t>у</a:t>
            </a:r>
            <a:r>
              <a:rPr lang="uk-UA" sz="4800" b="1" dirty="0" smtClean="0">
                <a:solidFill>
                  <a:srgbClr val="990000"/>
                </a:solidFill>
              </a:rPr>
              <a:t>чнів 4 класу</a:t>
            </a:r>
          </a:p>
          <a:p>
            <a:pPr algn="l"/>
            <a:r>
              <a:rPr lang="uk-UA" sz="3600" b="1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uk-UA" sz="2800" b="1" dirty="0" smtClean="0">
                <a:solidFill>
                  <a:schemeClr val="tx1"/>
                </a:solidFill>
              </a:rPr>
              <a:t>Підготувала</a:t>
            </a:r>
          </a:p>
          <a:p>
            <a:pPr algn="l"/>
            <a:r>
              <a:rPr lang="uk-UA" sz="2800" b="1" dirty="0" smtClean="0">
                <a:solidFill>
                  <a:schemeClr val="tx1"/>
                </a:solidFill>
              </a:rPr>
              <a:t>                                                   вчитель початкових класів</a:t>
            </a:r>
          </a:p>
          <a:p>
            <a:pPr algn="l"/>
            <a:r>
              <a:rPr lang="uk-UA" sz="2800" b="1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uk-UA" sz="2800" b="1" dirty="0" err="1" smtClean="0">
                <a:solidFill>
                  <a:schemeClr val="tx1"/>
                </a:solidFill>
              </a:rPr>
              <a:t>Любуцька</a:t>
            </a:r>
            <a:r>
              <a:rPr lang="uk-UA" sz="2800" b="1" dirty="0" smtClean="0">
                <a:solidFill>
                  <a:schemeClr val="tx1"/>
                </a:solidFill>
              </a:rPr>
              <a:t> Т. М.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3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0000"/>
                </a:solidFill>
              </a:rPr>
              <a:t>ІІ група - Інформатори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6146" name="Picture 2" descr="G:\DCIM\100OLYMP\P924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673824" cy="4255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47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rix_decidua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000108"/>
            <a:ext cx="1167477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icea_ab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135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554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2596" y="1000108"/>
            <a:ext cx="135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7860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ялинка</a:t>
            </a:r>
            <a:endParaRPr lang="ru-RU" sz="2000" dirty="0"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27860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Impact" pitchFamily="34" charset="0"/>
              </a:rPr>
              <a:t>сосна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9472" y="1073972"/>
            <a:ext cx="1484477" cy="172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643438" y="27860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піхта</a:t>
            </a:r>
            <a:endParaRPr lang="uk-UA" sz="2000" dirty="0"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27860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модрина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500570"/>
            <a:ext cx="1344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85786" y="621508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осика</a:t>
            </a:r>
            <a:endParaRPr lang="uk-UA" sz="2000" dirty="0">
              <a:latin typeface="Impac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0457" y="4920570"/>
            <a:ext cx="1800000" cy="13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357422" y="621508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Impact" pitchFamily="34" charset="0"/>
              </a:rPr>
              <a:t>бук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5442" y="4500570"/>
            <a:ext cx="1344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4000496" y="621508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Impact" pitchFamily="34" charset="0"/>
              </a:rPr>
              <a:t>клен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34427" y="4500570"/>
            <a:ext cx="132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5286380" y="621508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Impact" pitchFamily="34" charset="0"/>
              </a:rPr>
              <a:t>береза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9412" y="4500570"/>
            <a:ext cx="1068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6429388" y="621508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Impact" pitchFamily="34" charset="0"/>
              </a:rPr>
              <a:t>тополя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96" y="4500570"/>
            <a:ext cx="156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7715272" y="621508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Impact" pitchFamily="34" charset="0"/>
              </a:rPr>
              <a:t>евкаліпт</a:t>
            </a:r>
            <a:endParaRPr lang="uk-UA" dirty="0">
              <a:latin typeface="Impac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72" y="371475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ЛИСТЯНІ</a:t>
            </a:r>
            <a:r>
              <a:rPr lang="uk-UA" sz="2800" b="1" i="1" dirty="0" smtClean="0">
                <a:latin typeface="Impact" pitchFamily="34" charset="0"/>
              </a:rPr>
              <a:t>   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ДЕРЕВА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48" y="35716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ХВОЙНІ</a:t>
            </a:r>
            <a:r>
              <a:rPr lang="uk-UA" sz="2800" b="1" i="1" dirty="0" smtClean="0">
                <a:latin typeface="Impact" pitchFamily="34" charset="0"/>
              </a:rPr>
              <a:t>  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ДЕРЕВА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3888-3x2-940x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500042"/>
            <a:ext cx="2698565" cy="1800000"/>
          </a:xfrm>
          <a:prstGeom prst="rect">
            <a:avLst/>
          </a:prstGeom>
        </p:spPr>
      </p:pic>
      <p:pic>
        <p:nvPicPr>
          <p:cNvPr id="3" name="Рисунок 2" descr="2850449_lar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00042"/>
            <a:ext cx="2834626" cy="1800000"/>
          </a:xfrm>
          <a:prstGeom prst="rect">
            <a:avLst/>
          </a:prstGeom>
        </p:spPr>
      </p:pic>
      <p:pic>
        <p:nvPicPr>
          <p:cNvPr id="4" name="Рисунок 3" descr="depositphotos_4310842-Waste-of-woodworking-manufacture---sawdust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500042"/>
            <a:ext cx="2702639" cy="180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1876"/>
            <a:ext cx="183673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71876"/>
            <a:ext cx="29076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571876"/>
            <a:ext cx="133401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242886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солома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242886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макулатура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242886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відходи</a:t>
            </a:r>
            <a:r>
              <a:rPr lang="uk-UA" dirty="0" smtClean="0">
                <a:latin typeface="Impact" pitchFamily="34" charset="0"/>
              </a:rPr>
              <a:t>  </a:t>
            </a:r>
            <a:r>
              <a:rPr lang="uk-UA" sz="2000" dirty="0" smtClean="0">
                <a:latin typeface="Impact" pitchFamily="34" charset="0"/>
              </a:rPr>
              <a:t>деревообробки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557214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очерет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7214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рогіз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55721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itchFamily="34" charset="0"/>
              </a:rPr>
              <a:t>стебла</a:t>
            </a:r>
            <a:r>
              <a:rPr lang="uk-UA" dirty="0" smtClean="0">
                <a:latin typeface="Impact" pitchFamily="34" charset="0"/>
              </a:rPr>
              <a:t> </a:t>
            </a:r>
            <a:r>
              <a:rPr lang="uk-UA" sz="2000" dirty="0" smtClean="0">
                <a:latin typeface="Impact" pitchFamily="34" charset="0"/>
              </a:rPr>
              <a:t>бавовнику</a:t>
            </a:r>
            <a:endParaRPr lang="ru-RU" sz="2000" dirty="0">
              <a:latin typeface="Impact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0000"/>
                </a:solidFill>
              </a:rPr>
              <a:t>ІІІ група - Екологи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098" name="Picture 2" descr="G:\DCIM\100OLYMP\P9240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60640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676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445" t="17578" r="5664" b="4785"/>
          <a:stretch>
            <a:fillRect/>
          </a:stretch>
        </p:blipFill>
        <p:spPr bwMode="auto">
          <a:xfrm>
            <a:off x="0" y="198120"/>
            <a:ext cx="9144000" cy="64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0000"/>
                </a:solidFill>
              </a:rPr>
              <a:t>І</a:t>
            </a:r>
            <a:r>
              <a:rPr lang="en-US" b="1" dirty="0" smtClean="0">
                <a:solidFill>
                  <a:srgbClr val="990000"/>
                </a:solidFill>
              </a:rPr>
              <a:t>V </a:t>
            </a:r>
            <a:r>
              <a:rPr lang="uk-UA" b="1" dirty="0" smtClean="0">
                <a:solidFill>
                  <a:srgbClr val="990000"/>
                </a:solidFill>
              </a:rPr>
              <a:t>група - Практики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G:\DCIM\100OLYMP\P924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464495" cy="3348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440">
            <a:off x="4908355" y="1386048"/>
            <a:ext cx="3634205" cy="4848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5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</a:rPr>
              <a:t>V </a:t>
            </a:r>
            <a:r>
              <a:rPr lang="uk-UA" b="1" dirty="0" smtClean="0">
                <a:solidFill>
                  <a:srgbClr val="990000"/>
                </a:solidFill>
              </a:rPr>
              <a:t>група – Захисники проекту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5122" name="Picture 2" descr="G:\DCIM\100OLYMP\P9240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77880" cy="4633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74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990000"/>
                </a:solidFill>
              </a:rPr>
              <a:t>Презентація проекту</a:t>
            </a:r>
            <a:endParaRPr lang="ru-RU" sz="5400" b="1" dirty="0">
              <a:solidFill>
                <a:srgbClr val="990000"/>
              </a:solidFill>
            </a:endParaRPr>
          </a:p>
        </p:txBody>
      </p:sp>
      <p:pic>
        <p:nvPicPr>
          <p:cNvPr id="7170" name="Picture 2" descr="G:\DCIM\100OLYMP\P924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552728" cy="4914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3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344270"/>
            <a:ext cx="74295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      Задоволення </a:t>
            </a:r>
            <a:r>
              <a:rPr kumimoji="0" lang="uk-UA" sz="36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тримати в своїх руках щось, цими ж руками створене, незрівнянно ні з чим. Саме тому хобі, в яких людина творить вручну, вкладаючи у виріб свою душу, мають незвичайну популярність. </a:t>
            </a:r>
            <a:endParaRPr kumimoji="0" lang="uk-UA" sz="360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Impac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i="1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uk-UA" sz="3600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                                      В. О. Сухомлинський</a:t>
            </a:r>
            <a:endParaRPr kumimoji="0" lang="uk-UA" sz="440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ТЕМА ПРОЕКТУ:    </a:t>
            </a:r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ПАПЕРОВА ФАНТАЗ</a:t>
            </a:r>
            <a:r>
              <a:rPr lang="uk-UA" sz="3200" b="1" i="1" dirty="0" smtClean="0">
                <a:solidFill>
                  <a:srgbClr val="C00000"/>
                </a:solidFill>
                <a:latin typeface="Arial Black" pitchFamily="34" charset="0"/>
              </a:rPr>
              <a:t>ІЯ</a:t>
            </a:r>
          </a:p>
          <a:p>
            <a:endParaRPr lang="ru-RU" sz="32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857364"/>
            <a:ext cx="835821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Ключові  питання проекту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uk-UA" sz="3600" b="1" i="1" dirty="0" smtClean="0">
                <a:solidFill>
                  <a:srgbClr val="7030A0"/>
                </a:solidFill>
                <a:latin typeface="Book Antiqua" pitchFamily="18" charset="0"/>
              </a:rPr>
              <a:t>Незвичайні можливості звичайного паперу – це дійсно красиво?</a:t>
            </a:r>
            <a:endParaRPr lang="ru-RU" sz="3600" b="1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або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3600" b="1" i="1" dirty="0" smtClean="0">
                <a:solidFill>
                  <a:srgbClr val="7030A0"/>
                </a:solidFill>
                <a:latin typeface="Book Antiqua" pitchFamily="18" charset="0"/>
              </a:rPr>
              <a:t>Чому останнім часом стали модними вироби з паперу?</a:t>
            </a:r>
            <a:endParaRPr lang="ru-RU" sz="3600" b="1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i="1" dirty="0" smtClean="0">
                <a:solidFill>
                  <a:srgbClr val="C0504D">
                    <a:lumMod val="75000"/>
                  </a:srgbClr>
                </a:solidFill>
                <a:latin typeface="Impact" pitchFamily="34" charset="0"/>
              </a:rPr>
              <a:t>Тип  за  результатом  діяльності:</a:t>
            </a:r>
            <a:endParaRPr lang="uk-UA" sz="3200" b="1" i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132" y="1061447"/>
            <a:ext cx="8748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3600" b="1" i="1" dirty="0" err="1">
                <a:solidFill>
                  <a:srgbClr val="7030A0"/>
                </a:solidFill>
                <a:latin typeface="Book Antiqua" pitchFamily="18" charset="0"/>
              </a:rPr>
              <a:t>і</a:t>
            </a:r>
            <a:r>
              <a:rPr lang="uk-UA" sz="3600" b="1" i="1" dirty="0" err="1" smtClean="0">
                <a:solidFill>
                  <a:srgbClr val="7030A0"/>
                </a:solidFill>
                <a:latin typeface="Book Antiqua" pitchFamily="18" charset="0"/>
              </a:rPr>
              <a:t>нформаційно</a:t>
            </a:r>
            <a:r>
              <a:rPr lang="uk-UA" sz="3600" b="1" i="1" dirty="0" smtClean="0">
                <a:solidFill>
                  <a:srgbClr val="7030A0"/>
                </a:solidFill>
                <a:latin typeface="Book Antiqua" pitchFamily="18" charset="0"/>
              </a:rPr>
              <a:t> – пошуковий.</a:t>
            </a:r>
            <a:endParaRPr lang="ru-RU" sz="36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971" y="2032043"/>
            <a:ext cx="530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i="1" dirty="0">
                <a:solidFill>
                  <a:srgbClr val="C0504D">
                    <a:lumMod val="75000"/>
                  </a:srgbClr>
                </a:solidFill>
                <a:latin typeface="Impact" pitchFamily="34" charset="0"/>
              </a:rPr>
              <a:t>Тип  за  </a:t>
            </a:r>
            <a:r>
              <a:rPr lang="uk-UA" sz="3200" b="1" i="1" dirty="0" smtClean="0">
                <a:solidFill>
                  <a:srgbClr val="C0504D">
                    <a:lumMod val="75000"/>
                  </a:srgbClr>
                </a:solidFill>
                <a:latin typeface="Impact" pitchFamily="34" charset="0"/>
              </a:rPr>
              <a:t>складом  учасників:</a:t>
            </a:r>
            <a:endParaRPr lang="uk-UA" sz="3200" b="1" i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4264" y="1969802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7030A0"/>
                </a:solidFill>
                <a:latin typeface="Book Antiqua" pitchFamily="18" charset="0"/>
              </a:rPr>
              <a:t>г</a:t>
            </a:r>
            <a:r>
              <a:rPr lang="uk-UA" sz="3600" b="1" i="1" dirty="0" smtClean="0">
                <a:solidFill>
                  <a:srgbClr val="7030A0"/>
                </a:solidFill>
                <a:latin typeface="Book Antiqua" pitchFamily="18" charset="0"/>
              </a:rPr>
              <a:t>руповий.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132" y="2966825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i="1" dirty="0" smtClean="0">
                <a:solidFill>
                  <a:srgbClr val="C0504D">
                    <a:lumMod val="75000"/>
                  </a:srgbClr>
                </a:solidFill>
                <a:latin typeface="Impact" pitchFamily="34" charset="0"/>
              </a:rPr>
              <a:t>За  кількістю  навчальних  предметів:</a:t>
            </a:r>
            <a:endParaRPr lang="uk-UA" sz="3200" b="1" i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686" y="35815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uk-UA" sz="3600" b="1" i="1" dirty="0" err="1">
                <a:solidFill>
                  <a:srgbClr val="7030A0"/>
                </a:solidFill>
                <a:latin typeface="Book Antiqua" pitchFamily="18" charset="0"/>
              </a:rPr>
              <a:t>н</a:t>
            </a:r>
            <a:r>
              <a:rPr lang="uk-UA" sz="3600" b="1" i="1" dirty="0" err="1" smtClean="0">
                <a:solidFill>
                  <a:srgbClr val="7030A0"/>
                </a:solidFill>
                <a:latin typeface="Book Antiqua" pitchFamily="18" charset="0"/>
              </a:rPr>
              <a:t>адпредметний</a:t>
            </a:r>
            <a:r>
              <a:rPr lang="uk-UA" sz="3600" b="1" i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endParaRPr lang="ru-RU" sz="36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681" y="4490381"/>
            <a:ext cx="5267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i="1" dirty="0">
                <a:solidFill>
                  <a:srgbClr val="C0504D">
                    <a:lumMod val="75000"/>
                  </a:srgbClr>
                </a:solidFill>
                <a:latin typeface="Impact" pitchFamily="34" charset="0"/>
              </a:rPr>
              <a:t>За  </a:t>
            </a:r>
            <a:r>
              <a:rPr lang="uk-UA" sz="3200" b="1" i="1" dirty="0" smtClean="0">
                <a:solidFill>
                  <a:srgbClr val="C0504D">
                    <a:lumMod val="75000"/>
                  </a:srgbClr>
                </a:solidFill>
                <a:latin typeface="Impact" pitchFamily="34" charset="0"/>
              </a:rPr>
              <a:t>тривалістю  виконання:</a:t>
            </a:r>
            <a:endParaRPr lang="uk-UA" sz="3200" b="1" i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105019"/>
            <a:ext cx="4607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uk-UA" sz="3600" b="1" i="1" dirty="0" smtClean="0">
                <a:solidFill>
                  <a:srgbClr val="7030A0"/>
                </a:solidFill>
                <a:latin typeface="Book Antiqua" pitchFamily="18" charset="0"/>
              </a:rPr>
              <a:t>короткостроковий.</a:t>
            </a:r>
            <a:endParaRPr lang="ru-RU" sz="36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38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41" y="285728"/>
            <a:ext cx="892971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Мета  проекту</a:t>
            </a:r>
            <a:r>
              <a:rPr lang="uk-UA" sz="3200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:</a:t>
            </a:r>
            <a:endParaRPr lang="uk-UA" sz="3200" i="1" dirty="0" smtClean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Дізнатись історію виникнення паперу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Ознайомитись з властивостями паперу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Ознайомитись з видами паперу, створити папку </a:t>
            </a:r>
          </a:p>
          <a:p>
            <a:pPr algn="just">
              <a:lnSpc>
                <a:spcPct val="150000"/>
              </a:lnSpc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</a:t>
            </a: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“Види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паперу”</a:t>
            </a:r>
            <a:endParaRPr lang="uk-UA" sz="2800" b="1" i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Дізнатись з чого виробляють папір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Де в Україні виробляють папір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Ознайомитись з техніками роботи з папером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Створити </a:t>
            </a: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поробки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в деяких техніках і довести,  </a:t>
            </a:r>
          </a:p>
          <a:p>
            <a:pPr algn="just">
              <a:lnSpc>
                <a:spcPct val="150000"/>
              </a:lnSpc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  що це красиво.</a:t>
            </a:r>
          </a:p>
          <a:p>
            <a:pPr algn="just"/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3617" y="347444"/>
            <a:ext cx="5371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uk-UA" sz="3600" i="1" dirty="0" smtClean="0">
                <a:solidFill>
                  <a:srgbClr val="C0504D">
                    <a:lumMod val="75000"/>
                  </a:srgbClr>
                </a:solidFill>
                <a:latin typeface="Impact" pitchFamily="34" charset="0"/>
              </a:rPr>
              <a:t>План  виконання  проекту:</a:t>
            </a:r>
            <a:endParaRPr lang="uk-UA" sz="3600" i="1" dirty="0">
              <a:solidFill>
                <a:srgbClr val="C0504D">
                  <a:lumMod val="75000"/>
                </a:srgbClr>
              </a:solidFill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21413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Обговорення проблеми.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Визначення складу учасників.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Визначення джерел потрібної інформації.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Розподіл </a:t>
            </a:r>
            <a:r>
              <a:rPr lang="uk-UA" sz="32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обов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’</a:t>
            </a:r>
            <a:r>
              <a:rPr lang="uk-UA" sz="32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язків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Вибір фактів.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Виготовлення </a:t>
            </a:r>
            <a:r>
              <a:rPr lang="uk-UA" sz="32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поробок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з паперу.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Презентація.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50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0000"/>
                </a:solidFill>
              </a:rPr>
              <a:t>І група - Дослідники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3074" name="Picture 2" descr="G:\DCIM\100OLYMP\P9240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76" y="1628800"/>
            <a:ext cx="5904656" cy="4428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470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273" t="16845" r="3906" b="6250"/>
          <a:stretch>
            <a:fillRect/>
          </a:stretch>
        </p:blipFill>
        <p:spPr bwMode="auto">
          <a:xfrm>
            <a:off x="-15338" y="321447"/>
            <a:ext cx="917467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15" t="16113" r="3320" b="4785"/>
          <a:stretch>
            <a:fillRect/>
          </a:stretch>
        </p:blipFill>
        <p:spPr bwMode="auto">
          <a:xfrm>
            <a:off x="14000" y="333000"/>
            <a:ext cx="9116000" cy="6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258</Words>
  <Application>Microsoft Office PowerPoint</Application>
  <PresentationFormat>Экран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Дубов’язівський НВК  «спеціалізована школа І – ІІІ ступенів – дошкільний навчальний заклад»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 група - Дослідники</vt:lpstr>
      <vt:lpstr>Презентация PowerPoint</vt:lpstr>
      <vt:lpstr>Презентация PowerPoint</vt:lpstr>
      <vt:lpstr>ІІ група - Інформатори</vt:lpstr>
      <vt:lpstr>Презентация PowerPoint</vt:lpstr>
      <vt:lpstr>Презентация PowerPoint</vt:lpstr>
      <vt:lpstr>ІІІ група - Екологи</vt:lpstr>
      <vt:lpstr>Презентация PowerPoint</vt:lpstr>
      <vt:lpstr>ІV група - Практики</vt:lpstr>
      <vt:lpstr>V група – Захисники проекту</vt:lpstr>
      <vt:lpstr>Презентація проекту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Leovo-g560</cp:lastModifiedBy>
  <cp:revision>25</cp:revision>
  <dcterms:modified xsi:type="dcterms:W3CDTF">2014-03-03T12:44:03Z</dcterms:modified>
</cp:coreProperties>
</file>