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9" r:id="rId4"/>
    <p:sldId id="261" r:id="rId5"/>
    <p:sldId id="263" r:id="rId6"/>
    <p:sldId id="277" r:id="rId7"/>
    <p:sldId id="265" r:id="rId8"/>
    <p:sldId id="272" r:id="rId9"/>
    <p:sldId id="271" r:id="rId10"/>
    <p:sldId id="270" r:id="rId11"/>
    <p:sldId id="269" r:id="rId12"/>
    <p:sldId id="268" r:id="rId13"/>
    <p:sldId id="267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F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24" autoAdjust="0"/>
  </p:normalViewPr>
  <p:slideViewPr>
    <p:cSldViewPr>
      <p:cViewPr>
        <p:scale>
          <a:sx n="82" d="100"/>
          <a:sy n="82" d="100"/>
        </p:scale>
        <p:origin x="-1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FE41-862A-483B-906D-01EF2049620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3B46-B08A-4E08-A3F6-992F21E7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tif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57216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/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Узагальнююча діяльність</a:t>
            </a: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uk-UA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один з напрямків моделі управління науково-методичною роботою педагогічного колективу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Группа 5"/>
          <p:cNvGrpSpPr/>
          <p:nvPr/>
        </p:nvGrpSpPr>
        <p:grpSpPr>
          <a:xfrm>
            <a:off x="0" y="8456"/>
            <a:ext cx="945967" cy="6849544"/>
            <a:chOff x="25633" y="44268"/>
            <a:chExt cx="1163678" cy="6849544"/>
          </a:xfrm>
        </p:grpSpPr>
        <p:grpSp>
          <p:nvGrpSpPr>
            <p:cNvPr id="10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2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Группа 5"/>
          <p:cNvGrpSpPr/>
          <p:nvPr/>
        </p:nvGrpSpPr>
        <p:grpSpPr>
          <a:xfrm>
            <a:off x="0" y="285728"/>
            <a:ext cx="945967" cy="6572272"/>
            <a:chOff x="25633" y="44268"/>
            <a:chExt cx="1163678" cy="6849544"/>
          </a:xfrm>
        </p:grpSpPr>
        <p:grpSp>
          <p:nvGrpSpPr>
            <p:cNvPr id="13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3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Группа 48"/>
          <p:cNvGrpSpPr/>
          <p:nvPr/>
        </p:nvGrpSpPr>
        <p:grpSpPr>
          <a:xfrm flipH="1">
            <a:off x="8272790" y="0"/>
            <a:ext cx="871210" cy="6849544"/>
            <a:chOff x="25633" y="44268"/>
            <a:chExt cx="1163678" cy="6849544"/>
          </a:xfrm>
        </p:grpSpPr>
        <p:grpSp>
          <p:nvGrpSpPr>
            <p:cNvPr id="16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:\Documents and Settings\User\Рабочий стол\галя\SAM_0948.JPG"/>
          <p:cNvPicPr/>
          <p:nvPr/>
        </p:nvPicPr>
        <p:blipFill>
          <a:blip r:embed="rId2" cstate="print"/>
          <a:srcRect l="5970" t="6977" b="2326"/>
          <a:stretch>
            <a:fillRect/>
          </a:stretch>
        </p:blipFill>
        <p:spPr bwMode="auto">
          <a:xfrm>
            <a:off x="4357686" y="1428736"/>
            <a:ext cx="4500594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C:\Documents and Settings\User\Рабочий стол\галя\Новая папка\IMG_0973.jpg"/>
          <p:cNvPicPr/>
          <p:nvPr/>
        </p:nvPicPr>
        <p:blipFill>
          <a:blip r:embed="rId3" cstate="print"/>
          <a:srcRect l="9941" r="8765" b="16239"/>
          <a:stretch>
            <a:fillRect/>
          </a:stretch>
        </p:blipFill>
        <p:spPr bwMode="auto">
          <a:xfrm>
            <a:off x="4500562" y="3929066"/>
            <a:ext cx="442915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Шестиугольник 28"/>
          <p:cNvSpPr/>
          <p:nvPr/>
        </p:nvSpPr>
        <p:spPr>
          <a:xfrm>
            <a:off x="2071670" y="3714752"/>
            <a:ext cx="2857520" cy="2428892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57224" y="3929066"/>
            <a:ext cx="1285884" cy="19288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1071538" y="1071546"/>
            <a:ext cx="3071834" cy="278608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/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педагогічна майстерня</a:t>
            </a:r>
            <a:b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1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1.Мотиваційний етап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2214546" y="3886200"/>
            <a:ext cx="2571768" cy="175260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70C0"/>
                </a:solidFill>
              </a:rPr>
              <a:t>“ </a:t>
            </a:r>
            <a:r>
              <a:rPr lang="uk-UA" sz="2000" dirty="0" err="1" smtClean="0">
                <a:solidFill>
                  <a:srgbClr val="0070C0"/>
                </a:solidFill>
              </a:rPr>
              <a:t>Комплімент”</a:t>
            </a:r>
            <a:endParaRPr lang="uk-UA" sz="2000" dirty="0" smtClean="0">
              <a:solidFill>
                <a:srgbClr val="0070C0"/>
              </a:solidFill>
            </a:endParaRPr>
          </a:p>
          <a:p>
            <a:r>
              <a:rPr lang="uk-UA" sz="2000" dirty="0" err="1" smtClean="0">
                <a:solidFill>
                  <a:srgbClr val="0070C0"/>
                </a:solidFill>
              </a:rPr>
              <a:t>“Побажай</a:t>
            </a:r>
            <a:r>
              <a:rPr lang="uk-UA" sz="2000" dirty="0" smtClean="0">
                <a:solidFill>
                  <a:srgbClr val="0070C0"/>
                </a:solidFill>
              </a:rPr>
              <a:t> мені </a:t>
            </a:r>
            <a:r>
              <a:rPr lang="uk-UA" sz="2000" dirty="0" err="1" smtClean="0">
                <a:solidFill>
                  <a:srgbClr val="0070C0"/>
                </a:solidFill>
              </a:rPr>
              <a:t>успіхів”</a:t>
            </a:r>
            <a:endParaRPr lang="uk-UA" sz="2000" dirty="0" smtClean="0">
              <a:solidFill>
                <a:srgbClr val="0070C0"/>
              </a:solidFill>
            </a:endParaRPr>
          </a:p>
          <a:p>
            <a:r>
              <a:rPr lang="uk-UA" sz="2000" dirty="0" err="1" smtClean="0">
                <a:solidFill>
                  <a:srgbClr val="0070C0"/>
                </a:solidFill>
              </a:rPr>
              <a:t>“Словесний</a:t>
            </a:r>
            <a:r>
              <a:rPr lang="uk-UA" sz="2000" dirty="0" smtClean="0">
                <a:solidFill>
                  <a:srgbClr val="0070C0"/>
                </a:solidFill>
              </a:rPr>
              <a:t> </a:t>
            </a:r>
            <a:r>
              <a:rPr lang="uk-UA" sz="2000" dirty="0" err="1" smtClean="0">
                <a:solidFill>
                  <a:srgbClr val="0070C0"/>
                </a:solidFill>
              </a:rPr>
              <a:t>настрій”</a:t>
            </a:r>
            <a:endParaRPr lang="uk-UA" sz="2000" dirty="0" smtClean="0">
              <a:solidFill>
                <a:srgbClr val="0070C0"/>
              </a:solidFill>
            </a:endParaRPr>
          </a:p>
          <a:p>
            <a:r>
              <a:rPr lang="uk-UA" sz="2000" dirty="0" err="1" smtClean="0">
                <a:solidFill>
                  <a:srgbClr val="0070C0"/>
                </a:solidFill>
              </a:rPr>
              <a:t>“Малюнкове</a:t>
            </a:r>
            <a:r>
              <a:rPr lang="uk-UA" sz="2000" dirty="0" smtClean="0">
                <a:solidFill>
                  <a:srgbClr val="0070C0"/>
                </a:solidFill>
              </a:rPr>
              <a:t> </a:t>
            </a:r>
            <a:r>
              <a:rPr lang="uk-UA" sz="2000" dirty="0" err="1" smtClean="0">
                <a:solidFill>
                  <a:srgbClr val="0070C0"/>
                </a:solidFill>
              </a:rPr>
              <a:t>вітання”</a:t>
            </a:r>
            <a:endParaRPr lang="uk-UA" sz="2000" dirty="0" smtClean="0">
              <a:solidFill>
                <a:srgbClr val="0070C0"/>
              </a:solidFill>
            </a:endParaRPr>
          </a:p>
          <a:p>
            <a:r>
              <a:rPr lang="uk-UA" sz="2000" dirty="0" smtClean="0">
                <a:solidFill>
                  <a:srgbClr val="0070C0"/>
                </a:solidFill>
              </a:rPr>
              <a:t>“ </a:t>
            </a:r>
            <a:r>
              <a:rPr lang="uk-UA" sz="2000" dirty="0" err="1" smtClean="0">
                <a:solidFill>
                  <a:srgbClr val="0070C0"/>
                </a:solidFill>
              </a:rPr>
              <a:t>Світлофор”</a:t>
            </a:r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1357298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Завдання:</a:t>
            </a:r>
          </a:p>
          <a:p>
            <a:pPr algn="ctr"/>
            <a:r>
              <a:rPr lang="uk-UA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з'ясувати емоційну готовність учнів;</a:t>
            </a:r>
          </a:p>
          <a:p>
            <a:pPr algn="ctr"/>
            <a:r>
              <a:rPr lang="uk-UA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створити сприятливу атмосферу;</a:t>
            </a:r>
          </a:p>
          <a:p>
            <a:pPr algn="ctr"/>
            <a:r>
              <a:rPr lang="uk-UA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налаштувати дітей на роботу</a:t>
            </a:r>
            <a:endParaRPr lang="ru-RU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8662" y="4214818"/>
            <a:ext cx="11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 та прийоми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:\Documents and Settings\Lanos\Рабочий стол\гг\SAM_0082.JPG"/>
          <p:cNvPicPr/>
          <p:nvPr/>
        </p:nvPicPr>
        <p:blipFill>
          <a:blip r:embed="rId2" cstate="print"/>
          <a:srcRect l="12673" t="7469" r="1537"/>
          <a:stretch>
            <a:fillRect/>
          </a:stretch>
        </p:blipFill>
        <p:spPr bwMode="auto">
          <a:xfrm>
            <a:off x="1643042" y="2857496"/>
            <a:ext cx="314327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Волна 25"/>
          <p:cNvSpPr/>
          <p:nvPr/>
        </p:nvSpPr>
        <p:spPr>
          <a:xfrm>
            <a:off x="1357290" y="1214422"/>
            <a:ext cx="3429024" cy="1628780"/>
          </a:xfrm>
          <a:prstGeom prst="wave">
            <a:avLst>
              <a:gd name="adj1" fmla="val 12500"/>
              <a:gd name="adj2" fmla="val 2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u="sng" dirty="0" smtClean="0">
                <a:solidFill>
                  <a:srgbClr val="0070C0"/>
                </a:solidFill>
              </a:rPr>
              <a:t>Завдання:</a:t>
            </a:r>
          </a:p>
          <a:p>
            <a:pPr algn="ctr"/>
            <a:r>
              <a:rPr lang="uk-UA" sz="1400" b="1" dirty="0" smtClean="0">
                <a:solidFill>
                  <a:srgbClr val="0070C0"/>
                </a:solidFill>
              </a:rPr>
              <a:t>ознайомити з переліком</a:t>
            </a:r>
          </a:p>
          <a:p>
            <a:pPr algn="ctr"/>
            <a:r>
              <a:rPr lang="uk-UA" sz="1400" b="1" dirty="0" smtClean="0">
                <a:solidFill>
                  <a:srgbClr val="0070C0"/>
                </a:solidFill>
              </a:rPr>
              <a:t> цілей уроку та плану;</a:t>
            </a:r>
          </a:p>
          <a:p>
            <a:pPr algn="ctr"/>
            <a:r>
              <a:rPr lang="uk-UA" sz="1400" b="1" dirty="0" smtClean="0">
                <a:solidFill>
                  <a:srgbClr val="0070C0"/>
                </a:solidFill>
              </a:rPr>
              <a:t>допомогти учням</a:t>
            </a:r>
          </a:p>
          <a:p>
            <a:pPr algn="ctr"/>
            <a:r>
              <a:rPr lang="uk-UA" sz="1400" b="1" dirty="0" smtClean="0">
                <a:solidFill>
                  <a:srgbClr val="0070C0"/>
                </a:solidFill>
              </a:rPr>
              <a:t>самостійно спланувати </a:t>
            </a:r>
          </a:p>
          <a:p>
            <a:pPr algn="ctr"/>
            <a:r>
              <a:rPr lang="uk-UA" sz="1400" b="1" dirty="0" smtClean="0">
                <a:solidFill>
                  <a:srgbClr val="0070C0"/>
                </a:solidFill>
              </a:rPr>
              <a:t>роботу на уроці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/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Моя педагогічна майстерня</a:t>
            </a:r>
            <a:b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2.Цілевизначення та планування</a:t>
            </a:r>
            <a:endParaRPr lang="ru-RU" sz="36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Рисунок 21" descr="G:\враррорап\DSCN07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285861"/>
            <a:ext cx="3429023" cy="2357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 descr="C:\Documents and Settings\Lanos\Рабочий стол\гг\SAM_01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86322"/>
            <a:ext cx="3286147" cy="20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Овал 26"/>
          <p:cNvSpPr/>
          <p:nvPr/>
        </p:nvSpPr>
        <p:spPr>
          <a:xfrm>
            <a:off x="4500562" y="4286256"/>
            <a:ext cx="1785950" cy="207170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 та прийоми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6215074" y="4214818"/>
            <a:ext cx="2143140" cy="214314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“Позначки”</a:t>
            </a:r>
            <a:endParaRPr lang="uk-UA" dirty="0" smtClean="0">
              <a:solidFill>
                <a:srgbClr val="0070C0"/>
              </a:solidFill>
            </a:endParaRPr>
          </a:p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“Істинне</a:t>
            </a:r>
            <a:r>
              <a:rPr lang="uk-UA" dirty="0" smtClean="0">
                <a:solidFill>
                  <a:srgbClr val="0070C0"/>
                </a:solidFill>
              </a:rPr>
              <a:t> – </a:t>
            </a:r>
            <a:r>
              <a:rPr lang="uk-UA" dirty="0" err="1" smtClean="0">
                <a:solidFill>
                  <a:srgbClr val="0070C0"/>
                </a:solidFill>
              </a:rPr>
              <a:t>хибне”</a:t>
            </a:r>
            <a:endParaRPr lang="uk-UA" dirty="0" smtClean="0">
              <a:solidFill>
                <a:srgbClr val="0070C0"/>
              </a:solidFill>
            </a:endParaRP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“ Дерево </a:t>
            </a:r>
            <a:r>
              <a:rPr lang="uk-UA" dirty="0" err="1" smtClean="0">
                <a:solidFill>
                  <a:srgbClr val="0070C0"/>
                </a:solidFill>
              </a:rPr>
              <a:t>рішень”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>
            <a:noAutofit/>
          </a:bodyPr>
          <a:lstStyle/>
          <a:p>
            <a:pPr marL="182880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педагогічна майстерня</a:t>
            </a:r>
            <a:b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3.Опрацювання навчального матеріалу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Рисунок 21" descr="C:\Documents and Settings\Lanos\Рабочий стол\гг\SAM_0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298"/>
            <a:ext cx="3000397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G:\45\DSCN1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786058"/>
            <a:ext cx="3000395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 descr="C:\Documents and Settings\Lanos\Рабочий стол\гг\SAM_01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84"/>
            <a:ext cx="3786182" cy="2009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" name="Волна 25"/>
          <p:cNvSpPr/>
          <p:nvPr/>
        </p:nvSpPr>
        <p:spPr>
          <a:xfrm>
            <a:off x="4643438" y="1571612"/>
            <a:ext cx="3714776" cy="1714512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Завдання:</a:t>
            </a:r>
          </a:p>
          <a:p>
            <a:pPr algn="ctr"/>
            <a:r>
              <a:rPr lang="uk-UA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організувати самостійну та парно – групову роботу</a:t>
            </a:r>
            <a:endParaRPr lang="ru-RU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929058" y="4572008"/>
            <a:ext cx="1628780" cy="17716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 та прийоми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5572132" y="4286256"/>
            <a:ext cx="2786082" cy="234316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Мозковий штурм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Знайди помилку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Асоціативний кущ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Робота в парах,групах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Викресли зайве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ПРЕС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:\Documents and Settings\Lanos\Рабочий стол\гг\SAM_0093.JPG"/>
          <p:cNvPicPr/>
          <p:nvPr/>
        </p:nvPicPr>
        <p:blipFill>
          <a:blip r:embed="rId2" cstate="print"/>
          <a:srcRect l="4069" t="13232" r="6893" b="6361"/>
          <a:stretch>
            <a:fillRect/>
          </a:stretch>
        </p:blipFill>
        <p:spPr bwMode="auto">
          <a:xfrm>
            <a:off x="857224" y="1357298"/>
            <a:ext cx="428628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/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педагогічна майстерня</a:t>
            </a:r>
            <a:b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4.Рефлексивно – оцінювальний етап</a:t>
            </a:r>
            <a:endParaRPr lang="ru-RU" sz="36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4" name="Рисунок 23" descr="C:\Documents and Settings\Lanos\Рабочий стол\гг\SAM_0103.JPG"/>
          <p:cNvPicPr/>
          <p:nvPr/>
        </p:nvPicPr>
        <p:blipFill>
          <a:blip r:embed="rId5" cstate="print"/>
          <a:srcRect l="4121" t="6358" r="9761" b="7225"/>
          <a:stretch>
            <a:fillRect/>
          </a:stretch>
        </p:blipFill>
        <p:spPr bwMode="auto">
          <a:xfrm>
            <a:off x="5072066" y="3929066"/>
            <a:ext cx="392909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Горизонтальный свиток 24"/>
          <p:cNvSpPr/>
          <p:nvPr/>
        </p:nvSpPr>
        <p:spPr>
          <a:xfrm>
            <a:off x="5214942" y="1142984"/>
            <a:ext cx="3286148" cy="271464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solidFill>
                  <a:srgbClr val="0070C0"/>
                </a:solidFill>
              </a:rPr>
              <a:t>Завдання: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перевірити, закріпити вивчений матеріал, дати оцінку своїй роботі;спланувати наступні дії.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2214546" y="4572008"/>
            <a:ext cx="2643206" cy="214314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“ Займи </a:t>
            </a:r>
            <a:r>
              <a:rPr lang="uk-UA" dirty="0" err="1" smtClean="0">
                <a:solidFill>
                  <a:srgbClr val="0070C0"/>
                </a:solidFill>
              </a:rPr>
              <a:t>позицію”</a:t>
            </a:r>
            <a:endParaRPr lang="uk-UA" dirty="0" smtClean="0">
              <a:solidFill>
                <a:srgbClr val="0070C0"/>
              </a:solidFill>
            </a:endParaRP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“ </a:t>
            </a:r>
            <a:r>
              <a:rPr lang="uk-UA" dirty="0" err="1" smtClean="0">
                <a:solidFill>
                  <a:srgbClr val="0070C0"/>
                </a:solidFill>
              </a:rPr>
              <a:t>Мікрофон”</a:t>
            </a:r>
            <a:endParaRPr lang="uk-UA" dirty="0" smtClean="0">
              <a:solidFill>
                <a:srgbClr val="0070C0"/>
              </a:solidFill>
            </a:endParaRPr>
          </a:p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“Сенкан”</a:t>
            </a:r>
            <a:endParaRPr lang="uk-UA" dirty="0" smtClean="0">
              <a:solidFill>
                <a:srgbClr val="0070C0"/>
              </a:solidFill>
            </a:endParaRP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“ Незакінчене </a:t>
            </a:r>
            <a:r>
              <a:rPr lang="uk-UA" dirty="0" err="1" smtClean="0">
                <a:solidFill>
                  <a:srgbClr val="0070C0"/>
                </a:solidFill>
              </a:rPr>
              <a:t>речення”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28662" y="4786322"/>
            <a:ext cx="1643074" cy="18573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Методи та прийоми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:\Documents and Settings\User\Рабочий стол\галя\SAM_09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21497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/>
            <a:r>
              <a:rPr lang="uk-UA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Переваги </a:t>
            </a:r>
            <a:r>
              <a:rPr lang="uk-UA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особистісно</a:t>
            </a:r>
            <a:r>
              <a:rPr lang="uk-UA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зорієнтованого навчання над традиційним: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4" name="Рисунок 23" descr="C:\Documents and Settings\User\Рабочий стол\галя\Новая папка\IMG_0975.jpg"/>
          <p:cNvPicPr/>
          <p:nvPr/>
        </p:nvPicPr>
        <p:blipFill>
          <a:blip r:embed="rId5" cstate="print"/>
          <a:srcRect l="11064" r="4594" b="15606"/>
          <a:stretch>
            <a:fillRect/>
          </a:stretch>
        </p:blipFill>
        <p:spPr bwMode="auto">
          <a:xfrm>
            <a:off x="3643306" y="3357562"/>
            <a:ext cx="5286411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286000" y="1285860"/>
            <a:ext cx="57864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виховання пізнавального інтересу;</a:t>
            </a:r>
          </a:p>
          <a:p>
            <a:pPr algn="ctr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позитивної мотивації навчання;</a:t>
            </a:r>
          </a:p>
          <a:p>
            <a:pPr algn="ctr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 глибоких, міцних і діючих знань;</a:t>
            </a:r>
          </a:p>
          <a:p>
            <a:pPr algn="ctr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 інтелектуальної сфери особистості;</a:t>
            </a:r>
          </a:p>
          <a:p>
            <a:pPr algn="ctr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 вмінь і навичок самоосвіти;</a:t>
            </a:r>
          </a:p>
          <a:p>
            <a:pPr algn="ctr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 пізнавальної активності та самостійності;</a:t>
            </a:r>
          </a:p>
          <a:p>
            <a:pPr algn="ctr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 соціальної компетентності</a:t>
            </a:r>
          </a:p>
          <a:p>
            <a:pPr algn="ctr">
              <a:lnSpc>
                <a:spcPct val="170000"/>
              </a:lnSpc>
              <a:buFont typeface="Wingdings" pitchFamily="2" charset="2"/>
              <a:buChar char="v"/>
            </a:pPr>
            <a:r>
              <a:rPr lang="uk-UA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(співробітництво, робота в команді).</a:t>
            </a:r>
            <a:endParaRPr lang="ru-RU" sz="2000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915176" cy="59293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Метою «УЗАГАЛЬНЮЮЧОЇ ДІЯЛЬНОСТІ»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пропаганда,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b="1" dirty="0">
              <a:solidFill>
                <a:srgbClr val="0070C0"/>
              </a:solidFill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" name="Группа 5"/>
          <p:cNvGrpSpPr/>
          <p:nvPr/>
        </p:nvGrpSpPr>
        <p:grpSpPr>
          <a:xfrm>
            <a:off x="0" y="8456"/>
            <a:ext cx="945967" cy="6849544"/>
            <a:chOff x="25633" y="44268"/>
            <a:chExt cx="1163678" cy="6849544"/>
          </a:xfrm>
        </p:grpSpPr>
        <p:grpSp>
          <p:nvGrpSpPr>
            <p:cNvPr id="2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2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2" name="Группа 5"/>
          <p:cNvGrpSpPr/>
          <p:nvPr/>
        </p:nvGrpSpPr>
        <p:grpSpPr>
          <a:xfrm>
            <a:off x="0" y="285728"/>
            <a:ext cx="945967" cy="6429420"/>
            <a:chOff x="25633" y="44268"/>
            <a:chExt cx="1163678" cy="6849544"/>
          </a:xfrm>
        </p:grpSpPr>
        <p:grpSp>
          <p:nvGrpSpPr>
            <p:cNvPr id="33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3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4" name="Группа 48"/>
          <p:cNvGrpSpPr/>
          <p:nvPr/>
        </p:nvGrpSpPr>
        <p:grpSpPr>
          <a:xfrm flipH="1">
            <a:off x="8272790" y="0"/>
            <a:ext cx="871210" cy="6849544"/>
            <a:chOff x="25633" y="44268"/>
            <a:chExt cx="1163678" cy="6849544"/>
          </a:xfrm>
        </p:grpSpPr>
        <p:grpSp>
          <p:nvGrpSpPr>
            <p:cNvPr id="48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Форми діяльності</a:t>
            </a:r>
            <a:endParaRPr lang="ru-RU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00100" y="1285860"/>
            <a:ext cx="7143800" cy="5286412"/>
          </a:xfrm>
        </p:spPr>
        <p:txBody>
          <a:bodyPr>
            <a:normAutofit lnSpcReduction="10000"/>
          </a:bodyPr>
          <a:lstStyle/>
          <a:p>
            <a:pPr lvl="0" algn="l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1.Проведення методичного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2.Методична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виставка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професіоналізму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3.Тиждень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4.Панорама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новинок.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5.Презентація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6.Конкурс «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року».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7.Конкурс «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Класний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року».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4" name="Облако 43"/>
          <p:cNvSpPr/>
          <p:nvPr/>
        </p:nvSpPr>
        <p:spPr>
          <a:xfrm>
            <a:off x="4572000" y="4429132"/>
            <a:ext cx="3929090" cy="214314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/>
          <p:cNvSpPr/>
          <p:nvPr/>
        </p:nvSpPr>
        <p:spPr>
          <a:xfrm>
            <a:off x="642910" y="4500570"/>
            <a:ext cx="3143272" cy="235743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лако 31"/>
          <p:cNvSpPr/>
          <p:nvPr/>
        </p:nvSpPr>
        <p:spPr>
          <a:xfrm>
            <a:off x="5929322" y="1928802"/>
            <a:ext cx="2500330" cy="192882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3071802" y="2571744"/>
            <a:ext cx="2786082" cy="17145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571472" y="1643050"/>
            <a:ext cx="2786082" cy="18573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/>
            <a:r>
              <a:rPr lang="uk-UA" sz="4000" b="1" dirty="0" smtClean="0">
                <a:solidFill>
                  <a:srgbClr val="0070C0"/>
                </a:solidFill>
              </a:rPr>
              <a:t>Тиждень </a:t>
            </a:r>
            <a:r>
              <a:rPr lang="uk-UA" sz="4000" b="1" dirty="0" err="1" smtClean="0">
                <a:solidFill>
                  <a:srgbClr val="0070C0"/>
                </a:solidFill>
              </a:rPr>
              <a:t>педмайстерності</a:t>
            </a:r>
            <a:r>
              <a:rPr lang="uk-UA" sz="4000" b="1" dirty="0" smtClean="0">
                <a:solidFill>
                  <a:srgbClr val="0070C0"/>
                </a:solidFill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</a:rPr>
              <a:t/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Творчі </a:t>
            </a:r>
            <a:r>
              <a:rPr lang="uk-UA" sz="4000" b="1" dirty="0" smtClean="0">
                <a:solidFill>
                  <a:srgbClr val="0070C0"/>
                </a:solidFill>
              </a:rPr>
              <a:t>звіти вчителів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142976" y="1214422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Урок-подорож  з біології 9 клас</a:t>
            </a:r>
            <a:endParaRPr lang="ru-RU" sz="1400" dirty="0"/>
          </a:p>
        </p:txBody>
      </p:sp>
      <p:sp>
        <p:nvSpPr>
          <p:cNvPr id="24" name="Облако 23"/>
          <p:cNvSpPr/>
          <p:nvPr/>
        </p:nvSpPr>
        <p:spPr>
          <a:xfrm>
            <a:off x="2071670" y="2357430"/>
            <a:ext cx="45719" cy="457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D:\фото\МОЇ ФОТО\IMG_0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643182"/>
            <a:ext cx="2571767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3286116" y="1714488"/>
            <a:ext cx="2571768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Методичний тиждень молодого вчителя</a:t>
            </a:r>
            <a:endParaRPr lang="ru-RU" sz="1400" dirty="0"/>
          </a:p>
        </p:txBody>
      </p:sp>
      <p:sp>
        <p:nvSpPr>
          <p:cNvPr id="30" name="Овал 29"/>
          <p:cNvSpPr/>
          <p:nvPr/>
        </p:nvSpPr>
        <p:spPr>
          <a:xfrm>
            <a:off x="6072198" y="1214422"/>
            <a:ext cx="2071702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Урок – подорож з української мови  7 клас</a:t>
            </a:r>
            <a:endParaRPr lang="ru-RU" sz="1400" dirty="0"/>
          </a:p>
        </p:txBody>
      </p:sp>
      <p:sp>
        <p:nvSpPr>
          <p:cNvPr id="33" name="Овал 32"/>
          <p:cNvSpPr/>
          <p:nvPr/>
        </p:nvSpPr>
        <p:spPr>
          <a:xfrm>
            <a:off x="928662" y="3714752"/>
            <a:ext cx="2200284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Урок-дослідження з алгебри 9 клас</a:t>
            </a:r>
            <a:endParaRPr lang="ru-RU" sz="1400" dirty="0"/>
          </a:p>
        </p:txBody>
      </p:sp>
      <p:sp>
        <p:nvSpPr>
          <p:cNvPr id="37" name="Овал 36"/>
          <p:cNvSpPr/>
          <p:nvPr/>
        </p:nvSpPr>
        <p:spPr>
          <a:xfrm>
            <a:off x="5500694" y="3857628"/>
            <a:ext cx="2571768" cy="5715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Творчий звіт вчителя англійської мови</a:t>
            </a:r>
            <a:endParaRPr lang="ru-RU" sz="14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4429132"/>
            <a:ext cx="2071702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4357694"/>
            <a:ext cx="1714512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5" descr="C:\Documents and Settings\User\Рабочий стол\Учитель року 2015 укр мова\DSC01198.JPG"/>
          <p:cNvPicPr>
            <a:picLocks noChangeAspect="1" noChangeArrowheads="1"/>
          </p:cNvPicPr>
          <p:nvPr/>
        </p:nvPicPr>
        <p:blipFill>
          <a:blip r:embed="rId7" cstate="print"/>
          <a:srcRect l="13780" t="4374" r="5906"/>
          <a:stretch>
            <a:fillRect/>
          </a:stretch>
        </p:blipFill>
        <p:spPr bwMode="auto">
          <a:xfrm>
            <a:off x="5643570" y="5357826"/>
            <a:ext cx="192882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2000240"/>
            <a:ext cx="2143140" cy="1676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F:\семінар з біології\SAM_00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1718509"/>
            <a:ext cx="2286016" cy="1685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714348" y="4643446"/>
            <a:ext cx="2857520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072362" cy="214314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1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Участь </a:t>
            </a:r>
            <a:r>
              <a:rPr lang="uk-UA" sz="31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конкурсах      </a:t>
            </a:r>
            <a:r>
              <a:rPr lang="uk-UA" sz="31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1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1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uk-UA" sz="31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</a:t>
            </a:r>
            <a:r>
              <a:rPr lang="uk-UA" sz="31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1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року”</a:t>
            </a:r>
            <a:r>
              <a:rPr lang="uk-UA" sz="31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1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1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Класний керівник </a:t>
            </a:r>
            <a:r>
              <a:rPr lang="uk-UA" sz="3100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року”</a:t>
            </a:r>
            <a:r>
              <a:rPr lang="ru-RU" sz="31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1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6072198" y="2000240"/>
            <a:ext cx="2143140" cy="2286015"/>
          </a:xfrm>
        </p:spPr>
        <p:txBody>
          <a:bodyPr>
            <a:normAutofit lnSpcReduction="10000"/>
          </a:bodyPr>
          <a:lstStyle/>
          <a:p>
            <a:r>
              <a:rPr lang="uk-UA" sz="1800" b="1" dirty="0" smtClean="0"/>
              <a:t>“</a:t>
            </a:r>
            <a:r>
              <a:rPr lang="uk-UA" sz="1800" b="1" dirty="0" smtClean="0"/>
              <a:t> </a:t>
            </a:r>
            <a:r>
              <a:rPr lang="uk-UA" sz="1800" b="1" dirty="0" smtClean="0"/>
              <a:t>Класний керівник року – </a:t>
            </a:r>
            <a:r>
              <a:rPr lang="uk-UA" sz="1800" b="1" dirty="0" smtClean="0"/>
              <a:t>2015”- переможець І туру</a:t>
            </a:r>
          </a:p>
          <a:p>
            <a:r>
              <a:rPr lang="uk-UA" sz="1800" b="1" dirty="0" smtClean="0"/>
              <a:t>П</a:t>
            </a:r>
            <a:r>
              <a:rPr lang="uk-UA" sz="1800" b="1" dirty="0" smtClean="0"/>
              <a:t>ереможець І туру конкурсу </a:t>
            </a:r>
          </a:p>
          <a:p>
            <a:r>
              <a:rPr lang="uk-UA" sz="1800" b="1" dirty="0" smtClean="0"/>
              <a:t>“ Учитель року – 2016” у номінації “ Англійська </a:t>
            </a:r>
            <a:r>
              <a:rPr lang="uk-UA" sz="1800" b="1" dirty="0" err="1" smtClean="0"/>
              <a:t>мова”</a:t>
            </a:r>
            <a:endParaRPr lang="uk-UA" sz="1800" b="1" dirty="0" smtClean="0"/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Picture 2" descr="E:\Новая папка (3)\DSCN0158.JPG"/>
          <p:cNvPicPr>
            <a:picLocks noChangeAspect="1" noChangeArrowheads="1"/>
          </p:cNvPicPr>
          <p:nvPr/>
        </p:nvPicPr>
        <p:blipFill>
          <a:blip r:embed="rId4" cstate="print"/>
          <a:srcRect l="6667" t="11111" r="46666" b="22222"/>
          <a:stretch>
            <a:fillRect/>
          </a:stretch>
        </p:blipFill>
        <p:spPr bwMode="auto">
          <a:xfrm>
            <a:off x="428596" y="142852"/>
            <a:ext cx="1714512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928662" y="2143116"/>
            <a:ext cx="264320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“Учитель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року 2011”- дипломант І туру конкурсу у номінації</a:t>
            </a:r>
          </a:p>
          <a:p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 Світова </a:t>
            </a:r>
            <a:r>
              <a:rPr lang="uk-UA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література”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“Учитель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року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2012”-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дипломант І туру конкурсу у номінації “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Українська мова та </a:t>
            </a:r>
            <a:r>
              <a:rPr lang="uk-UA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література”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“Класний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керівник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року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2013”-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дипломант І туру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“Учитель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року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2014”-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дипломант І туру конкурсу у номінації “ Світова </a:t>
            </a:r>
            <a:r>
              <a:rPr lang="uk-UA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література”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25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412" b="18750"/>
          <a:stretch>
            <a:fillRect/>
          </a:stretch>
        </p:blipFill>
        <p:spPr>
          <a:xfrm>
            <a:off x="6643702" y="142852"/>
            <a:ext cx="1571636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C:\Users\User\Desktop\грамоти\фото.ti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76" t="16883" r="15294" b="12743"/>
          <a:stretch/>
        </p:blipFill>
        <p:spPr bwMode="auto">
          <a:xfrm>
            <a:off x="4071934" y="2143116"/>
            <a:ext cx="1469154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857620" y="4286256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“Учитель</a:t>
            </a:r>
            <a:r>
              <a:rPr lang="uk-UA" b="1" dirty="0" smtClean="0"/>
              <a:t> року 2012” – дипломант І туру конкурсу у номінації “ </a:t>
            </a:r>
            <a:r>
              <a:rPr lang="uk-UA" b="1" dirty="0" err="1" smtClean="0"/>
              <a:t>Біологія”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3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21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2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8" name="Рисунок 67" descr="DSCN1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000108"/>
            <a:ext cx="2500329" cy="1714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Рисунок 68" descr="DSCN11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500042"/>
            <a:ext cx="2714644" cy="1963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Рисунок 69" descr="DSCN11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0"/>
            <a:ext cx="2643206" cy="2048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Рисунок 70" descr="DSCN11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2714620"/>
            <a:ext cx="2643206" cy="178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Рисунок 71" descr="DSCN11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3071810"/>
            <a:ext cx="2571768" cy="1928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Рисунок 72" descr="P101062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71670" y="4572008"/>
            <a:ext cx="2928958" cy="2027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Объект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14942" y="4429132"/>
            <a:ext cx="2952738" cy="2000264"/>
          </a:xfrm>
          <a:prstGeom prst="ellipse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  <p:sp>
        <p:nvSpPr>
          <p:cNvPr id="75" name="Стрелка вверх 74"/>
          <p:cNvSpPr/>
          <p:nvPr/>
        </p:nvSpPr>
        <p:spPr>
          <a:xfrm>
            <a:off x="4000496" y="1785926"/>
            <a:ext cx="484632" cy="97840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верх 75"/>
          <p:cNvSpPr/>
          <p:nvPr/>
        </p:nvSpPr>
        <p:spPr>
          <a:xfrm rot="2702436">
            <a:off x="5499304" y="1838766"/>
            <a:ext cx="484632" cy="116186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верх 76"/>
          <p:cNvSpPr/>
          <p:nvPr/>
        </p:nvSpPr>
        <p:spPr>
          <a:xfrm rot="18076822">
            <a:off x="2787171" y="2329074"/>
            <a:ext cx="484632" cy="64992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верх 77"/>
          <p:cNvSpPr/>
          <p:nvPr/>
        </p:nvSpPr>
        <p:spPr>
          <a:xfrm rot="11008119">
            <a:off x="3680031" y="4086021"/>
            <a:ext cx="484632" cy="63220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верх 78"/>
          <p:cNvSpPr/>
          <p:nvPr/>
        </p:nvSpPr>
        <p:spPr>
          <a:xfrm rot="15046991">
            <a:off x="2841739" y="3443670"/>
            <a:ext cx="484632" cy="42544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верх 79"/>
          <p:cNvSpPr/>
          <p:nvPr/>
        </p:nvSpPr>
        <p:spPr>
          <a:xfrm rot="9054887">
            <a:off x="5161280" y="3862988"/>
            <a:ext cx="484632" cy="108939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верх 80"/>
          <p:cNvSpPr/>
          <p:nvPr/>
        </p:nvSpPr>
        <p:spPr>
          <a:xfrm rot="6891238">
            <a:off x="5694887" y="3021303"/>
            <a:ext cx="484632" cy="54734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000364" y="2500306"/>
            <a:ext cx="2928958" cy="16430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Від професійного вчителя до творчого учня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214291"/>
            <a:ext cx="5243522" cy="2786081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/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зорієнтоване навчання на уроках української мови та  літератури</a:t>
            </a:r>
            <a:endParaRPr lang="ru-RU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358214" y="0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4643438" y="3357562"/>
            <a:ext cx="3128962" cy="2281238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ln/>
                <a:solidFill>
                  <a:srgbClr val="0070C0"/>
                </a:solidFill>
              </a:rPr>
              <a:t>З досвіду роботи учителя української мови та літератури </a:t>
            </a:r>
            <a:r>
              <a:rPr lang="uk-UA" sz="2400" b="1" i="1" dirty="0" err="1" smtClean="0">
                <a:ln/>
                <a:solidFill>
                  <a:srgbClr val="0070C0"/>
                </a:solidFill>
              </a:rPr>
              <a:t>Дубенківської</a:t>
            </a:r>
            <a:r>
              <a:rPr lang="uk-UA" sz="2400" b="1" i="1" dirty="0" smtClean="0">
                <a:ln/>
                <a:solidFill>
                  <a:srgbClr val="0070C0"/>
                </a:solidFill>
              </a:rPr>
              <a:t> загальноосвітньої школи</a:t>
            </a:r>
          </a:p>
          <a:p>
            <a:r>
              <a:rPr lang="uk-UA" sz="2400" b="1" i="1" dirty="0" smtClean="0">
                <a:ln/>
                <a:solidFill>
                  <a:srgbClr val="0070C0"/>
                </a:solidFill>
              </a:rPr>
              <a:t> І – ІІ ступенів </a:t>
            </a:r>
          </a:p>
          <a:p>
            <a:r>
              <a:rPr lang="uk-UA" sz="2400" b="1" i="1" dirty="0" smtClean="0">
                <a:ln/>
                <a:solidFill>
                  <a:srgbClr val="0070C0"/>
                </a:solidFill>
              </a:rPr>
              <a:t>ФЕСЬО ГАЛИНИ ГРИГОРІВНИ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67644" y="4071942"/>
            <a:ext cx="3332850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00042"/>
            <a:ext cx="2357454" cy="278608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>
            <a:noAutofit/>
          </a:bodyPr>
          <a:lstStyle/>
          <a:p>
            <a:pPr marL="182880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Актуальність проблеми зумовлена суспільним замовленням :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5072098"/>
          </a:xfrm>
        </p:spPr>
        <p:txBody>
          <a:bodyPr>
            <a:normAutofit fontScale="77500" lnSpcReduction="2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сучасний процес навчання та виховання орієнтований на особистість учня, яка здатна до самоосвіти і саморозвитку, вміє використовувати набуті знання і вміння для вирішення творчих проектів, вміє критично мислити , оцінювати ситуацію, опрацьовує різноманітну інформацію, займає активну громадянську позицію в суспільстві.  Вихованню такої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особистістості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сприяють  технології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особистісно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зорієнтованого навчання.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/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  етапи  </a:t>
            </a:r>
            <a:b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особистісно-орієнтованого  уроку:</a:t>
            </a:r>
            <a:endParaRPr lang="ru-RU" sz="36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3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4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Группа 4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5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5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235745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перевірка  засвоєння  матеріалу;</a:t>
            </a:r>
          </a:p>
          <a:p>
            <a:pPr>
              <a:buFont typeface="Wingdings" pitchFamily="2" charset="2"/>
              <a:buChar char="Ø"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самостійна  робота;</a:t>
            </a:r>
          </a:p>
          <a:p>
            <a:pPr>
              <a:buFont typeface="Wingdings" pitchFamily="2" charset="2"/>
              <a:buChar char="Ø"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самоконтроль  та  самооцінка  результату;</a:t>
            </a:r>
          </a:p>
          <a:p>
            <a:pPr>
              <a:buFont typeface="Wingdings" pitchFamily="2" charset="2"/>
              <a:buChar char="Ø"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підсумки  уроку;</a:t>
            </a:r>
          </a:p>
          <a:p>
            <a:pPr>
              <a:buFont typeface="Wingdings" pitchFamily="2" charset="2"/>
              <a:buChar char="Ø"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контроль  за  засвоєнням  знань.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2" name="Рисунок 21" descr="G:\Все\35\DSCN13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00504"/>
            <a:ext cx="3429024" cy="2286016"/>
          </a:xfrm>
          <a:prstGeom prst="round2DiagRect">
            <a:avLst>
              <a:gd name="adj1" fmla="val 16667"/>
              <a:gd name="adj2" fmla="val 616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C:\Users\Администратор\Desktop\Новая папка (2)\DSCN1468.JPG"/>
          <p:cNvPicPr/>
          <p:nvPr/>
        </p:nvPicPr>
        <p:blipFill>
          <a:blip r:embed="rId5" cstate="print"/>
          <a:srcRect r="4585" b="11198"/>
          <a:stretch>
            <a:fillRect/>
          </a:stretch>
        </p:blipFill>
        <p:spPr bwMode="auto">
          <a:xfrm>
            <a:off x="4643438" y="3929066"/>
            <a:ext cx="4000528" cy="2357454"/>
          </a:xfrm>
          <a:prstGeom prst="snip2DiagRect">
            <a:avLst>
              <a:gd name="adj1" fmla="val 1206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485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Узагальнююча діяльність, як один з напрямків моделі управління науково-методичною роботою педагогічного колективу   </vt:lpstr>
      <vt:lpstr>Слайд 2</vt:lpstr>
      <vt:lpstr>Форми діяльності</vt:lpstr>
      <vt:lpstr>Тиждень педмайстерності  Творчі звіти вчителів </vt:lpstr>
      <vt:lpstr>    Участь у конкурсах       “Учитель року” “ Класний керівник року” </vt:lpstr>
      <vt:lpstr>Слайд 6</vt:lpstr>
      <vt:lpstr>Особистісно зорієнтоване навчання на уроках української мови та  літератури</vt:lpstr>
      <vt:lpstr>Актуальність проблеми зумовлена суспільним замовленням : </vt:lpstr>
      <vt:lpstr>Основні  етапи   особистісно-орієнтованого  уроку:</vt:lpstr>
      <vt:lpstr>Моя педагогічна майстерня 1.Мотиваційний етап</vt:lpstr>
      <vt:lpstr>Моя педагогічна майстерня 2.Цілевизначення та планування</vt:lpstr>
      <vt:lpstr>Моя педагогічна майстерня 3.Опрацювання навчального матеріалу</vt:lpstr>
      <vt:lpstr>Моя педагогічна майстерня 4.Рефлексивно – оцінювальний етап</vt:lpstr>
      <vt:lpstr>Переваги особистісно зорієнтованого навчання над традиційним: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WORK</cp:lastModifiedBy>
  <cp:revision>63</cp:revision>
  <dcterms:created xsi:type="dcterms:W3CDTF">2016-02-07T09:02:55Z</dcterms:created>
  <dcterms:modified xsi:type="dcterms:W3CDTF">2016-02-15T12:26:17Z</dcterms:modified>
</cp:coreProperties>
</file>