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80" r:id="rId7"/>
    <p:sldId id="263" r:id="rId8"/>
    <p:sldId id="281" r:id="rId9"/>
    <p:sldId id="268" r:id="rId10"/>
    <p:sldId id="265" r:id="rId11"/>
    <p:sldId id="283" r:id="rId12"/>
    <p:sldId id="264" r:id="rId13"/>
    <p:sldId id="266" r:id="rId14"/>
    <p:sldId id="267" r:id="rId15"/>
    <p:sldId id="270" r:id="rId16"/>
    <p:sldId id="269" r:id="rId17"/>
    <p:sldId id="277" r:id="rId18"/>
    <p:sldId id="271" r:id="rId19"/>
    <p:sldId id="272" r:id="rId20"/>
    <p:sldId id="273" r:id="rId21"/>
    <p:sldId id="274" r:id="rId22"/>
    <p:sldId id="275" r:id="rId23"/>
    <p:sldId id="284" r:id="rId24"/>
    <p:sldId id="276" r:id="rId25"/>
    <p:sldId id="285" r:id="rId26"/>
    <p:sldId id="278" r:id="rId27"/>
    <p:sldId id="286" r:id="rId28"/>
    <p:sldId id="279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2012-13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фізика</c:v>
                </c:pt>
                <c:pt idx="1">
                  <c:v>анг.мова</c:v>
                </c:pt>
                <c:pt idx="2">
                  <c:v>біологія</c:v>
                </c:pt>
                <c:pt idx="3">
                  <c:v>хімія</c:v>
                </c:pt>
                <c:pt idx="4">
                  <c:v>укр.м, літ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</c:v>
                </c:pt>
                <c:pt idx="2">
                  <c:v>10</c:v>
                </c:pt>
                <c:pt idx="3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2013-14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фізика</c:v>
                </c:pt>
                <c:pt idx="1">
                  <c:v>анг.мова</c:v>
                </c:pt>
                <c:pt idx="2">
                  <c:v>біологія</c:v>
                </c:pt>
                <c:pt idx="3">
                  <c:v>хімія</c:v>
                </c:pt>
                <c:pt idx="4">
                  <c:v>укр.м, літ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</c:v>
                </c:pt>
                <c:pt idx="1">
                  <c:v>2</c:v>
                </c:pt>
                <c:pt idx="2">
                  <c:v>5</c:v>
                </c:pt>
                <c:pt idx="3">
                  <c:v>8</c:v>
                </c:pt>
                <c:pt idx="4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2014-15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фізика</c:v>
                </c:pt>
                <c:pt idx="1">
                  <c:v>анг.мова</c:v>
                </c:pt>
                <c:pt idx="2">
                  <c:v>біологія</c:v>
                </c:pt>
                <c:pt idx="3">
                  <c:v>хімія</c:v>
                </c:pt>
                <c:pt idx="4">
                  <c:v>укр.м, літ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6</c:v>
                </c:pt>
                <c:pt idx="1">
                  <c:v>8</c:v>
                </c:pt>
                <c:pt idx="2">
                  <c:v>2</c:v>
                </c:pt>
                <c:pt idx="3">
                  <c:v>2</c:v>
                </c:pt>
                <c:pt idx="4">
                  <c:v>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2015-16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фізика</c:v>
                </c:pt>
                <c:pt idx="1">
                  <c:v>анг.мова</c:v>
                </c:pt>
                <c:pt idx="2">
                  <c:v>біологія</c:v>
                </c:pt>
                <c:pt idx="3">
                  <c:v>хімія</c:v>
                </c:pt>
                <c:pt idx="4">
                  <c:v>укр.м, літ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968176"/>
        <c:axId val="128968568"/>
      </c:barChart>
      <c:catAx>
        <c:axId val="12896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968568"/>
        <c:crosses val="autoZero"/>
        <c:auto val="1"/>
        <c:lblAlgn val="ctr"/>
        <c:lblOffset val="100"/>
        <c:noMultiLvlLbl val="0"/>
      </c:catAx>
      <c:valAx>
        <c:axId val="128968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968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к.р.№1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укр.мова</c:v>
                </c:pt>
                <c:pt idx="1">
                  <c:v>укр.літ</c:v>
                </c:pt>
                <c:pt idx="2">
                  <c:v>світова</c:v>
                </c:pt>
                <c:pt idx="3">
                  <c:v>геграфія</c:v>
                </c:pt>
                <c:pt idx="4">
                  <c:v>анг.мова</c:v>
                </c:pt>
                <c:pt idx="5">
                  <c:v>біологія</c:v>
                </c:pt>
                <c:pt idx="6">
                  <c:v>хімія</c:v>
                </c:pt>
                <c:pt idx="7">
                  <c:v>алгебра</c:v>
                </c:pt>
                <c:pt idx="8">
                  <c:v>геометрія</c:v>
                </c:pt>
                <c:pt idx="9">
                  <c:v>фізика 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59</c:v>
                </c:pt>
                <c:pt idx="1">
                  <c:v>61</c:v>
                </c:pt>
                <c:pt idx="2">
                  <c:v>84</c:v>
                </c:pt>
                <c:pt idx="3">
                  <c:v>63</c:v>
                </c:pt>
                <c:pt idx="4">
                  <c:v>56</c:v>
                </c:pt>
                <c:pt idx="5">
                  <c:v>56</c:v>
                </c:pt>
                <c:pt idx="6">
                  <c:v>56</c:v>
                </c:pt>
                <c:pt idx="7">
                  <c:v>62</c:v>
                </c:pt>
                <c:pt idx="8">
                  <c:v>66</c:v>
                </c:pt>
                <c:pt idx="9">
                  <c:v>73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 семестр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укр.мова</c:v>
                </c:pt>
                <c:pt idx="1">
                  <c:v>укр.літ</c:v>
                </c:pt>
                <c:pt idx="2">
                  <c:v>світова</c:v>
                </c:pt>
                <c:pt idx="3">
                  <c:v>геграфія</c:v>
                </c:pt>
                <c:pt idx="4">
                  <c:v>анг.мова</c:v>
                </c:pt>
                <c:pt idx="5">
                  <c:v>біологія</c:v>
                </c:pt>
                <c:pt idx="6">
                  <c:v>хімія</c:v>
                </c:pt>
                <c:pt idx="7">
                  <c:v>алгебра</c:v>
                </c:pt>
                <c:pt idx="8">
                  <c:v>геометрія</c:v>
                </c:pt>
                <c:pt idx="9">
                  <c:v>фізика 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70</c:v>
                </c:pt>
                <c:pt idx="1">
                  <c:v>58</c:v>
                </c:pt>
                <c:pt idx="2">
                  <c:v>66</c:v>
                </c:pt>
                <c:pt idx="3">
                  <c:v>56</c:v>
                </c:pt>
                <c:pt idx="4">
                  <c:v>73</c:v>
                </c:pt>
                <c:pt idx="5">
                  <c:v>63</c:v>
                </c:pt>
                <c:pt idx="6">
                  <c:v>56</c:v>
                </c:pt>
                <c:pt idx="7">
                  <c:v>63</c:v>
                </c:pt>
                <c:pt idx="8">
                  <c:v>66</c:v>
                </c:pt>
                <c:pt idx="9">
                  <c:v>73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к.р.№2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укр.мова</c:v>
                </c:pt>
                <c:pt idx="1">
                  <c:v>укр.літ</c:v>
                </c:pt>
                <c:pt idx="2">
                  <c:v>світова</c:v>
                </c:pt>
                <c:pt idx="3">
                  <c:v>геграфія</c:v>
                </c:pt>
                <c:pt idx="4">
                  <c:v>анг.мова</c:v>
                </c:pt>
                <c:pt idx="5">
                  <c:v>біологія</c:v>
                </c:pt>
                <c:pt idx="6">
                  <c:v>хімія</c:v>
                </c:pt>
                <c:pt idx="7">
                  <c:v>алгебра</c:v>
                </c:pt>
                <c:pt idx="8">
                  <c:v>геометрія</c:v>
                </c:pt>
                <c:pt idx="9">
                  <c:v>фізика 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62</c:v>
                </c:pt>
                <c:pt idx="1">
                  <c:v>69</c:v>
                </c:pt>
                <c:pt idx="2">
                  <c:v>78</c:v>
                </c:pt>
                <c:pt idx="3">
                  <c:v>73</c:v>
                </c:pt>
                <c:pt idx="4">
                  <c:v>75</c:v>
                </c:pt>
                <c:pt idx="5">
                  <c:v>66</c:v>
                </c:pt>
                <c:pt idx="6">
                  <c:v>63</c:v>
                </c:pt>
                <c:pt idx="7">
                  <c:v>66</c:v>
                </c:pt>
                <c:pt idx="8">
                  <c:v>56</c:v>
                </c:pt>
                <c:pt idx="9">
                  <c:v>61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ІІ сем.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укр.мова</c:v>
                </c:pt>
                <c:pt idx="1">
                  <c:v>укр.літ</c:v>
                </c:pt>
                <c:pt idx="2">
                  <c:v>світова</c:v>
                </c:pt>
                <c:pt idx="3">
                  <c:v>геграфія</c:v>
                </c:pt>
                <c:pt idx="4">
                  <c:v>анг.мова</c:v>
                </c:pt>
                <c:pt idx="5">
                  <c:v>біологія</c:v>
                </c:pt>
                <c:pt idx="6">
                  <c:v>хімія</c:v>
                </c:pt>
                <c:pt idx="7">
                  <c:v>алгебра</c:v>
                </c:pt>
                <c:pt idx="8">
                  <c:v>геометрія</c:v>
                </c:pt>
                <c:pt idx="9">
                  <c:v>фізика </c:v>
                </c:pt>
              </c:strCache>
            </c:strRef>
          </c:cat>
          <c:val>
            <c:numRef>
              <c:f>Лист1!$E$2:$E$11</c:f>
              <c:numCache>
                <c:formatCode>General</c:formatCode>
                <c:ptCount val="10"/>
                <c:pt idx="0">
                  <c:v>69</c:v>
                </c:pt>
                <c:pt idx="1">
                  <c:v>73</c:v>
                </c:pt>
                <c:pt idx="2">
                  <c:v>80</c:v>
                </c:pt>
                <c:pt idx="3">
                  <c:v>73</c:v>
                </c:pt>
                <c:pt idx="4">
                  <c:v>78</c:v>
                </c:pt>
                <c:pt idx="5">
                  <c:v>70</c:v>
                </c:pt>
                <c:pt idx="6">
                  <c:v>63</c:v>
                </c:pt>
                <c:pt idx="7">
                  <c:v>63</c:v>
                </c:pt>
                <c:pt idx="8">
                  <c:v>63</c:v>
                </c:pt>
                <c:pt idx="9">
                  <c:v>73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річна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укр.мова</c:v>
                </c:pt>
                <c:pt idx="1">
                  <c:v>укр.літ</c:v>
                </c:pt>
                <c:pt idx="2">
                  <c:v>світова</c:v>
                </c:pt>
                <c:pt idx="3">
                  <c:v>геграфія</c:v>
                </c:pt>
                <c:pt idx="4">
                  <c:v>анг.мова</c:v>
                </c:pt>
                <c:pt idx="5">
                  <c:v>біологія</c:v>
                </c:pt>
                <c:pt idx="6">
                  <c:v>хімія</c:v>
                </c:pt>
                <c:pt idx="7">
                  <c:v>алгебра</c:v>
                </c:pt>
                <c:pt idx="8">
                  <c:v>геометрія</c:v>
                </c:pt>
                <c:pt idx="9">
                  <c:v>фізика </c:v>
                </c:pt>
              </c:strCache>
            </c:strRef>
          </c:cat>
          <c:val>
            <c:numRef>
              <c:f>Лист1!$F$2:$F$11</c:f>
              <c:numCache>
                <c:formatCode>General</c:formatCode>
                <c:ptCount val="10"/>
                <c:pt idx="0">
                  <c:v>69</c:v>
                </c:pt>
                <c:pt idx="1">
                  <c:v>73</c:v>
                </c:pt>
                <c:pt idx="2">
                  <c:v>80</c:v>
                </c:pt>
                <c:pt idx="3">
                  <c:v>73</c:v>
                </c:pt>
                <c:pt idx="4">
                  <c:v>75</c:v>
                </c:pt>
                <c:pt idx="5">
                  <c:v>70</c:v>
                </c:pt>
                <c:pt idx="6">
                  <c:v>63</c:v>
                </c:pt>
                <c:pt idx="7">
                  <c:v>63</c:v>
                </c:pt>
                <c:pt idx="8">
                  <c:v>63</c:v>
                </c:pt>
                <c:pt idx="9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410800"/>
        <c:axId val="137244232"/>
      </c:barChart>
      <c:catAx>
        <c:axId val="178410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7244232"/>
        <c:crosses val="autoZero"/>
        <c:auto val="1"/>
        <c:lblAlgn val="ctr"/>
        <c:lblOffset val="100"/>
        <c:noMultiLvlLbl val="0"/>
      </c:catAx>
      <c:valAx>
        <c:axId val="137244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84108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початк.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гуманітарн.</c:v>
                </c:pt>
                <c:pt idx="1">
                  <c:v>худ-естетич.</c:v>
                </c:pt>
                <c:pt idx="2">
                  <c:v>природнич.</c:v>
                </c:pt>
                <c:pt idx="3">
                  <c:v>математичн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3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середній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гуманітарн.</c:v>
                </c:pt>
                <c:pt idx="1">
                  <c:v>худ-естетич.</c:v>
                </c:pt>
                <c:pt idx="2">
                  <c:v>природнич.</c:v>
                </c:pt>
                <c:pt idx="3">
                  <c:v>математичн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37</c:v>
                </c:pt>
                <c:pt idx="1">
                  <c:v>5</c:v>
                </c:pt>
                <c:pt idx="2">
                  <c:v>30</c:v>
                </c:pt>
                <c:pt idx="3">
                  <c:v>26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достатній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гуманітарн.</c:v>
                </c:pt>
                <c:pt idx="1">
                  <c:v>худ-естетич.</c:v>
                </c:pt>
                <c:pt idx="2">
                  <c:v>природнич.</c:v>
                </c:pt>
                <c:pt idx="3">
                  <c:v>математичн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42</c:v>
                </c:pt>
                <c:pt idx="1">
                  <c:v>27</c:v>
                </c:pt>
                <c:pt idx="2">
                  <c:v>46</c:v>
                </c:pt>
                <c:pt idx="3">
                  <c:v>49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високий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гуманітарн.</c:v>
                </c:pt>
                <c:pt idx="1">
                  <c:v>худ-естетич.</c:v>
                </c:pt>
                <c:pt idx="2">
                  <c:v>природнич.</c:v>
                </c:pt>
                <c:pt idx="3">
                  <c:v>математичн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19</c:v>
                </c:pt>
                <c:pt idx="1">
                  <c:v>68</c:v>
                </c:pt>
                <c:pt idx="2">
                  <c:v>24</c:v>
                </c:pt>
                <c:pt idx="3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8969352"/>
        <c:axId val="128969744"/>
      </c:barChart>
      <c:catAx>
        <c:axId val="128969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969744"/>
        <c:crosses val="autoZero"/>
        <c:auto val="1"/>
        <c:lblAlgn val="ctr"/>
        <c:lblOffset val="100"/>
        <c:noMultiLvlLbl val="0"/>
      </c:catAx>
      <c:valAx>
        <c:axId val="128969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969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92D050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C07200-9423-468B-84A2-3EB6DD0D2A1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299D3D-85C3-4ED7-84F7-DD1EC31EF012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Диференційоване навчання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154974-E027-453B-8A21-78A192B689AA}" type="parTrans" cxnId="{94783430-37C5-427A-BA25-B3A57DCC9845}">
      <dgm:prSet/>
      <dgm:spPr/>
      <dgm:t>
        <a:bodyPr/>
        <a:lstStyle/>
        <a:p>
          <a:endParaRPr lang="ru-RU"/>
        </a:p>
      </dgm:t>
    </dgm:pt>
    <dgm:pt modelId="{D3769AF4-D6C5-44E8-A4E9-DD2F48F89198}" type="sibTrans" cxnId="{94783430-37C5-427A-BA25-B3A57DCC9845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EF1A6986-6A5F-4609-B7B1-9829D6A666E9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Проблемно-пошуковий метод навчання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17C5E8-83F0-4DFF-A8D9-F1A045401E43}" type="parTrans" cxnId="{09BF0011-55A8-41CB-BE70-D0A99E9FB97B}">
      <dgm:prSet/>
      <dgm:spPr/>
      <dgm:t>
        <a:bodyPr/>
        <a:lstStyle/>
        <a:p>
          <a:endParaRPr lang="ru-RU"/>
        </a:p>
      </dgm:t>
    </dgm:pt>
    <dgm:pt modelId="{3F200EDB-FBCD-4BBE-B0E9-5CFFBCFD16FE}" type="sibTrans" cxnId="{09BF0011-55A8-41CB-BE70-D0A99E9FB97B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82CBA8E5-B286-48C3-A064-EADF19277DD7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Особистісно-орієнтовні технології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C731A7-9B32-4FA3-89F2-FED3061FC31E}" type="parTrans" cxnId="{57BBE3C4-753D-4C6E-A6EC-E0BD4D89173B}">
      <dgm:prSet/>
      <dgm:spPr/>
      <dgm:t>
        <a:bodyPr/>
        <a:lstStyle/>
        <a:p>
          <a:endParaRPr lang="ru-RU"/>
        </a:p>
      </dgm:t>
    </dgm:pt>
    <dgm:pt modelId="{E168AC0D-8104-4F9B-9AB2-A7325F37A90E}" type="sibTrans" cxnId="{57BBE3C4-753D-4C6E-A6EC-E0BD4D89173B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278BCC1C-05BC-4DFE-B5EF-294C743790E3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Інтерактивні технології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0B81F3-AB58-44B7-A268-CC04364C8AA9}" type="parTrans" cxnId="{B5F9F54D-4A51-4366-A77F-264900F285E1}">
      <dgm:prSet/>
      <dgm:spPr/>
      <dgm:t>
        <a:bodyPr/>
        <a:lstStyle/>
        <a:p>
          <a:endParaRPr lang="ru-RU"/>
        </a:p>
      </dgm:t>
    </dgm:pt>
    <dgm:pt modelId="{C7BE3413-7F0E-41E6-9479-C6BA4C5B4AF4}" type="sibTrans" cxnId="{B5F9F54D-4A51-4366-A77F-264900F285E1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CF407E53-BC4A-46F7-B83D-69CD4C2B845B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Проектні технології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83AED2-0DE5-49A8-BE34-249320C0444E}" type="parTrans" cxnId="{0454E6DB-8AB4-4069-8BFE-B718D5B3AF71}">
      <dgm:prSet/>
      <dgm:spPr/>
      <dgm:t>
        <a:bodyPr/>
        <a:lstStyle/>
        <a:p>
          <a:endParaRPr lang="ru-RU"/>
        </a:p>
      </dgm:t>
    </dgm:pt>
    <dgm:pt modelId="{DAA161D2-0F19-450F-8B29-A33B75AD7094}" type="sibTrans" cxnId="{0454E6DB-8AB4-4069-8BFE-B718D5B3AF71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5FB7179C-005A-4A60-A9CF-63E908703CD0}" type="pres">
      <dgm:prSet presAssocID="{4DC07200-9423-468B-84A2-3EB6DD0D2A1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D1FBED-4FB7-465F-BA6D-5AF55FA42944}" type="pres">
      <dgm:prSet presAssocID="{12299D3D-85C3-4ED7-84F7-DD1EC31EF012}" presName="node" presStyleLbl="node1" presStyleIdx="0" presStyleCnt="5" custScaleX="236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EBF938-6EAB-48DE-82BA-E702AA9719E2}" type="pres">
      <dgm:prSet presAssocID="{D3769AF4-D6C5-44E8-A4E9-DD2F48F89198}" presName="sibTrans" presStyleLbl="sibTrans2D1" presStyleIdx="0" presStyleCnt="5"/>
      <dgm:spPr/>
      <dgm:t>
        <a:bodyPr/>
        <a:lstStyle/>
        <a:p>
          <a:endParaRPr lang="ru-RU"/>
        </a:p>
      </dgm:t>
    </dgm:pt>
    <dgm:pt modelId="{1086FD24-E6E2-45CF-A31E-02A18B6FF297}" type="pres">
      <dgm:prSet presAssocID="{D3769AF4-D6C5-44E8-A4E9-DD2F48F89198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3F924ED5-6DBB-4A89-A699-1638C9B0E1D3}" type="pres">
      <dgm:prSet presAssocID="{EF1A6986-6A5F-4609-B7B1-9829D6A666E9}" presName="node" presStyleLbl="node1" presStyleIdx="1" presStyleCnt="5" custScaleX="215273" custRadScaleRad="221369" custRadScaleInc="32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588A0D-C145-4BEE-9381-68F65C86A923}" type="pres">
      <dgm:prSet presAssocID="{3F200EDB-FBCD-4BBE-B0E9-5CFFBCFD16FE}" presName="sibTrans" presStyleLbl="sibTrans2D1" presStyleIdx="1" presStyleCnt="5"/>
      <dgm:spPr/>
      <dgm:t>
        <a:bodyPr/>
        <a:lstStyle/>
        <a:p>
          <a:endParaRPr lang="ru-RU"/>
        </a:p>
      </dgm:t>
    </dgm:pt>
    <dgm:pt modelId="{5F74CE7E-B539-4A9D-B0FA-FED621D84BF0}" type="pres">
      <dgm:prSet presAssocID="{3F200EDB-FBCD-4BBE-B0E9-5CFFBCFD16FE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004002B1-249F-42C5-BAC9-0302C77AD212}" type="pres">
      <dgm:prSet presAssocID="{82CBA8E5-B286-48C3-A064-EADF19277DD7}" presName="node" presStyleLbl="node1" presStyleIdx="2" presStyleCnt="5" custScaleX="194146" custRadScaleRad="123769" custRadScaleInc="-38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767326-9DA2-46E7-896C-EE3DB05678FD}" type="pres">
      <dgm:prSet presAssocID="{E168AC0D-8104-4F9B-9AB2-A7325F37A90E}" presName="sibTrans" presStyleLbl="sibTrans2D1" presStyleIdx="2" presStyleCnt="5"/>
      <dgm:spPr/>
      <dgm:t>
        <a:bodyPr/>
        <a:lstStyle/>
        <a:p>
          <a:endParaRPr lang="ru-RU"/>
        </a:p>
      </dgm:t>
    </dgm:pt>
    <dgm:pt modelId="{1376BC23-6708-44D5-B6C9-B48F3CC18A31}" type="pres">
      <dgm:prSet presAssocID="{E168AC0D-8104-4F9B-9AB2-A7325F37A90E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250AF993-0625-45DF-865A-8FD0D7DC5CB0}" type="pres">
      <dgm:prSet presAssocID="{278BCC1C-05BC-4DFE-B5EF-294C743790E3}" presName="node" presStyleLbl="node1" presStyleIdx="3" presStyleCnt="5" custScaleX="174888" custRadScaleRad="113385" custRadScaleInc="235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9EDD5C-20F6-4077-AB93-D552E2CDAE94}" type="pres">
      <dgm:prSet presAssocID="{C7BE3413-7F0E-41E6-9479-C6BA4C5B4AF4}" presName="sibTrans" presStyleLbl="sibTrans2D1" presStyleIdx="3" presStyleCnt="5"/>
      <dgm:spPr/>
      <dgm:t>
        <a:bodyPr/>
        <a:lstStyle/>
        <a:p>
          <a:endParaRPr lang="ru-RU"/>
        </a:p>
      </dgm:t>
    </dgm:pt>
    <dgm:pt modelId="{456F33F4-66AB-4022-8C60-209E940176B1}" type="pres">
      <dgm:prSet presAssocID="{C7BE3413-7F0E-41E6-9479-C6BA4C5B4AF4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D46789B3-A27B-4916-AA01-D913ADEFEF56}" type="pres">
      <dgm:prSet presAssocID="{CF407E53-BC4A-46F7-B83D-69CD4C2B845B}" presName="node" presStyleLbl="node1" presStyleIdx="4" presStyleCnt="5" custScaleX="203218" custRadScaleRad="177081" custRadScaleInc="-31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EB640-46B2-4B55-9E65-AA1994A74761}" type="pres">
      <dgm:prSet presAssocID="{DAA161D2-0F19-450F-8B29-A33B75AD7094}" presName="sibTrans" presStyleLbl="sibTrans2D1" presStyleIdx="4" presStyleCnt="5"/>
      <dgm:spPr/>
      <dgm:t>
        <a:bodyPr/>
        <a:lstStyle/>
        <a:p>
          <a:endParaRPr lang="ru-RU"/>
        </a:p>
      </dgm:t>
    </dgm:pt>
    <dgm:pt modelId="{B858FBF6-4F23-4130-A1F8-3D9083E832F0}" type="pres">
      <dgm:prSet presAssocID="{DAA161D2-0F19-450F-8B29-A33B75AD7094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19407280-A18C-4EF1-A67C-EB8184DE32E5}" type="presOf" srcId="{DAA161D2-0F19-450F-8B29-A33B75AD7094}" destId="{B858FBF6-4F23-4130-A1F8-3D9083E832F0}" srcOrd="1" destOrd="0" presId="urn:microsoft.com/office/officeart/2005/8/layout/cycle2"/>
    <dgm:cxn modelId="{2B186DE3-FDBC-45AC-9E02-1E696AFFCD0B}" type="presOf" srcId="{D3769AF4-D6C5-44E8-A4E9-DD2F48F89198}" destId="{6AEBF938-6EAB-48DE-82BA-E702AA9719E2}" srcOrd="0" destOrd="0" presId="urn:microsoft.com/office/officeart/2005/8/layout/cycle2"/>
    <dgm:cxn modelId="{3830285F-5EA2-41DB-B734-7CADE8E3806F}" type="presOf" srcId="{4DC07200-9423-468B-84A2-3EB6DD0D2A15}" destId="{5FB7179C-005A-4A60-A9CF-63E908703CD0}" srcOrd="0" destOrd="0" presId="urn:microsoft.com/office/officeart/2005/8/layout/cycle2"/>
    <dgm:cxn modelId="{C0701830-3E82-4EFE-88B1-F7A4AFF267C9}" type="presOf" srcId="{CF407E53-BC4A-46F7-B83D-69CD4C2B845B}" destId="{D46789B3-A27B-4916-AA01-D913ADEFEF56}" srcOrd="0" destOrd="0" presId="urn:microsoft.com/office/officeart/2005/8/layout/cycle2"/>
    <dgm:cxn modelId="{583BCFBD-ED8B-441F-B445-C7C894066D60}" type="presOf" srcId="{DAA161D2-0F19-450F-8B29-A33B75AD7094}" destId="{039EB640-46B2-4B55-9E65-AA1994A74761}" srcOrd="0" destOrd="0" presId="urn:microsoft.com/office/officeart/2005/8/layout/cycle2"/>
    <dgm:cxn modelId="{57BBE3C4-753D-4C6E-A6EC-E0BD4D89173B}" srcId="{4DC07200-9423-468B-84A2-3EB6DD0D2A15}" destId="{82CBA8E5-B286-48C3-A064-EADF19277DD7}" srcOrd="2" destOrd="0" parTransId="{58C731A7-9B32-4FA3-89F2-FED3061FC31E}" sibTransId="{E168AC0D-8104-4F9B-9AB2-A7325F37A90E}"/>
    <dgm:cxn modelId="{DF92F118-8776-4AFE-B200-76DFC452A397}" type="presOf" srcId="{82CBA8E5-B286-48C3-A064-EADF19277DD7}" destId="{004002B1-249F-42C5-BAC9-0302C77AD212}" srcOrd="0" destOrd="0" presId="urn:microsoft.com/office/officeart/2005/8/layout/cycle2"/>
    <dgm:cxn modelId="{5B6ABC9F-D612-4F71-AF4A-87EF424A2B77}" type="presOf" srcId="{E168AC0D-8104-4F9B-9AB2-A7325F37A90E}" destId="{89767326-9DA2-46E7-896C-EE3DB05678FD}" srcOrd="0" destOrd="0" presId="urn:microsoft.com/office/officeart/2005/8/layout/cycle2"/>
    <dgm:cxn modelId="{20DFF862-B459-484A-9013-B7A73FEC4101}" type="presOf" srcId="{C7BE3413-7F0E-41E6-9479-C6BA4C5B4AF4}" destId="{E59EDD5C-20F6-4077-AB93-D552E2CDAE94}" srcOrd="0" destOrd="0" presId="urn:microsoft.com/office/officeart/2005/8/layout/cycle2"/>
    <dgm:cxn modelId="{0454E6DB-8AB4-4069-8BFE-B718D5B3AF71}" srcId="{4DC07200-9423-468B-84A2-3EB6DD0D2A15}" destId="{CF407E53-BC4A-46F7-B83D-69CD4C2B845B}" srcOrd="4" destOrd="0" parTransId="{9183AED2-0DE5-49A8-BE34-249320C0444E}" sibTransId="{DAA161D2-0F19-450F-8B29-A33B75AD7094}"/>
    <dgm:cxn modelId="{09BF0011-55A8-41CB-BE70-D0A99E9FB97B}" srcId="{4DC07200-9423-468B-84A2-3EB6DD0D2A15}" destId="{EF1A6986-6A5F-4609-B7B1-9829D6A666E9}" srcOrd="1" destOrd="0" parTransId="{5217C5E8-83F0-4DFF-A8D9-F1A045401E43}" sibTransId="{3F200EDB-FBCD-4BBE-B0E9-5CFFBCFD16FE}"/>
    <dgm:cxn modelId="{A5814A15-8E39-46B8-8F6D-448AFB313548}" type="presOf" srcId="{3F200EDB-FBCD-4BBE-B0E9-5CFFBCFD16FE}" destId="{5F74CE7E-B539-4A9D-B0FA-FED621D84BF0}" srcOrd="1" destOrd="0" presId="urn:microsoft.com/office/officeart/2005/8/layout/cycle2"/>
    <dgm:cxn modelId="{BD5BE039-C422-4199-81AE-70C9BE26899D}" type="presOf" srcId="{3F200EDB-FBCD-4BBE-B0E9-5CFFBCFD16FE}" destId="{41588A0D-C145-4BEE-9381-68F65C86A923}" srcOrd="0" destOrd="0" presId="urn:microsoft.com/office/officeart/2005/8/layout/cycle2"/>
    <dgm:cxn modelId="{BE58F851-2879-4C82-A0B8-C55D9887D220}" type="presOf" srcId="{EF1A6986-6A5F-4609-B7B1-9829D6A666E9}" destId="{3F924ED5-6DBB-4A89-A699-1638C9B0E1D3}" srcOrd="0" destOrd="0" presId="urn:microsoft.com/office/officeart/2005/8/layout/cycle2"/>
    <dgm:cxn modelId="{DA589D45-E968-4CDA-B457-9E97E54DCF3D}" type="presOf" srcId="{C7BE3413-7F0E-41E6-9479-C6BA4C5B4AF4}" destId="{456F33F4-66AB-4022-8C60-209E940176B1}" srcOrd="1" destOrd="0" presId="urn:microsoft.com/office/officeart/2005/8/layout/cycle2"/>
    <dgm:cxn modelId="{7142C657-E7F0-4A48-AB7E-1F256B567D89}" type="presOf" srcId="{E168AC0D-8104-4F9B-9AB2-A7325F37A90E}" destId="{1376BC23-6708-44D5-B6C9-B48F3CC18A31}" srcOrd="1" destOrd="0" presId="urn:microsoft.com/office/officeart/2005/8/layout/cycle2"/>
    <dgm:cxn modelId="{94783430-37C5-427A-BA25-B3A57DCC9845}" srcId="{4DC07200-9423-468B-84A2-3EB6DD0D2A15}" destId="{12299D3D-85C3-4ED7-84F7-DD1EC31EF012}" srcOrd="0" destOrd="0" parTransId="{CD154974-E027-453B-8A21-78A192B689AA}" sibTransId="{D3769AF4-D6C5-44E8-A4E9-DD2F48F89198}"/>
    <dgm:cxn modelId="{D7A28F5C-A95D-4232-B282-2D874D6F4E92}" type="presOf" srcId="{12299D3D-85C3-4ED7-84F7-DD1EC31EF012}" destId="{20D1FBED-4FB7-465F-BA6D-5AF55FA42944}" srcOrd="0" destOrd="0" presId="urn:microsoft.com/office/officeart/2005/8/layout/cycle2"/>
    <dgm:cxn modelId="{B5F9F54D-4A51-4366-A77F-264900F285E1}" srcId="{4DC07200-9423-468B-84A2-3EB6DD0D2A15}" destId="{278BCC1C-05BC-4DFE-B5EF-294C743790E3}" srcOrd="3" destOrd="0" parTransId="{F90B81F3-AB58-44B7-A268-CC04364C8AA9}" sibTransId="{C7BE3413-7F0E-41E6-9479-C6BA4C5B4AF4}"/>
    <dgm:cxn modelId="{47CD70DA-F820-4345-AF5A-A3BFED72D25A}" type="presOf" srcId="{278BCC1C-05BC-4DFE-B5EF-294C743790E3}" destId="{250AF993-0625-45DF-865A-8FD0D7DC5CB0}" srcOrd="0" destOrd="0" presId="urn:microsoft.com/office/officeart/2005/8/layout/cycle2"/>
    <dgm:cxn modelId="{05F1D059-DAB7-4F3A-A337-A1026F696296}" type="presOf" srcId="{D3769AF4-D6C5-44E8-A4E9-DD2F48F89198}" destId="{1086FD24-E6E2-45CF-A31E-02A18B6FF297}" srcOrd="1" destOrd="0" presId="urn:microsoft.com/office/officeart/2005/8/layout/cycle2"/>
    <dgm:cxn modelId="{2777A08D-D138-4DA7-A2D6-092A7DAB93F0}" type="presParOf" srcId="{5FB7179C-005A-4A60-A9CF-63E908703CD0}" destId="{20D1FBED-4FB7-465F-BA6D-5AF55FA42944}" srcOrd="0" destOrd="0" presId="urn:microsoft.com/office/officeart/2005/8/layout/cycle2"/>
    <dgm:cxn modelId="{33DA3E4C-CE61-4FE8-951C-72680492A9F2}" type="presParOf" srcId="{5FB7179C-005A-4A60-A9CF-63E908703CD0}" destId="{6AEBF938-6EAB-48DE-82BA-E702AA9719E2}" srcOrd="1" destOrd="0" presId="urn:microsoft.com/office/officeart/2005/8/layout/cycle2"/>
    <dgm:cxn modelId="{84AAD09A-0292-4B40-849B-89CB7023961F}" type="presParOf" srcId="{6AEBF938-6EAB-48DE-82BA-E702AA9719E2}" destId="{1086FD24-E6E2-45CF-A31E-02A18B6FF297}" srcOrd="0" destOrd="0" presId="urn:microsoft.com/office/officeart/2005/8/layout/cycle2"/>
    <dgm:cxn modelId="{54848020-88AE-42CA-8D10-3C244F18D29E}" type="presParOf" srcId="{5FB7179C-005A-4A60-A9CF-63E908703CD0}" destId="{3F924ED5-6DBB-4A89-A699-1638C9B0E1D3}" srcOrd="2" destOrd="0" presId="urn:microsoft.com/office/officeart/2005/8/layout/cycle2"/>
    <dgm:cxn modelId="{23D86501-DBB0-46BB-8D68-553449BCF873}" type="presParOf" srcId="{5FB7179C-005A-4A60-A9CF-63E908703CD0}" destId="{41588A0D-C145-4BEE-9381-68F65C86A923}" srcOrd="3" destOrd="0" presId="urn:microsoft.com/office/officeart/2005/8/layout/cycle2"/>
    <dgm:cxn modelId="{0573B7E1-BFDE-418A-9645-D646B8D2D521}" type="presParOf" srcId="{41588A0D-C145-4BEE-9381-68F65C86A923}" destId="{5F74CE7E-B539-4A9D-B0FA-FED621D84BF0}" srcOrd="0" destOrd="0" presId="urn:microsoft.com/office/officeart/2005/8/layout/cycle2"/>
    <dgm:cxn modelId="{91718465-5DC9-447D-8ABB-45E35638EE46}" type="presParOf" srcId="{5FB7179C-005A-4A60-A9CF-63E908703CD0}" destId="{004002B1-249F-42C5-BAC9-0302C77AD212}" srcOrd="4" destOrd="0" presId="urn:microsoft.com/office/officeart/2005/8/layout/cycle2"/>
    <dgm:cxn modelId="{6D278EEB-6A9F-4892-9841-9702573AFDA6}" type="presParOf" srcId="{5FB7179C-005A-4A60-A9CF-63E908703CD0}" destId="{89767326-9DA2-46E7-896C-EE3DB05678FD}" srcOrd="5" destOrd="0" presId="urn:microsoft.com/office/officeart/2005/8/layout/cycle2"/>
    <dgm:cxn modelId="{FC587DD7-AE20-487C-82D2-8888538392F8}" type="presParOf" srcId="{89767326-9DA2-46E7-896C-EE3DB05678FD}" destId="{1376BC23-6708-44D5-B6C9-B48F3CC18A31}" srcOrd="0" destOrd="0" presId="urn:microsoft.com/office/officeart/2005/8/layout/cycle2"/>
    <dgm:cxn modelId="{B5F3F648-47EE-4AA8-B01B-A0B2DA6EFED7}" type="presParOf" srcId="{5FB7179C-005A-4A60-A9CF-63E908703CD0}" destId="{250AF993-0625-45DF-865A-8FD0D7DC5CB0}" srcOrd="6" destOrd="0" presId="urn:microsoft.com/office/officeart/2005/8/layout/cycle2"/>
    <dgm:cxn modelId="{847138F5-57AF-470E-A537-48FA4C3D62E0}" type="presParOf" srcId="{5FB7179C-005A-4A60-A9CF-63E908703CD0}" destId="{E59EDD5C-20F6-4077-AB93-D552E2CDAE94}" srcOrd="7" destOrd="0" presId="urn:microsoft.com/office/officeart/2005/8/layout/cycle2"/>
    <dgm:cxn modelId="{22842A3A-CBE6-4B0D-8969-5136DC0FA6CB}" type="presParOf" srcId="{E59EDD5C-20F6-4077-AB93-D552E2CDAE94}" destId="{456F33F4-66AB-4022-8C60-209E940176B1}" srcOrd="0" destOrd="0" presId="urn:microsoft.com/office/officeart/2005/8/layout/cycle2"/>
    <dgm:cxn modelId="{9CAAC45E-2D9F-48E9-8950-E9090AFFCF4C}" type="presParOf" srcId="{5FB7179C-005A-4A60-A9CF-63E908703CD0}" destId="{D46789B3-A27B-4916-AA01-D913ADEFEF56}" srcOrd="8" destOrd="0" presId="urn:microsoft.com/office/officeart/2005/8/layout/cycle2"/>
    <dgm:cxn modelId="{31078F1D-F030-4420-AF42-113BC2C9108E}" type="presParOf" srcId="{5FB7179C-005A-4A60-A9CF-63E908703CD0}" destId="{039EB640-46B2-4B55-9E65-AA1994A74761}" srcOrd="9" destOrd="0" presId="urn:microsoft.com/office/officeart/2005/8/layout/cycle2"/>
    <dgm:cxn modelId="{92BA4270-8D8F-47D2-829F-5FCE8706A963}" type="presParOf" srcId="{039EB640-46B2-4B55-9E65-AA1994A74761}" destId="{B858FBF6-4F23-4130-A1F8-3D9083E832F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D1FBED-4FB7-465F-BA6D-5AF55FA42944}">
      <dsp:nvSpPr>
        <dsp:cNvPr id="0" name=""/>
        <dsp:cNvSpPr/>
      </dsp:nvSpPr>
      <dsp:spPr>
        <a:xfrm>
          <a:off x="3665498" y="231"/>
          <a:ext cx="3105374" cy="1314449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Диференційоване навчання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20269" y="192728"/>
        <a:ext cx="2195832" cy="929455"/>
      </dsp:txXfrm>
    </dsp:sp>
    <dsp:sp modelId="{6AEBF938-6EAB-48DE-82BA-E702AA9719E2}">
      <dsp:nvSpPr>
        <dsp:cNvPr id="0" name=""/>
        <dsp:cNvSpPr/>
      </dsp:nvSpPr>
      <dsp:spPr>
        <a:xfrm rot="1138768">
          <a:off x="6699876" y="1075448"/>
          <a:ext cx="757208" cy="443626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6703494" y="1142531"/>
        <a:ext cx="624120" cy="266176"/>
      </dsp:txXfrm>
    </dsp:sp>
    <dsp:sp modelId="{3F924ED5-6DBB-4A89-A699-1638C9B0E1D3}">
      <dsp:nvSpPr>
        <dsp:cNvPr id="0" name=""/>
        <dsp:cNvSpPr/>
      </dsp:nvSpPr>
      <dsp:spPr>
        <a:xfrm>
          <a:off x="7496521" y="1270409"/>
          <a:ext cx="2829655" cy="1314450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Проблемно-пошуковий метод навчання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10914" y="1462906"/>
        <a:ext cx="2000869" cy="929456"/>
      </dsp:txXfrm>
    </dsp:sp>
    <dsp:sp modelId="{41588A0D-C145-4BEE-9381-68F65C86A923}">
      <dsp:nvSpPr>
        <dsp:cNvPr id="0" name=""/>
        <dsp:cNvSpPr/>
      </dsp:nvSpPr>
      <dsp:spPr>
        <a:xfrm rot="8417203">
          <a:off x="7603261" y="2579322"/>
          <a:ext cx="512894" cy="443626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7720994" y="2625529"/>
        <a:ext cx="379806" cy="266176"/>
      </dsp:txXfrm>
    </dsp:sp>
    <dsp:sp modelId="{004002B1-249F-42C5-BAC9-0302C77AD212}">
      <dsp:nvSpPr>
        <dsp:cNvPr id="0" name=""/>
        <dsp:cNvSpPr/>
      </dsp:nvSpPr>
      <dsp:spPr>
        <a:xfrm>
          <a:off x="5527897" y="3020895"/>
          <a:ext cx="2551952" cy="1314450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Особистісно-орієнтовні технології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01622" y="3213392"/>
        <a:ext cx="1804502" cy="929456"/>
      </dsp:txXfrm>
    </dsp:sp>
    <dsp:sp modelId="{89767326-9DA2-46E7-896C-EE3DB05678FD}">
      <dsp:nvSpPr>
        <dsp:cNvPr id="0" name=""/>
        <dsp:cNvSpPr/>
      </dsp:nvSpPr>
      <dsp:spPr>
        <a:xfrm rot="10781444">
          <a:off x="5157567" y="3464486"/>
          <a:ext cx="261751" cy="443626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5236091" y="3552999"/>
        <a:ext cx="183226" cy="266176"/>
      </dsp:txXfrm>
    </dsp:sp>
    <dsp:sp modelId="{250AF993-0625-45DF-865A-8FD0D7DC5CB0}">
      <dsp:nvSpPr>
        <dsp:cNvPr id="0" name=""/>
        <dsp:cNvSpPr/>
      </dsp:nvSpPr>
      <dsp:spPr>
        <a:xfrm>
          <a:off x="2735339" y="3036651"/>
          <a:ext cx="2298815" cy="1314450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Інтерактивні технології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71993" y="3229148"/>
        <a:ext cx="1625507" cy="929456"/>
      </dsp:txXfrm>
    </dsp:sp>
    <dsp:sp modelId="{E59EDD5C-20F6-4077-AB93-D552E2CDAE94}">
      <dsp:nvSpPr>
        <dsp:cNvPr id="0" name=""/>
        <dsp:cNvSpPr/>
      </dsp:nvSpPr>
      <dsp:spPr>
        <a:xfrm rot="13587373">
          <a:off x="2897526" y="2637363"/>
          <a:ext cx="387812" cy="443626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2995773" y="2768254"/>
        <a:ext cx="271468" cy="266176"/>
      </dsp:txXfrm>
    </dsp:sp>
    <dsp:sp modelId="{D46789B3-A27B-4916-AA01-D913ADEFEF56}">
      <dsp:nvSpPr>
        <dsp:cNvPr id="0" name=""/>
        <dsp:cNvSpPr/>
      </dsp:nvSpPr>
      <dsp:spPr>
        <a:xfrm>
          <a:off x="930411" y="1333469"/>
          <a:ext cx="2671199" cy="1314449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Проектні технології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21599" y="1525966"/>
        <a:ext cx="1888823" cy="929455"/>
      </dsp:txXfrm>
    </dsp:sp>
    <dsp:sp modelId="{039EB640-46B2-4B55-9E65-AA1994A74761}">
      <dsp:nvSpPr>
        <dsp:cNvPr id="0" name=""/>
        <dsp:cNvSpPr/>
      </dsp:nvSpPr>
      <dsp:spPr>
        <a:xfrm rot="20141729">
          <a:off x="3426060" y="1125969"/>
          <a:ext cx="527085" cy="443626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3431958" y="1242083"/>
        <a:ext cx="393997" cy="266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6883-6E92-46CB-9AB2-AA00601F739C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3424-9B68-4A0E-B9DF-71178AA65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80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6883-6E92-46CB-9AB2-AA00601F739C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3424-9B68-4A0E-B9DF-71178AA65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59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6883-6E92-46CB-9AB2-AA00601F739C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3424-9B68-4A0E-B9DF-71178AA65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08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6883-6E92-46CB-9AB2-AA00601F739C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3424-9B68-4A0E-B9DF-71178AA65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35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6883-6E92-46CB-9AB2-AA00601F739C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3424-9B68-4A0E-B9DF-71178AA65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10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6883-6E92-46CB-9AB2-AA00601F739C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3424-9B68-4A0E-B9DF-71178AA65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7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6883-6E92-46CB-9AB2-AA00601F739C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3424-9B68-4A0E-B9DF-71178AA65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61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6883-6E92-46CB-9AB2-AA00601F739C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3424-9B68-4A0E-B9DF-71178AA65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52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6883-6E92-46CB-9AB2-AA00601F739C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3424-9B68-4A0E-B9DF-71178AA65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04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6883-6E92-46CB-9AB2-AA00601F739C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3424-9B68-4A0E-B9DF-71178AA65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64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6883-6E92-46CB-9AB2-AA00601F739C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3424-9B68-4A0E-B9DF-71178AA65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62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6883-6E92-46CB-9AB2-AA00601F739C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C3424-9B68-4A0E-B9DF-71178AA65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28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3" name="chimes.wav"/>
          </p:stSnd>
        </p:sndAc>
      </p:transition>
    </mc:Choice>
    <mc:Fallback xmlns="">
      <p:transition spd="slow">
        <p:split orient="vert"/>
        <p:sndAc>
          <p:stSnd>
            <p:snd r:embed="rId14" name="chimes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1.wav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1.wav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1.wav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1.wav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1.wav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1.wav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1.wav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chart" Target="../charts/char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chart" Target="../charts/char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1.wav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1.wav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helpinformatik.net.ua/files/publication/id_96/screenshots/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537" y="457200"/>
            <a:ext cx="4104291" cy="2727434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навчально-виховним процесом в умовах інноваційного розвитку школи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93628" y="3641834"/>
            <a:ext cx="3894081" cy="2869324"/>
          </a:xfrm>
        </p:spPr>
        <p:txBody>
          <a:bodyPr>
            <a:normAutofit/>
          </a:bodyPr>
          <a:lstStyle/>
          <a:p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досвіду роботи заступника директора з навчально-виховної роботи </a:t>
            </a:r>
            <a:r>
              <a:rPr lang="uk-UA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Дубенківської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загальноосвітньої школи І-ІІ </a:t>
            </a:r>
            <a:r>
              <a:rPr lang="uk-UA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с.Лабіш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В.С.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  <p:pic>
        <p:nvPicPr>
          <p:cNvPr id="7" name="Рисунок 6" descr="C:\Users\User\Desktop\грамоти\фото.tif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6" t="16883" r="15294" b="12743"/>
          <a:stretch/>
        </p:blipFill>
        <p:spPr bwMode="auto">
          <a:xfrm>
            <a:off x="8460696" y="672268"/>
            <a:ext cx="2964180" cy="44988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698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helpinformatik.net.ua/files/publication/id_96/screenshots/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262" y="365125"/>
            <a:ext cx="11161986" cy="5657303"/>
          </a:xfrm>
        </p:spPr>
        <p:txBody>
          <a:bodyPr>
            <a:noAutofit/>
          </a:bodyPr>
          <a:lstStyle/>
          <a:p>
            <a:r>
              <a:rPr lang="uk-UA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Управлінський аспект: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Створено  комп'ютерні робочі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місця для  адміністрації школи та вчителя інформатики;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доступу до мережі Інтернет;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Створена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шкільна база звітності навчального закладу;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Створюється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єдиний методичний простір школи з метою  використання  електронних навчальних матеріалів; методичних  посібників тощо;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Створена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база даних: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річне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 компонентів освітньої діяльності;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внутрішньошкільний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і управління  навчально-виховним процесом;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моніторингові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показника якості успішності знань учнів, участі учні у ІІ етапі Всеукраїнських олімпіад з базових дисциплін , участі вчителів у конкурсах «Учитель року» , «Класний керівник року»</a:t>
            </a:r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58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helpinformatik.net.ua/files/publication/id_96/screenshots/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сай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669" y="488731"/>
            <a:ext cx="11319641" cy="6148552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4863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helpinformatik.net.ua/files/publication/id_96/screenshots/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09903"/>
            <a:ext cx="9144000" cy="1591935"/>
          </a:xfrm>
        </p:spPr>
        <p:txBody>
          <a:bodyPr>
            <a:normAutofit fontScale="90000"/>
          </a:bodyPr>
          <a:lstStyle/>
          <a:p>
            <a:r>
              <a:rPr lang="uk-UA" b="1" u="sng" dirty="0"/>
              <a:t>Основні завдання школи, які реалізуються: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5215" y="2191407"/>
            <a:ext cx="10878206" cy="3689131"/>
          </a:xfrm>
        </p:spPr>
        <p:txBody>
          <a:bodyPr>
            <a:noAutofit/>
          </a:bodyPr>
          <a:lstStyle/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 нових технологій: організація навчального процесу в усіх структурних підрозділах школи з вдосконаленням змісту освіти;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виховної роботи через самовиховання учнів за допомогою програм творчого 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самореалізації у житті школи на основі самоврядування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сприятливих умов для підвищення особистого статусу кожного вчителя та учня у атмосфері загально-педагогічної культури;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охорони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та фізичного розвитку учнів школи добре організованою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фізкультурно-оздоровчою системою;  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29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helpinformatik.net.ua/files/publication/id_96/screenshots/1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7476" y="315309"/>
            <a:ext cx="5880538" cy="6258911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Координація та реалізація основних завдань школи здійснюється на базі методичного кабінету школи  та його радою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авдання методичного кабінету:</a:t>
            </a:r>
            <a:b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1.Створення умов для безперервного вдосконалення фахової майстерності вчителів;</a:t>
            </a:r>
            <a:b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2.Проведення заходів, спрямованих на розвиток творчих можливостей педагогів;</a:t>
            </a:r>
            <a:b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3.Узагальнення та поширення педагогічного досвіду;</a:t>
            </a:r>
            <a:b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4.Залучення педагогів до апробації освітніх інноваційних технологій шляхом пропагування передового педагогічного досвіду.</a:t>
            </a:r>
            <a:b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C:\Documents and Settings\№5\Рабочий стол\SAM_12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65" y="592082"/>
            <a:ext cx="4248150" cy="42952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21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helpinformatik.net.ua/files/publication/id_96/screenshots/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352644"/>
            <a:ext cx="10515600" cy="712999"/>
          </a:xfr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 методичної роботи в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Дубенківській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ЗОШ І-ІІ ступенів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с одним скругленным углом 4"/>
          <p:cNvSpPr/>
          <p:nvPr/>
        </p:nvSpPr>
        <p:spPr>
          <a:xfrm>
            <a:off x="3294993" y="1293347"/>
            <a:ext cx="5738648" cy="708876"/>
          </a:xfrm>
          <a:prstGeom prst="round1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Традиційні форми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018005" y="1986452"/>
            <a:ext cx="2153087" cy="340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4165051" y="2034328"/>
            <a:ext cx="978616" cy="66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002940" y="2002223"/>
            <a:ext cx="0" cy="930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898524" y="2050644"/>
            <a:ext cx="1371599" cy="276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250608" y="2052724"/>
            <a:ext cx="1026289" cy="690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789808" y="2052724"/>
            <a:ext cx="2182431" cy="87030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Психолого-педагогічний семінар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63503" y="2727434"/>
            <a:ext cx="1660858" cy="7088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Творча група «Пошук»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171090" y="2923032"/>
            <a:ext cx="1797269" cy="56114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Методична рада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418001" y="2790507"/>
            <a:ext cx="1921862" cy="74097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МО класних керівників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270123" y="2052725"/>
            <a:ext cx="1907629" cy="77138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МО початкових класів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294993" y="3721788"/>
            <a:ext cx="5738648" cy="55793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Нетрадиційні форми роботи</a:t>
            </a:r>
            <a:endParaRPr lang="ru-RU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2450443" y="4272454"/>
            <a:ext cx="1714609" cy="425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3843064" y="4272454"/>
            <a:ext cx="697405" cy="551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002940" y="4279726"/>
            <a:ext cx="0" cy="844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8071945" y="4279726"/>
            <a:ext cx="1267918" cy="512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7250608" y="4279726"/>
            <a:ext cx="348370" cy="646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Скругленный прямоугольник 57"/>
          <p:cNvSpPr/>
          <p:nvPr/>
        </p:nvSpPr>
        <p:spPr>
          <a:xfrm>
            <a:off x="853974" y="4524703"/>
            <a:ext cx="1741423" cy="59908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Творчі звіти</a:t>
            </a:r>
            <a:endParaRPr lang="ru-RU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2792789" y="4893150"/>
            <a:ext cx="2031572" cy="64054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Тиждень </a:t>
            </a:r>
            <a:r>
              <a:rPr lang="uk-UA" dirty="0" err="1" smtClean="0"/>
              <a:t>педмайстерності</a:t>
            </a:r>
            <a:endParaRPr lang="ru-RU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5029201" y="5144235"/>
            <a:ext cx="1939158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Фестиваль педагогічних ідей</a:t>
            </a:r>
            <a:endParaRPr lang="ru-RU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7448000" y="4893460"/>
            <a:ext cx="1306461" cy="59086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Захист проектів</a:t>
            </a:r>
            <a:endParaRPr lang="ru-RU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9301053" y="4823687"/>
            <a:ext cx="1703277" cy="73946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Дні відкритих дверей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820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helpinformatik.net.ua/files/publication/id_96/screenshots/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4221" y="457200"/>
            <a:ext cx="4225158" cy="1600200"/>
          </a:xfrm>
        </p:spPr>
        <p:txBody>
          <a:bodyPr/>
          <a:lstStyle/>
          <a:p>
            <a:r>
              <a:rPr lang="uk-UA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 методичної </a:t>
            </a:r>
            <a:br>
              <a:rPr lang="uk-UA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 (ділова гра)</a:t>
            </a:r>
            <a:endParaRPr lang="uk-UA" alt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74221" y="2727434"/>
            <a:ext cx="4890266" cy="3141554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uk-UA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Педагогічні інновації: суть і практична самореалізація ”</a:t>
            </a:r>
            <a:endParaRPr lang="uk-UA" alt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G:\DCIM\100PHOTO\SAM_124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" r="2495"/>
          <a:stretch>
            <a:fillRect/>
          </a:stretch>
        </p:blipFill>
        <p:spPr bwMode="auto">
          <a:xfrm>
            <a:off x="305950" y="457200"/>
            <a:ext cx="5962321" cy="48736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45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helpinformatik.net.ua/files/publication/id_96/screenshots/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шляху до реалізації проектів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822028"/>
            <a:ext cx="3932237" cy="35314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 психолого-педагогічного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семінару</a:t>
            </a:r>
          </a:p>
          <a:p>
            <a:pPr algn="ctr">
              <a:defRPr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«Чи замінить проектна форма навчання класно-урочну форму в освіті майбутнього?»</a:t>
            </a:r>
          </a:p>
        </p:txBody>
      </p:sp>
      <p:pic>
        <p:nvPicPr>
          <p:cNvPr id="6" name="Picture 2" descr="F:\DCIM\100PHOTO\SAM_119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" b="1037"/>
          <a:stretch>
            <a:fillRect/>
          </a:stretch>
        </p:blipFill>
        <p:spPr bwMode="auto"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60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helpinformatik.net.ua/files/publication/id_96/screenshots/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Обласний семінар завідуючих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райметодкабінетів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Тернопільської області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098" y="1564084"/>
            <a:ext cx="3644460" cy="25660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54" y="1850533"/>
            <a:ext cx="3682818" cy="27621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803" y="1775811"/>
            <a:ext cx="4014952" cy="30112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9" y="4099514"/>
            <a:ext cx="3489434" cy="27584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993" y="4215209"/>
            <a:ext cx="3187189" cy="25556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0563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helpinformatik.net.ua/files/publication/id_96/screenshots/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Інноваційні технології в дії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88133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8520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helpinformatik.net.ua/files/publication/id_96/screenshots/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780" y="457200"/>
            <a:ext cx="5234151" cy="1891862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Особистісно зорієнтоване навчання на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української мови та літератури (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Фесьо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Г.Г. – вчитель вищої категорії)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3780" y="3121572"/>
            <a:ext cx="4635061" cy="2747416"/>
          </a:xfrm>
        </p:spPr>
        <p:txBody>
          <a:bodyPr>
            <a:normAutofit fontScale="92500"/>
          </a:bodyPr>
          <a:lstStyle/>
          <a:p>
            <a:pPr algn="ctr">
              <a:spcBef>
                <a:spcPct val="0"/>
              </a:spcBef>
            </a:pPr>
            <a:r>
              <a:rPr lang="uk-UA" alt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«Впровадження технологій особистісного зорієнтованого уроку» розглядалося на засіданні творчої групи «Пошук» </a:t>
            </a:r>
            <a:endParaRPr lang="uk-UA" alt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Documents and Settings\User\Рабочий стол\галя\Новая папка\IMG_0970.jpg"/>
          <p:cNvPicPr>
            <a:picLocks noGrp="1"/>
          </p:cNvPicPr>
          <p:nvPr>
            <p:ph type="pic" idx="1"/>
          </p:nvPr>
        </p:nvPicPr>
        <p:blipFill>
          <a:blip r:embed="rId4" cstate="print"/>
          <a:srcRect l="16434" r="16434"/>
          <a:stretch>
            <a:fillRect/>
          </a:stretch>
        </p:blipFill>
        <p:spPr bwMode="auto">
          <a:xfrm>
            <a:off x="4918840" y="987425"/>
            <a:ext cx="7273159" cy="4026009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0113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helpinformatik.net.ua/files/publication/id_96/screenshots/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510" y="504497"/>
            <a:ext cx="10862442" cy="3894082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«Працювати не лише розумом, але й серцем»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Дотримуватись цього правила нелегко, але благородно. Щоб прийняти правильне рішення, керівник повинен мати світлий розум, а щоби вислухати і зрозуміти кожного, потрібно мати «розуміюче» серце</a:t>
            </a:r>
            <a:br>
              <a:rPr lang="uk-UA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ru-RU" sz="3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89986" y="4589463"/>
            <a:ext cx="5439104" cy="1500187"/>
          </a:xfrm>
        </p:spPr>
        <p:txBody>
          <a:bodyPr>
            <a:normAutofit/>
          </a:bodyPr>
          <a:lstStyle/>
          <a:p>
            <a:r>
              <a:rPr lang="uk-UA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Моє життєве кредо</a:t>
            </a:r>
            <a:endParaRPr lang="ru-RU" sz="4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71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helpinformatik.net.ua/files/publication/id_96/screenshots/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7834" y="457199"/>
            <a:ext cx="5139558" cy="2380594"/>
          </a:xfrm>
        </p:spPr>
        <p:txBody>
          <a:bodyPr>
            <a:no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інтерактивних технологій на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початкових класах</a:t>
            </a:r>
            <a:b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(Дудка О.Р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.-вчитель першої категорії)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70178" y="3405352"/>
            <a:ext cx="6117022" cy="3074275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«Застосування елементів інтерактивних технологій на </a:t>
            </a:r>
            <a:r>
              <a:rPr lang="uk-UA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рідної мови та читання початкових класів» -</a:t>
            </a:r>
            <a:r>
              <a:rPr lang="uk-UA" altLang="ru-RU" sz="2400" dirty="0" smtClean="0"/>
              <a:t> </a:t>
            </a:r>
            <a:r>
              <a:rPr lang="uk-UA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 </a:t>
            </a:r>
          </a:p>
          <a:p>
            <a:pPr>
              <a:spcBef>
                <a:spcPct val="0"/>
              </a:spcBef>
            </a:pPr>
            <a:r>
              <a:rPr lang="uk-UA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методичного об'єднання початкових класів (круглий стіл – обмін досвідом)</a:t>
            </a:r>
            <a:endParaRPr lang="ru-RU" alt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F:\00000000000000\100_087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>
            <a:extLst/>
          </a:blip>
          <a:srcRect t="6434" b="6434"/>
          <a:stretch>
            <a:fillRect/>
          </a:stretch>
        </p:blipFill>
        <p:spPr>
          <a:xfrm>
            <a:off x="190500" y="457200"/>
            <a:ext cx="5452241" cy="4020208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1104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helpinformatik.net.ua/files/publication/id_96/screenshots/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 кущового методичного об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єднання вчителів біології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– дослідження з біології у 6 класі «Пагін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Будова </a:t>
            </a:r>
            <a:r>
              <a:rPr lang="uk-U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пагона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основні функції. Розвиток </a:t>
            </a:r>
            <a:r>
              <a:rPr lang="uk-U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пагона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із бруньки» грудень 2015 рік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Виховний захід на тему «Свято зимуючих птахів»</a:t>
            </a:r>
            <a:endParaRPr lang="ru-RU" sz="2400" b="1" i="1" dirty="0"/>
          </a:p>
        </p:txBody>
      </p:sp>
      <p:pic>
        <p:nvPicPr>
          <p:cNvPr id="6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31" y="3218260"/>
            <a:ext cx="3944938" cy="2958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Объект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975" y="3161604"/>
            <a:ext cx="3956050" cy="2967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5139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helpinformatik.net.ua/files/publication/id_96/screenshots/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Тиждень педагогічної майстерності «Проблемний метод на </a:t>
            </a:r>
            <a:r>
              <a:rPr lang="uk-UA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математики та його роль у піднесенні знань учнів» (</a:t>
            </a:r>
            <a:r>
              <a:rPr lang="uk-UA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Макарій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О.В. –вчитель першої категорії)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1046271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Створення проблемної ситуації на </a:t>
            </a:r>
            <a:r>
              <a:rPr lang="uk-UA" dirty="0" err="1" smtClean="0"/>
              <a:t>уроці</a:t>
            </a:r>
            <a:r>
              <a:rPr lang="uk-UA" dirty="0" smtClean="0"/>
              <a:t> математики 6 клас «Коло. Довжина кола»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Урок-пошукова робота з геометрії 9 клас «Площа круга та його частин»</a:t>
            </a:r>
            <a:endParaRPr lang="ru-RU" dirty="0"/>
          </a:p>
        </p:txBody>
      </p:sp>
      <p:pic>
        <p:nvPicPr>
          <p:cNvPr id="8" name="Picture 11" descr="C:\Users\111\Desktop\пр\20151124_1412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1278154" y="2917580"/>
            <a:ext cx="4281055" cy="34989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14" descr="C:\Users\111\Desktop\пр\SAM_251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269" y="2727434"/>
            <a:ext cx="4986119" cy="335805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38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helpinformatik.net.ua/files/publication/id_96/screenshots/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425670"/>
            <a:ext cx="10515600" cy="977461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Портфоліо вчителів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529255"/>
            <a:ext cx="10515600" cy="45603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850" y="1403130"/>
            <a:ext cx="10902949" cy="545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7233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5" name="chimes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helpinformatik.net.ua/files/publication/id_96/screenshots/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 участі учнів 9 класу </a:t>
            </a:r>
            <a:r>
              <a:rPr lang="uk-UA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Дубенківської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ЗОШ І-ІІ ступенів у ІІ етапі Всеукраїнських олімпіад з базових дисциплін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61023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4970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helpinformatik.net.ua/files/publication/id_96/screenshots/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9506843"/>
              </p:ext>
            </p:extLst>
          </p:nvPr>
        </p:nvGraphicFramePr>
        <p:xfrm>
          <a:off x="520262" y="1600200"/>
          <a:ext cx="1090973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08993" y="346841"/>
            <a:ext cx="99480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Моніторинг показника якості знань учнів 9 класу з базових дисциплін у 2014-2015 </a:t>
            </a:r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7320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5" name="chimes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helpinformatik.net.ua/files/publication/id_96/screenshots/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 кількості учні 5-9 класів (%) по рівнях успішності з базових дисциплін(по напрямках) за І семестр 2015-2016 </a:t>
            </a:r>
            <a:r>
              <a:rPr lang="uk-UA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948646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5665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 descr="http://helpinformatik.net.ua/files/publication/id_96/screenshots/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67560" y="882869"/>
            <a:ext cx="1407726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Ціннісне ставлення до себе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96360" y="918340"/>
            <a:ext cx="1309194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Ціннісне ставлення до людей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83472" y="867104"/>
            <a:ext cx="1349921" cy="9143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Ціннісне ставлення до праці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3741" y="902577"/>
            <a:ext cx="1516769" cy="91439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Ціннісне ставлення до природи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03931" y="918340"/>
            <a:ext cx="2234766" cy="89863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Ціннісне ставлення до культури і мистецтва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326414" y="867103"/>
            <a:ext cx="1705304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Ціннісне ставлення до держави</a:t>
            </a:r>
            <a:endParaRPr lang="ru-RU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57433" y="2349062"/>
            <a:ext cx="1596914" cy="1481958"/>
          </a:xfrm>
          <a:prstGeom prst="round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Здоров'я </a:t>
            </a:r>
            <a:r>
              <a:rPr lang="uk-UA" sz="1400" dirty="0" err="1" smtClean="0"/>
              <a:t>зберігаюча</a:t>
            </a:r>
            <a:r>
              <a:rPr lang="uk-UA" sz="1400" dirty="0" smtClean="0"/>
              <a:t> життєва компетентність  «Я і здорова людина»</a:t>
            </a:r>
            <a:endParaRPr lang="ru-RU" sz="1400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 flipH="1">
            <a:off x="2191406" y="2222937"/>
            <a:ext cx="1596585" cy="1481959"/>
          </a:xfrm>
          <a:prstGeom prst="round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Соціальна життєва компетентність  «Я» та інші «Я» у цьому світі</a:t>
            </a:r>
            <a:endParaRPr lang="ru-RU" sz="1400" dirty="0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148951" y="2222937"/>
            <a:ext cx="1584443" cy="1481959"/>
          </a:xfrm>
          <a:prstGeom prst="round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err="1" smtClean="0"/>
              <a:t>Професійно</a:t>
            </a:r>
            <a:r>
              <a:rPr lang="uk-UA" sz="1400" dirty="0" smtClean="0"/>
              <a:t>- трудова життєва компетентність « Я працьовита особистість»</a:t>
            </a:r>
            <a:endParaRPr lang="ru-RU" sz="1400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113741" y="2222937"/>
            <a:ext cx="1516769" cy="1481959"/>
          </a:xfrm>
          <a:prstGeom prst="round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Еколого- </a:t>
            </a:r>
            <a:r>
              <a:rPr lang="uk-UA" sz="1400" dirty="0" err="1" smtClean="0"/>
              <a:t>валеологічна</a:t>
            </a:r>
            <a:r>
              <a:rPr lang="uk-UA" sz="1400" dirty="0" smtClean="0"/>
              <a:t> життєва компетентність «Я і природа»</a:t>
            </a:r>
            <a:endParaRPr lang="ru-RU" sz="1400" dirty="0"/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8215809" y="2222937"/>
            <a:ext cx="1653405" cy="1481959"/>
          </a:xfrm>
          <a:prstGeom prst="round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Естетико- духовна життєва компетентність «Я високо духовна особистість»</a:t>
            </a:r>
            <a:endParaRPr lang="ru-RU" sz="1400" dirty="0"/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0454513" y="2222937"/>
            <a:ext cx="1577205" cy="1395248"/>
          </a:xfrm>
          <a:prstGeom prst="round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Полікультурна життєва компетентність « Я – громадянин»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975286" y="4146330"/>
            <a:ext cx="7720507" cy="67791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Організаційні форми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67560" y="5659819"/>
            <a:ext cx="1239892" cy="7961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Година спілкування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75298" y="5383924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Огляди преси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317978" y="5265682"/>
            <a:ext cx="1301656" cy="96169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Просвітницькі години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 flipH="1">
            <a:off x="4918838" y="5265681"/>
            <a:ext cx="1242754" cy="9616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Година батьківських порад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694320" y="5281447"/>
            <a:ext cx="926017" cy="94593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Родинне дозвілля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646678" y="4650827"/>
            <a:ext cx="1385040" cy="11824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Цільові індивідуальні програми життєвої творчості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242409" y="5673619"/>
            <a:ext cx="1263216" cy="7961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КТС, проекти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948617" y="5312977"/>
            <a:ext cx="115274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Фестивалі, огляди, конкурси</a:t>
            </a:r>
            <a:endParaRPr lang="ru-RU" sz="1400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1226094" y="1832740"/>
            <a:ext cx="0" cy="390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9" idx="3"/>
          </p:cNvCxnSpPr>
          <p:nvPr/>
        </p:nvCxnSpPr>
        <p:spPr>
          <a:xfrm>
            <a:off x="2989698" y="1832740"/>
            <a:ext cx="0" cy="390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060731" y="1832740"/>
            <a:ext cx="0" cy="390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873766" y="1832740"/>
            <a:ext cx="0" cy="390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9101357" y="1832740"/>
            <a:ext cx="0" cy="390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1161986" y="1816975"/>
            <a:ext cx="0" cy="532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1226094" y="4445876"/>
            <a:ext cx="749192" cy="504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1506257" y="4824248"/>
            <a:ext cx="569041" cy="835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16" idx="0"/>
          </p:cNvCxnSpPr>
          <p:nvPr/>
        </p:nvCxnSpPr>
        <p:spPr>
          <a:xfrm flipH="1">
            <a:off x="2532498" y="4887310"/>
            <a:ext cx="24146" cy="496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17" idx="0"/>
          </p:cNvCxnSpPr>
          <p:nvPr/>
        </p:nvCxnSpPr>
        <p:spPr>
          <a:xfrm>
            <a:off x="3940583" y="4824248"/>
            <a:ext cx="28223" cy="441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582985" y="4824248"/>
            <a:ext cx="0" cy="441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19" idx="0"/>
          </p:cNvCxnSpPr>
          <p:nvPr/>
        </p:nvCxnSpPr>
        <p:spPr>
          <a:xfrm flipH="1">
            <a:off x="7157329" y="4887310"/>
            <a:ext cx="216" cy="394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8339959" y="4887310"/>
            <a:ext cx="269368" cy="378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9650725" y="4887310"/>
            <a:ext cx="387972" cy="772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9695793" y="4445876"/>
            <a:ext cx="950885" cy="504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280163" y="4445876"/>
            <a:ext cx="945931" cy="10089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Години здоров'я, спортивні змагання</a:t>
            </a:r>
            <a:endParaRPr lang="ru-RU" sz="1400" dirty="0"/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838200" y="204953"/>
            <a:ext cx="10515600" cy="6779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виховного процесу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01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helpinformatik.net.ua/files/publication/id_96/screenshots/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83780"/>
            <a:ext cx="9144000" cy="977462"/>
          </a:xfrm>
        </p:spPr>
        <p:txBody>
          <a:bodyPr>
            <a:normAutofit/>
          </a:bodyPr>
          <a:lstStyle/>
          <a:p>
            <a:r>
              <a:rPr lang="uk-UA" dirty="0" smtClean="0"/>
              <a:t>Висновки 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3683" y="1150883"/>
            <a:ext cx="11035862" cy="5076496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  інновацій в  управлінській  діяльності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Дубенківської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загальноосвітньої школи І-ІІ ступенів сприяє зростанню активності учнів у навчально-виховній діяльності за такими показниками: якість навчання, участь в олімпіадах, призові місця в олімпіадах, участь у творчій діяльності(акції, конкурси, проекти),участь у роботі органів самоврядування, вступ до вищих навчальних закладів.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 в управління загальноосвітнім навчальним закладом сучасних технологій моніторингу якості освіти дозволяє підвищити результативність діяльності загальноосвітнього навчального закладу.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95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helpinformatik.net.ua/files/publication/id_96/screenshots/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806" y="457199"/>
            <a:ext cx="5596759" cy="1497725"/>
          </a:xfrm>
        </p:spPr>
        <p:txBody>
          <a:bodyPr>
            <a:normAutofit/>
          </a:bodyPr>
          <a:lstStyle/>
          <a:p>
            <a:pPr algn="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Професійне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редо: «Не бійся підлеглих здібніших за вас,-пишайтеся ними»    (Сократ)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7520151" y="457199"/>
            <a:ext cx="4319752" cy="4104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9090" y="1954924"/>
            <a:ext cx="6921061" cy="4430110"/>
          </a:xfrm>
        </p:spPr>
        <p:txBody>
          <a:bodyPr>
            <a:noAutofit/>
          </a:bodyPr>
          <a:lstStyle/>
          <a:p>
            <a:r>
              <a:rPr lang="uk-UA" sz="2000" b="1" dirty="0" smtClean="0"/>
              <a:t>Персоналія:</a:t>
            </a:r>
          </a:p>
          <a:p>
            <a:r>
              <a:rPr lang="uk-UA" sz="2000" b="1" dirty="0" smtClean="0"/>
              <a:t>-Освіта: вища</a:t>
            </a:r>
          </a:p>
          <a:p>
            <a:r>
              <a:rPr lang="uk-UA" sz="2000" b="1" dirty="0" smtClean="0"/>
              <a:t>-Навчальний заклад: Тернопільський державний педагогічний інститут, 1992 р.</a:t>
            </a:r>
            <a:endParaRPr lang="ru-RU" sz="2000" b="1" dirty="0"/>
          </a:p>
          <a:p>
            <a:r>
              <a:rPr lang="uk-UA" sz="2000" b="1" dirty="0" smtClean="0"/>
              <a:t>-Спеціальність: вчитель біології</a:t>
            </a:r>
          </a:p>
          <a:p>
            <a:r>
              <a:rPr lang="uk-UA" sz="2000" b="1" dirty="0" smtClean="0"/>
              <a:t>-Кваліфікаційна категорія: спеціаліст першої категорії</a:t>
            </a:r>
          </a:p>
          <a:p>
            <a:r>
              <a:rPr lang="uk-UA" sz="2000" b="1" dirty="0" smtClean="0"/>
              <a:t>-Педагогічний стаж: 29 років</a:t>
            </a:r>
          </a:p>
          <a:p>
            <a:r>
              <a:rPr lang="uk-UA" sz="2000" b="1" dirty="0" smtClean="0"/>
              <a:t>-Стаж на посаді заступника директора: 6 років</a:t>
            </a:r>
          </a:p>
          <a:p>
            <a:r>
              <a:rPr lang="uk-UA" sz="2000" b="1" dirty="0" smtClean="0"/>
              <a:t>-Курси: 20.10.2011 р.- проект «Забезпечення інноваційного розвитку школи», 05.11.2014 р.- програма «Управління навчально-виховним процесом в умовах інноваційного розвитку школи»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86133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helpinformatik.net.ua/files/publication/id_96/screenshots/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4302" y="457199"/>
            <a:ext cx="4303987" cy="2065283"/>
          </a:xfrm>
        </p:spPr>
        <p:txBody>
          <a:bodyPr>
            <a:noAutofit/>
          </a:bodyPr>
          <a:lstStyle/>
          <a:p>
            <a:pPr algn="r"/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Школа-це майстерня, де формується думка підростаючого покоління, треба міцно тримати її в руках, якщо  не хочеш випустити майбутнє</a:t>
            </a:r>
            <a:b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А.Барбюс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522482"/>
            <a:ext cx="4630846" cy="3121573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Проблема, над якою працює колектив:</a:t>
            </a:r>
          </a:p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Інноваційність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стимулюючий фактор у діяльності педагогів школи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Рисунок 2"/>
          <p:cNvSpPr txBox="1">
            <a:spLocks/>
          </p:cNvSpPr>
          <p:nvPr/>
        </p:nvSpPr>
        <p:spPr>
          <a:xfrm>
            <a:off x="5183188" y="992187"/>
            <a:ext cx="6172200" cy="4873625"/>
          </a:xfrm>
          <a:prstGeom prst="rect">
            <a:avLst/>
          </a:prstGeom>
        </p:spPr>
      </p:sp>
      <p:pic>
        <p:nvPicPr>
          <p:cNvPr id="10" name="Picture 4" descr="C:\Documents and Settings\№5\Рабочий стол\SAM_119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>
            <a:extLst/>
          </a:blip>
          <a:srcRect t="2484" b="2484"/>
          <a:stretch>
            <a:fillRect/>
          </a:stretch>
        </p:blipFill>
        <p:spPr bwMode="auto">
          <a:xfrm>
            <a:off x="6085490" y="992188"/>
            <a:ext cx="5269898" cy="48736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/>
        </p:spPr>
      </p:pic>
    </p:spTree>
    <p:extLst>
      <p:ext uri="{BB962C8B-B14F-4D97-AF65-F5344CB8AC3E}">
        <p14:creationId xmlns:p14="http://schemas.microsoft.com/office/powerpoint/2010/main" val="133790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helpinformatik.net.ua/files/publication/id_96/screenshots/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567559"/>
            <a:ext cx="10515600" cy="1860331"/>
          </a:xfrm>
        </p:spPr>
        <p:txBody>
          <a:bodyPr>
            <a:normAutofit/>
          </a:bodyPr>
          <a:lstStyle/>
          <a:p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досвіду:</a:t>
            </a:r>
            <a:b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939160"/>
            <a:ext cx="10515600" cy="4291998"/>
          </a:xfrm>
        </p:spPr>
        <p:txBody>
          <a:bodyPr>
            <a:normAutofit/>
          </a:bodyPr>
          <a:lstStyle/>
          <a:p>
            <a:r>
              <a:rPr lang="uk-UA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описати управлінські  інновації  </a:t>
            </a:r>
            <a:r>
              <a:rPr lang="uk-UA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Дубенківської</a:t>
            </a:r>
            <a:r>
              <a:rPr lang="uk-UA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загальноосвітньої школи , що їх застосування підвищує рівень </a:t>
            </a:r>
            <a:r>
              <a:rPr lang="uk-UA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інноваційності</a:t>
            </a:r>
            <a:r>
              <a:rPr lang="uk-UA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конкурентоспроможності навчального закладу, активності учнів у навчально-виховному процесі та готовності вчителів до інноваційної діяльності. 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59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helpinformatik.net.ua/files/publication/id_96/screenshots/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5578475"/>
          </a:xfrm>
        </p:spPr>
        <p:txBody>
          <a:bodyPr>
            <a:no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інноваційної управлінської діяльності керівника навчального закладу:</a:t>
            </a:r>
            <a:b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-визначення головних перспективних напрямів розвитку закладу;</a:t>
            </a:r>
            <a:b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-накопичення ресурсу та інноваційного потенціалу;</a:t>
            </a:r>
            <a:b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-розробка і впровадження нового змісту і форм освітнього простору;</a:t>
            </a:r>
            <a:b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-підтримка та стимулювання інноваційної діяльності вчителів;</a:t>
            </a:r>
            <a:b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-створення особистісно зорієнтованих умов взаємодії учасників навчально-виховного процесу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6430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helpinformatik.net.ua/files/publication/id_96/screenshots/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78373"/>
            <a:ext cx="9144000" cy="1623465"/>
          </a:xfrm>
        </p:spPr>
        <p:txBody>
          <a:bodyPr>
            <a:normAutofit/>
          </a:bodyPr>
          <a:lstStyle/>
          <a:p>
            <a:r>
              <a:rPr lang="uk-U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готовності вчителя до роботи в інноваційному просторі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3587" y="2617076"/>
            <a:ext cx="10484068" cy="3358054"/>
          </a:xfrm>
        </p:spPr>
        <p:txBody>
          <a:bodyPr>
            <a:normAutofit/>
          </a:bodyPr>
          <a:lstStyle/>
          <a:p>
            <a:pPr algn="l">
              <a:buClrTx/>
              <a:buSzTx/>
              <a:buFont typeface="Arial" charset="0"/>
              <a:buChar char="•"/>
              <a:defRPr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Діагностування з метою виявлення рівня знань учителів про інноваційні технології, бажання їх упровадження;</a:t>
            </a:r>
          </a:p>
          <a:p>
            <a:pPr algn="l">
              <a:buClrTx/>
              <a:buSzTx/>
              <a:buFont typeface="Arial" charset="0"/>
              <a:buChar char="•"/>
              <a:defRPr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інформації;</a:t>
            </a:r>
          </a:p>
          <a:p>
            <a:pPr algn="l">
              <a:buClrTx/>
              <a:buSzTx/>
              <a:buFont typeface="Arial" charset="0"/>
              <a:buChar char="•"/>
              <a:defRPr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вибір найбільш доцільних технологій для упровадження;</a:t>
            </a:r>
          </a:p>
          <a:p>
            <a:pPr algn="l">
              <a:buClrTx/>
              <a:buSzTx/>
              <a:buFont typeface="Arial" charset="0"/>
              <a:buChar char="•"/>
              <a:defRPr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навчання вчителів у ході занять психолого-педагогічного семінару .</a:t>
            </a:r>
          </a:p>
        </p:txBody>
      </p:sp>
    </p:spTree>
    <p:extLst>
      <p:ext uri="{BB962C8B-B14F-4D97-AF65-F5344CB8AC3E}">
        <p14:creationId xmlns:p14="http://schemas.microsoft.com/office/powerpoint/2010/main" val="285685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helpinformatik.net.ua/files/publication/id_96/screenshots/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36483"/>
            <a:ext cx="10515600" cy="1702676"/>
          </a:xfrm>
        </p:spPr>
        <p:txBody>
          <a:bodyPr>
            <a:noAutofit/>
          </a:bodyPr>
          <a:lstStyle/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Пріоритетні завдання школи щодо підвищення компетентності вчителя:</a:t>
            </a:r>
            <a:b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608083"/>
            <a:ext cx="10515600" cy="4481567"/>
          </a:xfrm>
        </p:spPr>
        <p:txBody>
          <a:bodyPr>
            <a:noAutofit/>
          </a:bodyPr>
          <a:lstStyle/>
          <a:p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1)виявлення здібностей шляхом анкетувань, тестувань педагогічного колективу, проектної діяльності та позакласної роботи</a:t>
            </a:r>
          </a:p>
          <a:p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проведення презентацій відкритих уроків, на яких проходить впровадження інноваційних технологій</a:t>
            </a:r>
          </a:p>
          <a:p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створення комфортних умов для підвищення особистого статусу кожного суб'єкта навчально-виховного процесу шляхом складання зручного розкладу навчальних занять, оптимального навантаження</a:t>
            </a:r>
          </a:p>
          <a:p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створення психологічного мікроклімату у колективі</a:t>
            </a:r>
          </a:p>
          <a:p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інформаційне забезпечення навчально-виховного процесу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67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helpinformatik.net.ua/files/publication/id_96/screenshots/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929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напрямки управлінської діяльності школи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838200" y="1690688"/>
            <a:ext cx="4663966" cy="72143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Навчально-пізнавальна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779172" y="1690688"/>
            <a:ext cx="4319752" cy="89485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Проблемно-тематична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565634" y="2585545"/>
            <a:ext cx="5060731" cy="88286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Узагальнююча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62607" y="3153103"/>
            <a:ext cx="2932386" cy="34053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tx1"/>
                </a:solidFill>
              </a:rPr>
              <a:t>Засідання психолого-педагогічного семінару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uk-UA" dirty="0" err="1" smtClean="0">
                <a:solidFill>
                  <a:schemeClr val="tx1"/>
                </a:solidFill>
              </a:rPr>
              <a:t>Методично</a:t>
            </a:r>
            <a:r>
              <a:rPr lang="uk-UA" dirty="0" smtClean="0">
                <a:solidFill>
                  <a:schemeClr val="tx1"/>
                </a:solidFill>
              </a:rPr>
              <a:t>-оперативні наради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tx1"/>
                </a:solidFill>
              </a:rPr>
              <a:t>Індивідуальні методичні консультації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tx1"/>
                </a:solidFill>
              </a:rPr>
              <a:t>Курсова перепідготовка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tx1"/>
                </a:solidFill>
              </a:rPr>
              <a:t>Засідання МР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062249" y="3737687"/>
            <a:ext cx="4114800" cy="28207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tx1"/>
                </a:solidFill>
              </a:rPr>
              <a:t>Тиждень </a:t>
            </a:r>
            <a:r>
              <a:rPr lang="uk-UA" dirty="0" err="1" smtClean="0">
                <a:solidFill>
                  <a:schemeClr val="tx1"/>
                </a:solidFill>
              </a:rPr>
              <a:t>педмайстерності</a:t>
            </a:r>
            <a:endParaRPr lang="uk-UA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tx1"/>
                </a:solidFill>
              </a:rPr>
              <a:t>Презентація досвіду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tx1"/>
                </a:solidFill>
              </a:rPr>
              <a:t>Конкурс «Учитель року»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tx1"/>
                </a:solidFill>
              </a:rPr>
              <a:t>Конкурс «Класний керівник року»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tx1"/>
                </a:solidFill>
              </a:rPr>
              <a:t>Творчі звіти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tx1"/>
                </a:solidFill>
              </a:rPr>
              <a:t>Захист проектів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897006" y="3279229"/>
            <a:ext cx="3116318" cy="32792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tx1"/>
                </a:solidFill>
              </a:rPr>
              <a:t>Засідання творчої групи «Пошук»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tx1"/>
                </a:solidFill>
              </a:rPr>
              <a:t>Засідання МО початкових класів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tx1"/>
                </a:solidFill>
              </a:rPr>
              <a:t>Засідання МО класних керівник</a:t>
            </a:r>
            <a:r>
              <a:rPr lang="uk-UA" dirty="0" smtClean="0"/>
              <a:t>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17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965</Words>
  <Application>Microsoft Office PowerPoint</Application>
  <PresentationFormat>Широкоэкранный</PresentationFormat>
  <Paragraphs>121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Wingdings</vt:lpstr>
      <vt:lpstr>Тема Office</vt:lpstr>
      <vt:lpstr>Управління навчально-виховним процесом в умовах інноваційного розвитку школи</vt:lpstr>
      <vt:lpstr>«Працювати не лише розумом, але й серцем» Дотримуватись цього правила нелегко, але благородно. Щоб прийняти правильне рішення, керівник повинен мати світлий розум, а щоби вислухати і зрозуміти кожного, потрібно мати «розуміюче» серце              </vt:lpstr>
      <vt:lpstr>Професійне кредо: «Не бійся підлеглих здібніших за вас,-пишайтеся ними»    (Сократ)</vt:lpstr>
      <vt:lpstr>Школа-це майстерня, де формується думка підростаючого покоління, треба міцно тримати її в руках, якщо  не хочеш випустити майбутнє А.Барбюс  </vt:lpstr>
      <vt:lpstr>Мета досвіду: </vt:lpstr>
      <vt:lpstr>Мета інноваційної управлінської діяльності керівника навчального закладу: -визначення головних перспективних напрямів розвитку закладу; -накопичення ресурсу та інноваційного потенціалу; -розробка і впровадження нового змісту і форм освітнього простору; -підтримка та стимулювання інноваційної діяльності вчителів; -створення особистісно зорієнтованих умов взаємодії учасників навчально-виховного процесу</vt:lpstr>
      <vt:lpstr>Формування готовності вчителя до роботи в інноваційному просторі</vt:lpstr>
      <vt:lpstr>Пріоритетні завдання школи щодо підвищення компетентності вчителя: </vt:lpstr>
      <vt:lpstr>Основні напрямки управлінської діяльності школи</vt:lpstr>
      <vt:lpstr>Управлінський аспект: -Створено  комп'ютерні робочі місця для  адміністрації школи та вчителя інформатики;  -Надання доступу до мережі Інтернет;  -Створена шкільна база звітності навчального закладу;  -Створюється єдиний методичний простір школи з метою  використання  електронних навчальних матеріалів; методичних  посібників тощо; -Створена база даних: річне планування компонентів освітньої діяльності; внутрішньошкільний контроль і управління  навчально-виховним процесом; моніторингові дослідження показника якості успішності знань учнів, участі учні у ІІ етапі Всеукраїнських олімпіад з базових дисциплін , участі вчителів у конкурсах «Учитель року» , «Класний керівник року»</vt:lpstr>
      <vt:lpstr>Презентация PowerPoint</vt:lpstr>
      <vt:lpstr>Основні завдання школи, які реалізуються:</vt:lpstr>
      <vt:lpstr>Координація та реалізація основних завдань школи здійснюється на базі методичного кабінету школи  та його радою Завдання методичного кабінету: 1.Створення умов для безперервного вдосконалення фахової майстерності вчителів; 2.Проведення заходів, спрямованих на розвиток творчих можливостей педагогів; 3.Узагальнення та поширення педагогічного досвіду; 4.Залучення педагогів до апробації освітніх інноваційних технологій шляхом пропагування передового педагогічного досвіду. </vt:lpstr>
      <vt:lpstr>Форми методичної роботи в Дубенківській ЗОШ І-ІІ ступенів</vt:lpstr>
      <vt:lpstr>Засідання методичної  ради (ділова гра)</vt:lpstr>
      <vt:lpstr>На шляху до реалізації проектів</vt:lpstr>
      <vt:lpstr>Обласний семінар завідуючих райметодкабінетів Тернопільської області</vt:lpstr>
      <vt:lpstr>Інноваційні технології в дії</vt:lpstr>
      <vt:lpstr>Особистісно зорієнтоване навчання на уроках української мови та літератури (Фесьо Г.Г. – вчитель вищої категорії)</vt:lpstr>
      <vt:lpstr>Використання інтерактивних технологій на уроках в початкових класах (Дудка О.Р.-вчитель першої категорії)</vt:lpstr>
      <vt:lpstr>Засідання кущового методичного об’єднання вчителів біології </vt:lpstr>
      <vt:lpstr>Тиждень педагогічної майстерності «Проблемний метод на уроках математики та його роль у піднесенні знань учнів» (Макарій О.В. –вчитель першої категорії)</vt:lpstr>
      <vt:lpstr>Портфоліо вчителів </vt:lpstr>
      <vt:lpstr>Моніторинг участі учнів 9 класу Дубенківської ЗОШ І-ІІ ступенів у ІІ етапі Всеукраїнських олімпіад з базових дисциплін</vt:lpstr>
      <vt:lpstr>Презентация PowerPoint</vt:lpstr>
      <vt:lpstr>Моніторинг кількості учні 5-9 класів (%) по рівнях успішності з базових дисциплін(по напрямках) за І семестр 2015-2016 н.р.</vt:lpstr>
      <vt:lpstr>Презентация PowerPoint</vt:lpstr>
      <vt:lpstr>Висновки 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Управління навчально-виховним процесом в умовах інноваційного розвитку школи</dc:title>
  <dc:creator>Администратор</dc:creator>
  <cp:lastModifiedBy>Администратор</cp:lastModifiedBy>
  <cp:revision>57</cp:revision>
  <dcterms:created xsi:type="dcterms:W3CDTF">2016-01-17T14:38:10Z</dcterms:created>
  <dcterms:modified xsi:type="dcterms:W3CDTF">2016-04-04T18:33:38Z</dcterms:modified>
</cp:coreProperties>
</file>