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14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15AB5-3894-4296-9D58-99F4D31000BA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863BE-4E27-4B4F-9620-E8B57FAE99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4237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C5546-3B68-4062-BC4C-E7F1192D0F6A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52973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C5546-3B68-4062-BC4C-E7F1192D0F6A}" type="slidenum">
              <a:rPr lang="uk-UA" smtClean="0"/>
              <a:pPr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30147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74FD-5BF1-47BA-B23C-8A98D14A6B7F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477E5-286A-46C6-9C2E-9EC4AD5D1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971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74FD-5BF1-47BA-B23C-8A98D14A6B7F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477E5-286A-46C6-9C2E-9EC4AD5D1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8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74FD-5BF1-47BA-B23C-8A98D14A6B7F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477E5-286A-46C6-9C2E-9EC4AD5D1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6572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74FD-5BF1-47BA-B23C-8A98D14A6B7F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477E5-286A-46C6-9C2E-9EC4AD5D1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7244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74FD-5BF1-47BA-B23C-8A98D14A6B7F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477E5-286A-46C6-9C2E-9EC4AD5D1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340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74FD-5BF1-47BA-B23C-8A98D14A6B7F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477E5-286A-46C6-9C2E-9EC4AD5D1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510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74FD-5BF1-47BA-B23C-8A98D14A6B7F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477E5-286A-46C6-9C2E-9EC4AD5D1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643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74FD-5BF1-47BA-B23C-8A98D14A6B7F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477E5-286A-46C6-9C2E-9EC4AD5D1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058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74FD-5BF1-47BA-B23C-8A98D14A6B7F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477E5-286A-46C6-9C2E-9EC4AD5D1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822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74FD-5BF1-47BA-B23C-8A98D14A6B7F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477E5-286A-46C6-9C2E-9EC4AD5D1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0773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74FD-5BF1-47BA-B23C-8A98D14A6B7F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477E5-286A-46C6-9C2E-9EC4AD5D1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018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F74FD-5BF1-47BA-B23C-8A98D14A6B7F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477E5-286A-46C6-9C2E-9EC4AD5D1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343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9311"/>
            <a:ext cx="8774243" cy="206864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uk-UA" sz="6600" b="1" dirty="0" smtClean="0">
                <a:latin typeface="+mn-lt"/>
              </a:rPr>
              <a:t>Проблемно-тематична діяльність </a:t>
            </a:r>
            <a:endParaRPr lang="ru-RU" sz="6600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8780" y="3657600"/>
            <a:ext cx="8154650" cy="251834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uk-UA" sz="4400" dirty="0" smtClean="0">
                <a:latin typeface="AnastasiaScript" panose="02000505070000020002" pitchFamily="2" charset="0"/>
              </a:rPr>
              <a:t>Пошуки…</a:t>
            </a:r>
          </a:p>
          <a:p>
            <a:pPr algn="l"/>
            <a:r>
              <a:rPr lang="uk-UA" sz="4400" dirty="0">
                <a:latin typeface="AnastasiaScript" panose="02000505070000020002" pitchFamily="2" charset="0"/>
              </a:rPr>
              <a:t> </a:t>
            </a:r>
            <a:r>
              <a:rPr lang="uk-UA" sz="4400" dirty="0" smtClean="0">
                <a:latin typeface="AnastasiaScript" panose="02000505070000020002" pitchFamily="2" charset="0"/>
              </a:rPr>
              <a:t>              Знахідки…</a:t>
            </a:r>
          </a:p>
          <a:p>
            <a:r>
              <a:rPr lang="uk-UA" sz="4400" dirty="0" smtClean="0">
                <a:latin typeface="AnastasiaScript" panose="02000505070000020002" pitchFamily="2" charset="0"/>
              </a:rPr>
              <a:t>                                Творчість</a:t>
            </a:r>
            <a:endParaRPr lang="ru-RU" sz="4400" dirty="0">
              <a:latin typeface="AnastasiaScript" panose="0200050507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4920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7441297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uk-UA" sz="5400" b="1" i="1" dirty="0"/>
              <a:t>Використання інноваційних технологій</a:t>
            </a:r>
            <a:endParaRPr lang="ru-RU" sz="54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79576" y="5721101"/>
            <a:ext cx="352044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981200" y="1711840"/>
            <a:ext cx="3520440" cy="514616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>
                <a:solidFill>
                  <a:schemeClr val="tx1"/>
                </a:solidFill>
              </a:rPr>
              <a:t>-технологія проектного навчання;</a:t>
            </a:r>
          </a:p>
          <a:p>
            <a:pPr algn="ctr"/>
            <a:endParaRPr lang="uk-UA" sz="2200" b="1" dirty="0">
              <a:solidFill>
                <a:schemeClr val="tx1"/>
              </a:solidFill>
            </a:endParaRPr>
          </a:p>
          <a:p>
            <a:pPr algn="ctr"/>
            <a:r>
              <a:rPr lang="uk-UA" sz="2200" b="1" dirty="0" smtClean="0">
                <a:solidFill>
                  <a:schemeClr val="tx1"/>
                </a:solidFill>
              </a:rPr>
              <a:t>-</a:t>
            </a:r>
            <a:r>
              <a:rPr lang="uk-UA" sz="2200" b="1" dirty="0">
                <a:solidFill>
                  <a:schemeClr val="tx1"/>
                </a:solidFill>
              </a:rPr>
              <a:t>технологія розвивального навчання;</a:t>
            </a:r>
          </a:p>
          <a:p>
            <a:pPr algn="ctr"/>
            <a:endParaRPr lang="uk-UA" sz="2200" b="1" dirty="0">
              <a:solidFill>
                <a:schemeClr val="tx1"/>
              </a:solidFill>
            </a:endParaRPr>
          </a:p>
          <a:p>
            <a:pPr algn="ctr"/>
            <a:r>
              <a:rPr lang="uk-UA" sz="2200" b="1" dirty="0">
                <a:solidFill>
                  <a:schemeClr val="tx1"/>
                </a:solidFill>
              </a:rPr>
              <a:t>-технологія розвитку критичного мислення;</a:t>
            </a:r>
          </a:p>
          <a:p>
            <a:pPr algn="ctr"/>
            <a:endParaRPr lang="uk-UA" sz="2200" b="1" dirty="0">
              <a:solidFill>
                <a:schemeClr val="tx1"/>
              </a:solidFill>
            </a:endParaRPr>
          </a:p>
          <a:p>
            <a:pPr algn="ctr"/>
            <a:r>
              <a:rPr lang="uk-UA" sz="2200" b="1" dirty="0">
                <a:solidFill>
                  <a:schemeClr val="tx1"/>
                </a:solidFill>
              </a:rPr>
              <a:t>-технологія особистісно зорієнтованого навчання;</a:t>
            </a:r>
          </a:p>
          <a:p>
            <a:pPr algn="ctr"/>
            <a:r>
              <a:rPr lang="uk-UA" sz="2200" b="1" dirty="0">
                <a:solidFill>
                  <a:schemeClr val="tx1"/>
                </a:solidFill>
              </a:rPr>
              <a:t>-комп'ютерні технології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902057" y="1711841"/>
            <a:ext cx="3520440" cy="5245927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chemeClr val="tx1"/>
                </a:solidFill>
              </a:rPr>
              <a:t>Дж.Дьюі</a:t>
            </a:r>
            <a:endParaRPr lang="uk-UA" sz="2400" b="1" dirty="0" smtClean="0">
              <a:solidFill>
                <a:schemeClr val="tx1"/>
              </a:solidFill>
            </a:endParaRPr>
          </a:p>
          <a:p>
            <a:pPr algn="ctr"/>
            <a:endParaRPr lang="uk-UA" sz="2400" b="1" dirty="0">
              <a:solidFill>
                <a:schemeClr val="tx1"/>
              </a:solidFill>
            </a:endParaRPr>
          </a:p>
          <a:p>
            <a:pPr algn="ctr"/>
            <a:endParaRPr lang="uk-UA" sz="24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2400" b="1" dirty="0" err="1" smtClean="0">
                <a:solidFill>
                  <a:schemeClr val="tx1"/>
                </a:solidFill>
              </a:rPr>
              <a:t>О.Пометун</a:t>
            </a:r>
            <a:endParaRPr lang="uk-UA" sz="2400" b="1" dirty="0" smtClean="0">
              <a:solidFill>
                <a:schemeClr val="tx1"/>
              </a:solidFill>
            </a:endParaRPr>
          </a:p>
          <a:p>
            <a:pPr algn="ctr"/>
            <a:endParaRPr lang="uk-UA" sz="2400" b="1" dirty="0">
              <a:solidFill>
                <a:schemeClr val="tx1"/>
              </a:solidFill>
            </a:endParaRPr>
          </a:p>
          <a:p>
            <a:pPr algn="ctr"/>
            <a:endParaRPr lang="uk-UA" sz="24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2400" b="1" dirty="0" err="1" smtClean="0">
                <a:solidFill>
                  <a:schemeClr val="tx1"/>
                </a:solidFill>
              </a:rPr>
              <a:t>М.Ліпман</a:t>
            </a:r>
            <a:endParaRPr lang="uk-UA" sz="2400" b="1" dirty="0" smtClean="0">
              <a:solidFill>
                <a:schemeClr val="tx1"/>
              </a:solidFill>
            </a:endParaRPr>
          </a:p>
          <a:p>
            <a:pPr algn="ctr"/>
            <a:endParaRPr lang="uk-UA" sz="2400" b="1" dirty="0">
              <a:solidFill>
                <a:schemeClr val="tx1"/>
              </a:solidFill>
            </a:endParaRPr>
          </a:p>
          <a:p>
            <a:pPr algn="ctr"/>
            <a:endParaRPr lang="uk-UA" sz="24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2400" b="1" dirty="0" err="1" smtClean="0">
                <a:solidFill>
                  <a:schemeClr val="tx1"/>
                </a:solidFill>
              </a:rPr>
              <a:t>І.Якиманська</a:t>
            </a:r>
            <a:endParaRPr lang="uk-UA" sz="2400" b="1" dirty="0" smtClean="0">
              <a:solidFill>
                <a:schemeClr val="tx1"/>
              </a:solidFill>
            </a:endParaRPr>
          </a:p>
          <a:p>
            <a:pPr algn="ctr"/>
            <a:endParaRPr lang="uk-UA" sz="2400" b="1" dirty="0">
              <a:solidFill>
                <a:schemeClr val="tx1"/>
              </a:solidFill>
            </a:endParaRPr>
          </a:p>
          <a:p>
            <a:pPr algn="ctr"/>
            <a:endParaRPr lang="uk-UA" sz="24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2400" b="1" dirty="0" err="1" smtClean="0">
                <a:solidFill>
                  <a:schemeClr val="tx1"/>
                </a:solidFill>
              </a:rPr>
              <a:t>А.Єршов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5527784" y="3398248"/>
            <a:ext cx="97840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5525865" y="2213243"/>
            <a:ext cx="978408" cy="55306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503559" y="4384688"/>
            <a:ext cx="978408" cy="49939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5501640" y="5773004"/>
            <a:ext cx="48450" cy="536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5537266" y="5419532"/>
            <a:ext cx="1072428" cy="603139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1118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40121" cy="109366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4800" b="1" i="1" dirty="0" smtClean="0"/>
              <a:t>Особистісно зорієнтоване навчання</a:t>
            </a:r>
            <a:endParaRPr lang="ru-RU" sz="4800" b="1" i="1" dirty="0"/>
          </a:p>
        </p:txBody>
      </p:sp>
      <p:sp>
        <p:nvSpPr>
          <p:cNvPr id="3" name="Овал 2"/>
          <p:cNvSpPr/>
          <p:nvPr/>
        </p:nvSpPr>
        <p:spPr>
          <a:xfrm>
            <a:off x="838200" y="1628027"/>
            <a:ext cx="2571800" cy="7812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орієнтація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38200" y="2600055"/>
            <a:ext cx="2812835" cy="7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цілепокладання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38200" y="3666104"/>
            <a:ext cx="2737519" cy="83826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проектування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38200" y="4739917"/>
            <a:ext cx="2737520" cy="7920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Організація виконання плану діяльності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38200" y="5712407"/>
            <a:ext cx="2737520" cy="8587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Контроль та оцінювання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303912" y="2030260"/>
            <a:ext cx="5144232" cy="9144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Актуалізація, </a:t>
            </a:r>
            <a:r>
              <a:rPr lang="uk-UA" sz="2000" b="1" dirty="0" err="1" smtClean="0">
                <a:solidFill>
                  <a:schemeClr val="tx1"/>
                </a:solidFill>
              </a:rPr>
              <a:t>проблематизація</a:t>
            </a:r>
            <a:r>
              <a:rPr lang="uk-UA" sz="2000" b="1" dirty="0" smtClean="0">
                <a:solidFill>
                  <a:schemeClr val="tx1"/>
                </a:solidFill>
              </a:rPr>
              <a:t>,  інтрига, ігрова ситуація,  формування пізнавального інтересу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3575720" y="2060848"/>
            <a:ext cx="1656184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8" idx="2"/>
          </p:cNvCxnSpPr>
          <p:nvPr/>
        </p:nvCxnSpPr>
        <p:spPr>
          <a:xfrm flipH="1">
            <a:off x="3575720" y="2487460"/>
            <a:ext cx="1728192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5272821" y="3666103"/>
            <a:ext cx="5175323" cy="1447769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Заохочення, створення наочно-образних уявлень, навчально-пізнавальна гра, створення ситуації успіху, пізнавальний </a:t>
            </a:r>
            <a:r>
              <a:rPr lang="uk-UA" sz="2000" b="1" dirty="0" err="1" smtClean="0">
                <a:solidFill>
                  <a:schemeClr val="tx1"/>
                </a:solidFill>
              </a:rPr>
              <a:t>інтерес,проблемні</a:t>
            </a:r>
            <a:r>
              <a:rPr lang="uk-UA" sz="2000" b="1" dirty="0" smtClean="0">
                <a:solidFill>
                  <a:schemeClr val="tx1"/>
                </a:solidFill>
              </a:rPr>
              <a:t> ситуації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3651035" y="4067653"/>
            <a:ext cx="1684003" cy="491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410000" y="4739917"/>
            <a:ext cx="1821904" cy="373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303912" y="5532006"/>
            <a:ext cx="5144232" cy="1137356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Спонукання до пошуку альтернативних </a:t>
            </a:r>
            <a:r>
              <a:rPr lang="uk-UA" sz="2000" b="1" dirty="0" err="1" smtClean="0">
                <a:solidFill>
                  <a:schemeClr val="tx1"/>
                </a:solidFill>
              </a:rPr>
              <a:t>рішень,виконання</a:t>
            </a:r>
            <a:r>
              <a:rPr lang="uk-UA" sz="2000" b="1" dirty="0" smtClean="0">
                <a:solidFill>
                  <a:schemeClr val="tx1"/>
                </a:solidFill>
              </a:rPr>
              <a:t> творчих </a:t>
            </a:r>
            <a:r>
              <a:rPr lang="uk-UA" sz="2000" b="1" dirty="0" err="1" smtClean="0">
                <a:solidFill>
                  <a:schemeClr val="tx1"/>
                </a:solidFill>
              </a:rPr>
              <a:t>завдань,створення</a:t>
            </a:r>
            <a:r>
              <a:rPr lang="uk-UA" sz="2000" b="1" dirty="0" smtClean="0">
                <a:solidFill>
                  <a:schemeClr val="tx1"/>
                </a:solidFill>
              </a:rPr>
              <a:t> ситуації взаємодопомоги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21" name="Прямая со стрелкой 20"/>
          <p:cNvCxnSpPr>
            <a:endCxn id="7" idx="6"/>
          </p:cNvCxnSpPr>
          <p:nvPr/>
        </p:nvCxnSpPr>
        <p:spPr>
          <a:xfrm flipH="1">
            <a:off x="3575720" y="6141801"/>
            <a:ext cx="16561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6072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8209" y="4012208"/>
            <a:ext cx="2520280" cy="2145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4428697" y="2204864"/>
            <a:ext cx="3356992" cy="2959968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gray">
          <a:xfrm>
            <a:off x="7770440" y="3861048"/>
            <a:ext cx="2915816" cy="2448272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gray">
          <a:xfrm>
            <a:off x="659567" y="422638"/>
            <a:ext cx="3780249" cy="2790338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gray">
          <a:xfrm>
            <a:off x="659567" y="3639395"/>
            <a:ext cx="3825750" cy="2669925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gray">
          <a:xfrm>
            <a:off x="7673907" y="494675"/>
            <a:ext cx="3073213" cy="2718301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47528" y="0"/>
            <a:ext cx="874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to my lessons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24229" y="5260739"/>
            <a:ext cx="3050843" cy="720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 numCol="1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14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Позитивна атмосфера на </a:t>
            </a:r>
            <a:r>
              <a:rPr lang="uk-UA" sz="14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уроках</a:t>
            </a:r>
            <a:endParaRPr lang="ru-RU" sz="14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50081" y="3103636"/>
            <a:ext cx="2897040" cy="6146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 numCol="1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Робота в парах</a:t>
            </a:r>
            <a:endParaRPr lang="ru-RU" sz="1400" b="1" cap="all" dirty="0">
              <a:ln w="0"/>
              <a:solidFill>
                <a:srgbClr val="0033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85688" y="6123909"/>
            <a:ext cx="3741747" cy="5416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 numCol="1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Застосування ікт</a:t>
            </a:r>
            <a:endParaRPr lang="ru-RU" sz="1400" b="1" cap="all" dirty="0">
              <a:ln w="0"/>
              <a:solidFill>
                <a:srgbClr val="0033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4718" y="2906983"/>
            <a:ext cx="3410594" cy="5857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 numCol="1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Читання-це цікаво</a:t>
            </a:r>
            <a:endParaRPr lang="ru-RU" sz="1400" b="1" cap="all" dirty="0">
              <a:ln w="0"/>
              <a:solidFill>
                <a:srgbClr val="0033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94921" y="6206913"/>
            <a:ext cx="3502061" cy="5807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 numCol="1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Робота в групах</a:t>
            </a:r>
            <a:endParaRPr lang="ru-RU" sz="1400" b="1" cap="all" dirty="0">
              <a:ln w="0"/>
              <a:solidFill>
                <a:srgbClr val="0033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399" y="651274"/>
            <a:ext cx="3069761" cy="23634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1743" y="3718279"/>
            <a:ext cx="3560899" cy="24056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2792" y="651274"/>
            <a:ext cx="2935630" cy="24354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026" y="3861047"/>
            <a:ext cx="3341904" cy="22628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4491" y="1786838"/>
            <a:ext cx="3318368" cy="315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661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4041516" y="1621903"/>
            <a:ext cx="3596375" cy="2959968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gray">
          <a:xfrm>
            <a:off x="7770439" y="3861048"/>
            <a:ext cx="3417669" cy="2448272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gray">
          <a:xfrm>
            <a:off x="167923" y="228426"/>
            <a:ext cx="3708507" cy="3097226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gray">
          <a:xfrm>
            <a:off x="710038" y="3814607"/>
            <a:ext cx="3391599" cy="2448272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gray">
          <a:xfrm>
            <a:off x="7673908" y="764704"/>
            <a:ext cx="2915816" cy="2448272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94452" y="-145860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IS COOL!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Нетрадиційні </a:t>
            </a:r>
            <a:r>
              <a:rPr lang="uk-U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уроки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9890" y="4772805"/>
            <a:ext cx="3998615" cy="8935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 numCol="1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«Моя улюблена казка»</a:t>
            </a:r>
            <a:endParaRPr lang="ru-RU" sz="1400" b="1" cap="all" dirty="0">
              <a:ln w="0"/>
              <a:solidFill>
                <a:srgbClr val="0033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910735" y="3117279"/>
            <a:ext cx="3875216" cy="6544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 numCol="1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«</a:t>
            </a:r>
            <a:r>
              <a:rPr lang="uk-UA" sz="1400" b="1" cap="all" dirty="0" err="1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з</a:t>
            </a:r>
            <a:r>
              <a:rPr lang="uk-UA" sz="1400" b="1" cap="all" dirty="0" err="1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доров</a:t>
            </a:r>
            <a:r>
              <a:rPr lang="en-US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`</a:t>
            </a:r>
            <a:r>
              <a:rPr lang="uk-UA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я-твоє багатство»</a:t>
            </a:r>
            <a:endParaRPr lang="ru-RU" sz="1400" b="1" cap="all" dirty="0">
              <a:ln w="0"/>
              <a:solidFill>
                <a:srgbClr val="0033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13818" y="6309320"/>
            <a:ext cx="4072133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 numCol="1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Проектні роботи</a:t>
            </a:r>
            <a:endParaRPr lang="ru-RU" sz="1400" b="1" cap="all" dirty="0">
              <a:ln w="0"/>
              <a:solidFill>
                <a:srgbClr val="0033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7923" y="3101887"/>
            <a:ext cx="3933715" cy="4817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 numCol="1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«подорож до </a:t>
            </a:r>
            <a:r>
              <a:rPr lang="uk-UA" sz="1400" b="1" cap="all" dirty="0" err="1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лондона</a:t>
            </a:r>
            <a:r>
              <a:rPr lang="uk-UA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»</a:t>
            </a:r>
            <a:endParaRPr lang="ru-RU" sz="1400" b="1" cap="all" dirty="0">
              <a:ln w="0"/>
              <a:solidFill>
                <a:srgbClr val="0033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1516" y="6309320"/>
            <a:ext cx="3927182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 numCol="1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«готувати-моє хобі»</a:t>
            </a:r>
            <a:endParaRPr lang="ru-RU" sz="1400" b="1" cap="all" dirty="0">
              <a:ln w="0"/>
              <a:solidFill>
                <a:srgbClr val="0033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331" y="376226"/>
            <a:ext cx="3375833" cy="26792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6661" y="1407549"/>
            <a:ext cx="3224345" cy="2994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3598" y="4016775"/>
            <a:ext cx="3261962" cy="24056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615" y="3953931"/>
            <a:ext cx="2714678" cy="22625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1191" y="410910"/>
            <a:ext cx="3561334" cy="29147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9736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>
            <a:off x="4706095" y="2458802"/>
            <a:ext cx="2802196" cy="245209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/>
              <a:t>Parties and Holidays</a:t>
            </a:r>
            <a:endParaRPr lang="ru-RU" sz="3200" b="1" i="1" dirty="0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4428697" y="2204864"/>
            <a:ext cx="3356992" cy="2959968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gray">
          <a:xfrm>
            <a:off x="7770440" y="3861048"/>
            <a:ext cx="2915816" cy="2448272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gray">
          <a:xfrm>
            <a:off x="779490" y="554636"/>
            <a:ext cx="3660326" cy="2658340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gray">
          <a:xfrm>
            <a:off x="1569501" y="3861048"/>
            <a:ext cx="2915816" cy="2448272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gray">
          <a:xfrm>
            <a:off x="7139832" y="764704"/>
            <a:ext cx="3449892" cy="2448272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18544" y="13319"/>
            <a:ext cx="7281682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Позакласні заходи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729069" y="3236344"/>
            <a:ext cx="3303692" cy="5353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 numCol="1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«Різдво в </a:t>
            </a:r>
            <a:r>
              <a:rPr lang="uk-UA" sz="1400" b="1" cap="all" dirty="0" err="1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англії</a:t>
            </a:r>
            <a:r>
              <a:rPr lang="uk-UA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»</a:t>
            </a:r>
            <a:endParaRPr lang="ru-RU" sz="1400" b="1" cap="all" dirty="0">
              <a:ln w="0"/>
              <a:solidFill>
                <a:srgbClr val="0033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508290" y="6151847"/>
            <a:ext cx="4184037" cy="5895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 numCol="1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Вечірка «</a:t>
            </a:r>
            <a:r>
              <a:rPr lang="en-US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balloon party</a:t>
            </a:r>
            <a:r>
              <a:rPr lang="uk-UA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»</a:t>
            </a:r>
            <a:endParaRPr lang="ru-RU" sz="1400" b="1" cap="all" dirty="0">
              <a:ln w="0"/>
              <a:solidFill>
                <a:srgbClr val="0033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79490" y="3203076"/>
            <a:ext cx="3220027" cy="4817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 numCol="1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День святого </a:t>
            </a:r>
            <a:r>
              <a:rPr lang="uk-UA" sz="1400" b="1" cap="all" dirty="0" err="1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валентина</a:t>
            </a:r>
            <a:endParaRPr lang="ru-RU" sz="1400" b="1" cap="all" dirty="0">
              <a:ln w="0"/>
              <a:solidFill>
                <a:srgbClr val="0033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4578" y="6309320"/>
            <a:ext cx="3784120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 numCol="1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14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Свято «пори року»</a:t>
            </a:r>
            <a:endParaRPr lang="ru-RU" sz="1400" b="1" cap="all" dirty="0">
              <a:ln w="0"/>
              <a:solidFill>
                <a:srgbClr val="0033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312" y="854435"/>
            <a:ext cx="3231324" cy="2268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7585" y="4004397"/>
            <a:ext cx="2576774" cy="2147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9012" y="926109"/>
            <a:ext cx="3138204" cy="22385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8972" y="4004397"/>
            <a:ext cx="2595214" cy="2278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29365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813" y="365125"/>
            <a:ext cx="9938479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uk-UA" b="1" dirty="0" smtClean="0"/>
              <a:t>Результативність діяльності творчої групи «Пошук»: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43987"/>
            <a:ext cx="10515600" cy="4632976"/>
          </a:xfrm>
        </p:spPr>
        <p:txBody>
          <a:bodyPr>
            <a:noAutofit/>
          </a:bodyPr>
          <a:lstStyle/>
          <a:p>
            <a:pPr marL="3600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uk-UA" sz="2000" b="1" dirty="0" smtClean="0"/>
              <a:t>-Забезпечується система </a:t>
            </a:r>
            <a:r>
              <a:rPr lang="uk-UA" sz="2000" b="1" dirty="0"/>
              <a:t>реалізації росту педагогічної </a:t>
            </a:r>
            <a:r>
              <a:rPr lang="uk-UA" sz="2000" b="1" dirty="0" smtClean="0"/>
              <a:t>майстерності</a:t>
            </a:r>
            <a:r>
              <a:rPr lang="uk-UA" sz="2000" b="1" dirty="0"/>
              <a:t>;</a:t>
            </a:r>
            <a:r>
              <a:rPr lang="uk-UA" sz="2000" b="1" dirty="0" smtClean="0"/>
              <a:t>             </a:t>
            </a:r>
          </a:p>
          <a:p>
            <a:pPr marL="3600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uk-UA" sz="2000" b="1" dirty="0" smtClean="0"/>
              <a:t>-Відбувається </a:t>
            </a:r>
            <a:r>
              <a:rPr lang="uk-UA" sz="2000" b="1" dirty="0"/>
              <a:t>взаємозв’язок усіх напрямів підвищення педагогічної майстерності вчителів, диференційований підхід до вибору змісту, форм методичної роботи з урахуванням індивідуальних потреб, інтересів, фахового рівня </a:t>
            </a:r>
            <a:r>
              <a:rPr lang="uk-UA" sz="2000" b="1" dirty="0" smtClean="0"/>
              <a:t>вчителів;</a:t>
            </a:r>
            <a:endParaRPr lang="ru-RU" sz="2000" b="1" dirty="0"/>
          </a:p>
          <a:p>
            <a:pPr marL="3600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uk-UA" sz="2000" b="1" dirty="0" smtClean="0"/>
              <a:t>-Реалізується оволодіння </a:t>
            </a:r>
            <a:r>
              <a:rPr lang="uk-UA" sz="2000" b="1" dirty="0"/>
              <a:t>методами дослідницької </a:t>
            </a:r>
            <a:r>
              <a:rPr lang="uk-UA" sz="2000" b="1" dirty="0" smtClean="0"/>
              <a:t>діяльності;</a:t>
            </a:r>
          </a:p>
          <a:p>
            <a:pPr marL="36000">
              <a:lnSpc>
                <a:spcPct val="170000"/>
              </a:lnSpc>
              <a:spcBef>
                <a:spcPts val="0"/>
              </a:spcBef>
              <a:buFontTx/>
              <a:buChar char="-"/>
            </a:pPr>
            <a:r>
              <a:rPr lang="uk-UA" sz="2000" b="1" dirty="0" smtClean="0"/>
              <a:t>Проявляється усвідомлення необхідності </a:t>
            </a:r>
            <a:r>
              <a:rPr lang="uk-UA" sz="2000" b="1" dirty="0"/>
              <a:t>удосконалення рівня професійної компетентності, свого професійного росту, </a:t>
            </a:r>
            <a:r>
              <a:rPr lang="uk-UA" sz="2000" b="1" dirty="0" smtClean="0"/>
              <a:t>постійного аналізу досягнень </a:t>
            </a:r>
            <a:r>
              <a:rPr lang="uk-UA" sz="2000" b="1" dirty="0"/>
              <a:t>та </a:t>
            </a:r>
            <a:r>
              <a:rPr lang="uk-UA" sz="2000" b="1" dirty="0" smtClean="0"/>
              <a:t>невдач </a:t>
            </a:r>
            <a:r>
              <a:rPr lang="uk-UA" sz="2000" b="1" dirty="0"/>
              <a:t>у практичній </a:t>
            </a:r>
            <a:r>
              <a:rPr lang="uk-UA" sz="2000" b="1" dirty="0" smtClean="0"/>
              <a:t>діяльності;</a:t>
            </a:r>
          </a:p>
          <a:p>
            <a:pPr marL="36000">
              <a:lnSpc>
                <a:spcPct val="170000"/>
              </a:lnSpc>
              <a:spcBef>
                <a:spcPts val="0"/>
              </a:spcBef>
              <a:buFontTx/>
              <a:buChar char="-"/>
            </a:pPr>
            <a:r>
              <a:rPr lang="uk-UA" sz="2000" b="1" dirty="0" smtClean="0"/>
              <a:t> Активізується конструювання та поширення власного досвіду </a:t>
            </a:r>
            <a:r>
              <a:rPr lang="uk-UA" sz="2000" b="1" dirty="0"/>
              <a:t>на основі досягнень </a:t>
            </a:r>
            <a:r>
              <a:rPr lang="uk-UA" sz="2000" b="1" dirty="0" smtClean="0"/>
              <a:t>науки, врахуванні потреб та інтересів учнів, суспільних потреб.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763038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7137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sz="4900" b="1" dirty="0" smtClean="0"/>
              <a:t>Проблемно-тематична діяльність передбачає визначення шляхів </a:t>
            </a:r>
            <a:r>
              <a:rPr lang="uk-UA" sz="4900" b="1" dirty="0" err="1" smtClean="0"/>
              <a:t>розв</a:t>
            </a:r>
            <a:r>
              <a:rPr lang="en-US" sz="4900" b="1" dirty="0" smtClean="0"/>
              <a:t>`</a:t>
            </a:r>
            <a:r>
              <a:rPr lang="uk-UA" sz="4900" b="1" dirty="0" err="1" smtClean="0"/>
              <a:t>язання</a:t>
            </a:r>
            <a:r>
              <a:rPr lang="uk-UA" sz="4900" b="1" dirty="0" smtClean="0"/>
              <a:t/>
            </a:r>
            <a:br>
              <a:rPr lang="uk-UA" sz="4900" b="1" dirty="0" smtClean="0"/>
            </a:br>
            <a:r>
              <a:rPr lang="uk-UA" sz="4900" b="1" dirty="0" smtClean="0"/>
              <a:t>актуальних проблем, які стоять перед педагогічним колективом по забезпеченню вчителів практичними вміннями та навичками інноваційної педагогічної діяльності</a:t>
            </a:r>
            <a:br>
              <a:rPr lang="uk-UA" sz="4900" b="1" dirty="0" smtClean="0"/>
            </a:br>
            <a:endParaRPr lang="ru-RU" sz="4900" b="1" dirty="0"/>
          </a:p>
        </p:txBody>
      </p:sp>
    </p:spTree>
    <p:extLst>
      <p:ext uri="{BB962C8B-B14F-4D97-AF65-F5344CB8AC3E}">
        <p14:creationId xmlns:p14="http://schemas.microsoft.com/office/powerpoint/2010/main" xmlns="" val="1931503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8682" y="365125"/>
            <a:ext cx="8064708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8000" b="1" dirty="0" smtClean="0"/>
              <a:t>Форми роботи</a:t>
            </a:r>
            <a:endParaRPr lang="ru-RU" sz="8000" b="1" dirty="0"/>
          </a:p>
        </p:txBody>
      </p:sp>
      <p:sp>
        <p:nvSpPr>
          <p:cNvPr id="8" name="Стрелка вниз 7"/>
          <p:cNvSpPr/>
          <p:nvPr/>
        </p:nvSpPr>
        <p:spPr>
          <a:xfrm>
            <a:off x="5944524" y="1690688"/>
            <a:ext cx="484632" cy="2851332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207271" y="1679322"/>
            <a:ext cx="484632" cy="1109272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8681778" y="1690688"/>
            <a:ext cx="484632" cy="1217404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1259174" y="2788594"/>
            <a:ext cx="3492708" cy="1572494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Методичне об'єднання вчителів початкових класів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7465103" y="2908092"/>
            <a:ext cx="3237874" cy="1452996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Методичне об'єднання класних керівників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4343050" y="4875952"/>
            <a:ext cx="3687580" cy="1527947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Творча група «Пошук»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3073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4872" y="299803"/>
            <a:ext cx="12606728" cy="1525822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/>
            </a:r>
            <a:br>
              <a:rPr lang="uk-UA" b="1" dirty="0" smtClean="0">
                <a:solidFill>
                  <a:schemeClr val="tx1"/>
                </a:solidFill>
              </a:rPr>
            </a:br>
            <a:r>
              <a:rPr lang="uk-UA" b="1" dirty="0" smtClean="0">
                <a:solidFill>
                  <a:schemeClr val="tx1"/>
                </a:solidFill>
              </a:rPr>
              <a:t>Методичне об'єднання вчителів </a:t>
            </a:r>
            <a:br>
              <a:rPr lang="uk-UA" b="1" dirty="0" smtClean="0">
                <a:solidFill>
                  <a:schemeClr val="tx1"/>
                </a:solidFill>
              </a:rPr>
            </a:br>
            <a:r>
              <a:rPr lang="uk-UA" b="1" dirty="0" smtClean="0">
                <a:solidFill>
                  <a:schemeClr val="tx1"/>
                </a:solidFill>
              </a:rPr>
              <a:t>початкових класів:</a:t>
            </a:r>
            <a:br>
              <a:rPr lang="uk-UA" b="1" dirty="0" smtClean="0">
                <a:solidFill>
                  <a:schemeClr val="tx1"/>
                </a:solidFill>
              </a:rPr>
            </a:br>
            <a:r>
              <a:rPr lang="uk-UA" sz="3600" b="1" dirty="0" smtClean="0">
                <a:solidFill>
                  <a:schemeClr val="tx1"/>
                </a:solidFill>
              </a:rPr>
              <a:t>«Використання сучасних освітніх технологій у початковій школі»</a:t>
            </a: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endParaRPr lang="ru-RU" sz="36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4937" r="1155"/>
          <a:stretch/>
        </p:blipFill>
        <p:spPr bwMode="auto">
          <a:xfrm>
            <a:off x="4495800" y="1825626"/>
            <a:ext cx="3200400" cy="24315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44" b="28835"/>
          <a:stretch/>
        </p:blipFill>
        <p:spPr bwMode="auto">
          <a:xfrm>
            <a:off x="4215697" y="4489944"/>
            <a:ext cx="3730625" cy="1895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82452" y="6385419"/>
            <a:ext cx="4392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     </a:t>
            </a:r>
            <a:r>
              <a:rPr lang="uk-UA" b="1" dirty="0" smtClean="0"/>
              <a:t>Відкритий урок з природознавства у 3       класі.</a:t>
            </a:r>
            <a:r>
              <a:rPr lang="uk-UA" b="1" dirty="0"/>
              <a:t> </a:t>
            </a:r>
            <a:r>
              <a:rPr lang="uk-UA" b="1" dirty="0" smtClean="0"/>
              <a:t>Класовод Савків О.І.</a:t>
            </a:r>
            <a:endParaRPr lang="ru-RU" b="1" dirty="0"/>
          </a:p>
        </p:txBody>
      </p:sp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53" y="2503981"/>
            <a:ext cx="4035021" cy="2933700"/>
          </a:xfrm>
          <a:prstGeom prst="cloudCallou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54" y="5951095"/>
            <a:ext cx="4481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Урок-подорож «Стежками Лесі Українки»</a:t>
            </a:r>
          </a:p>
          <a:p>
            <a:r>
              <a:rPr lang="uk-UA" b="1" dirty="0" smtClean="0"/>
              <a:t>2 </a:t>
            </a:r>
            <a:r>
              <a:rPr lang="uk-UA" b="1" dirty="0" err="1" smtClean="0"/>
              <a:t>клас,класовод</a:t>
            </a:r>
            <a:r>
              <a:rPr lang="uk-UA" b="1" dirty="0" smtClean="0"/>
              <a:t> Юрків Г.Т.</a:t>
            </a:r>
            <a:endParaRPr lang="ru-RU" b="1" dirty="0"/>
          </a:p>
        </p:txBody>
      </p:sp>
      <p:pic>
        <p:nvPicPr>
          <p:cNvPr id="9" name="Рисунок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0915" y="2259949"/>
            <a:ext cx="4086225" cy="3036268"/>
          </a:xfrm>
          <a:prstGeom prst="cloudCallou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1423" y="5627929"/>
            <a:ext cx="4100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Урок-презентація «Іменник»</a:t>
            </a:r>
          </a:p>
          <a:p>
            <a:r>
              <a:rPr lang="uk-UA" b="1" dirty="0" smtClean="0"/>
              <a:t>4 клас, класовод Дудка О.Р.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440941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892" y="1"/>
            <a:ext cx="9945023" cy="206864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uk-UA" b="1" dirty="0" smtClean="0">
                <a:solidFill>
                  <a:schemeClr val="tx1"/>
                </a:solidFill>
                <a:latin typeface="+mn-lt"/>
              </a:rPr>
            </a:br>
            <a:r>
              <a:rPr lang="uk-UA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uk-UA" b="1" dirty="0" smtClean="0">
                <a:solidFill>
                  <a:schemeClr val="tx1"/>
                </a:solidFill>
                <a:latin typeface="+mn-lt"/>
              </a:rPr>
            </a:br>
            <a:r>
              <a:rPr lang="uk-UA" sz="3100" b="1" dirty="0" smtClean="0">
                <a:solidFill>
                  <a:schemeClr val="tx1"/>
                </a:solidFill>
                <a:latin typeface="+mn-lt"/>
              </a:rPr>
              <a:t>Методичне об'єднання класних керівників:</a:t>
            </a:r>
            <a:br>
              <a:rPr lang="uk-UA" sz="3100" b="1" dirty="0" smtClean="0">
                <a:solidFill>
                  <a:schemeClr val="tx1"/>
                </a:solidFill>
                <a:latin typeface="+mn-lt"/>
              </a:rPr>
            </a:br>
            <a:r>
              <a:rPr lang="uk-UA" sz="3100" b="1" dirty="0" smtClean="0">
                <a:latin typeface="+mn-lt"/>
              </a:rPr>
              <a:t>«</a:t>
            </a:r>
            <a:r>
              <a:rPr lang="uk-UA" sz="3100" b="1" dirty="0" smtClean="0"/>
              <a:t>Розвиток комунікативних і творчих здібностей учнів у виховному процесі шляхом впровадження новітніх        технологій</a:t>
            </a:r>
            <a:r>
              <a:rPr lang="uk-UA" sz="3100" dirty="0" smtClean="0">
                <a:latin typeface="+mn-lt"/>
              </a:rPr>
              <a:t>»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4134" y="2068643"/>
            <a:ext cx="2899827" cy="2864875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5" name="TextBox 4"/>
          <p:cNvSpPr txBox="1"/>
          <p:nvPr/>
        </p:nvSpPr>
        <p:spPr>
          <a:xfrm>
            <a:off x="0" y="5291296"/>
            <a:ext cx="39274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Родинне свято учнів 8 класу</a:t>
            </a:r>
          </a:p>
          <a:p>
            <a:r>
              <a:rPr lang="uk-UA" b="1" dirty="0" smtClean="0"/>
              <a:t>Класний </a:t>
            </a:r>
            <a:r>
              <a:rPr lang="uk-UA" sz="2000" b="1" dirty="0" smtClean="0"/>
              <a:t>керівник</a:t>
            </a:r>
            <a:r>
              <a:rPr lang="uk-UA" b="1" dirty="0" smtClean="0"/>
              <a:t> </a:t>
            </a:r>
            <a:r>
              <a:rPr lang="uk-UA" b="1" dirty="0" err="1" smtClean="0"/>
              <a:t>Демчишин</a:t>
            </a:r>
            <a:r>
              <a:rPr lang="uk-UA" b="1" dirty="0" smtClean="0"/>
              <a:t> М.В.</a:t>
            </a:r>
            <a:endParaRPr lang="ru-RU" b="1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r="29648" b="22255"/>
          <a:stretch/>
        </p:blipFill>
        <p:spPr bwMode="auto">
          <a:xfrm>
            <a:off x="3285805" y="3956203"/>
            <a:ext cx="2474470" cy="2205272"/>
          </a:xfrm>
          <a:prstGeom prst="teardrop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48385" y="6161475"/>
            <a:ext cx="2978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Вечір випускників</a:t>
            </a:r>
          </a:p>
          <a:p>
            <a:r>
              <a:rPr lang="uk-UA" b="1" dirty="0" smtClean="0"/>
              <a:t>Класний керівник </a:t>
            </a:r>
            <a:r>
              <a:rPr lang="uk-UA" b="1" dirty="0" err="1" smtClean="0"/>
              <a:t>Фесьо</a:t>
            </a:r>
            <a:r>
              <a:rPr lang="uk-UA" b="1" dirty="0" smtClean="0"/>
              <a:t> Г.Г.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48650" y="4287187"/>
            <a:ext cx="4713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Урок-форум «Шевченко на </a:t>
            </a:r>
            <a:r>
              <a:rPr lang="uk-UA" b="1" dirty="0" err="1" smtClean="0"/>
              <a:t>Тернопіллі</a:t>
            </a:r>
            <a:r>
              <a:rPr lang="uk-UA" b="1" dirty="0" smtClean="0"/>
              <a:t>»</a:t>
            </a:r>
          </a:p>
          <a:p>
            <a:r>
              <a:rPr lang="uk-UA" b="1" dirty="0" smtClean="0"/>
              <a:t>Класний керівник </a:t>
            </a:r>
            <a:r>
              <a:rPr lang="uk-UA" b="1" dirty="0" err="1" smtClean="0"/>
              <a:t>Макарій</a:t>
            </a:r>
            <a:r>
              <a:rPr lang="uk-UA" b="1" dirty="0" smtClean="0"/>
              <a:t> О.В.</a:t>
            </a:r>
            <a:endParaRPr lang="ru-RU" b="1" dirty="0"/>
          </a:p>
        </p:txBody>
      </p:sp>
      <p:pic>
        <p:nvPicPr>
          <p:cNvPr id="4" name="Рисунок 3" descr="C:\Users\111\Desktop\пр\20151120_11144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90295" y="1680079"/>
            <a:ext cx="3692109" cy="26082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6859" y="1932584"/>
            <a:ext cx="3436133" cy="22196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38371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8936865" cy="155834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6000" b="1" dirty="0" smtClean="0"/>
              <a:t>Творча група «Пошук»: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3200" b="1" i="1" dirty="0" smtClean="0"/>
              <a:t>«</a:t>
            </a:r>
            <a:r>
              <a:rPr lang="ru-RU" sz="3200" b="1" i="1" dirty="0" err="1" smtClean="0"/>
              <a:t>Використання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інноваційних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технологій</a:t>
            </a:r>
            <a:r>
              <a:rPr lang="ru-RU" sz="3200" b="1" i="1" dirty="0" smtClean="0"/>
              <a:t> як </a:t>
            </a:r>
            <a:r>
              <a:rPr lang="ru-RU" sz="3200" b="1" i="1" dirty="0" err="1" smtClean="0"/>
              <a:t>засіб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формування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творчої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активності</a:t>
            </a:r>
            <a:r>
              <a:rPr lang="ru-RU" sz="3200" b="1" i="1" dirty="0" smtClean="0"/>
              <a:t>»</a:t>
            </a:r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3200" b="1" dirty="0" smtClean="0"/>
              <a:t>Мета</a:t>
            </a:r>
            <a:r>
              <a:rPr lang="uk-UA" dirty="0" smtClean="0"/>
              <a:t>:</a:t>
            </a:r>
            <a:r>
              <a:rPr lang="ru-RU" b="1" i="1" dirty="0"/>
              <a:t>«</a:t>
            </a:r>
            <a:r>
              <a:rPr lang="ru-RU" b="1" i="1" dirty="0" err="1"/>
              <a:t>Розвиток</a:t>
            </a:r>
            <a:r>
              <a:rPr lang="ru-RU" b="1" i="1" dirty="0"/>
              <a:t> </a:t>
            </a:r>
            <a:r>
              <a:rPr lang="ru-RU" b="1" i="1" dirty="0" err="1"/>
              <a:t>творчої</a:t>
            </a:r>
            <a:r>
              <a:rPr lang="ru-RU" b="1" i="1" dirty="0"/>
              <a:t> </a:t>
            </a:r>
            <a:r>
              <a:rPr lang="ru-RU" b="1" i="1" dirty="0" err="1"/>
              <a:t>ініціативи</a:t>
            </a:r>
            <a:r>
              <a:rPr lang="ru-RU" b="1" i="1" dirty="0"/>
              <a:t> </a:t>
            </a:r>
            <a:r>
              <a:rPr lang="ru-RU" b="1" i="1" dirty="0" err="1"/>
              <a:t>вчителів</a:t>
            </a:r>
            <a:r>
              <a:rPr lang="ru-RU" b="1" i="1" dirty="0"/>
              <a:t> та </a:t>
            </a:r>
            <a:r>
              <a:rPr lang="ru-RU" b="1" i="1" dirty="0" err="1"/>
              <a:t>учнів</a:t>
            </a:r>
            <a:r>
              <a:rPr lang="ru-RU" b="1" i="1" dirty="0"/>
              <a:t> на </a:t>
            </a:r>
            <a:r>
              <a:rPr lang="ru-RU" b="1" i="1" dirty="0" err="1"/>
              <a:t>основі</a:t>
            </a:r>
            <a:r>
              <a:rPr lang="ru-RU" b="1" i="1" dirty="0"/>
              <a:t> </a:t>
            </a:r>
            <a:r>
              <a:rPr lang="ru-RU" b="1" i="1" dirty="0" err="1"/>
              <a:t>інноваційних</a:t>
            </a:r>
            <a:r>
              <a:rPr lang="ru-RU" b="1" i="1" dirty="0"/>
              <a:t> </a:t>
            </a:r>
            <a:r>
              <a:rPr lang="ru-RU" b="1" i="1" dirty="0" err="1" smtClean="0"/>
              <a:t>підходів</a:t>
            </a:r>
            <a:r>
              <a:rPr lang="ru-RU" b="1" i="1" dirty="0" smtClean="0"/>
              <a:t> до </a:t>
            </a:r>
            <a:r>
              <a:rPr lang="ru-RU" b="1" i="1" dirty="0" err="1"/>
              <a:t>організації</a:t>
            </a:r>
            <a:r>
              <a:rPr lang="ru-RU" b="1" i="1" dirty="0"/>
              <a:t> </a:t>
            </a:r>
            <a:r>
              <a:rPr lang="ru-RU" b="1" i="1" dirty="0" err="1"/>
              <a:t>навчально-виховного</a:t>
            </a:r>
            <a:r>
              <a:rPr lang="ru-RU" b="1" i="1" dirty="0"/>
              <a:t> </a:t>
            </a:r>
            <a:r>
              <a:rPr lang="ru-RU" b="1" i="1" dirty="0" err="1"/>
              <a:t>процесу</a:t>
            </a:r>
            <a:r>
              <a:rPr lang="ru-RU" b="1" i="1" dirty="0" smtClean="0"/>
              <a:t>»</a:t>
            </a:r>
          </a:p>
          <a:p>
            <a:pPr>
              <a:lnSpc>
                <a:spcPct val="70000"/>
              </a:lnSpc>
              <a:buNone/>
              <a:defRPr/>
            </a:pPr>
            <a:r>
              <a:rPr lang="ru-RU" sz="3200" b="1" dirty="0" err="1" smtClean="0"/>
              <a:t>Творче</a:t>
            </a:r>
            <a:r>
              <a:rPr lang="ru-RU" sz="3200" b="1" dirty="0" smtClean="0"/>
              <a:t> кредо</a:t>
            </a:r>
            <a:r>
              <a:rPr lang="ru-RU" sz="3200" dirty="0" smtClean="0"/>
              <a:t>:</a:t>
            </a:r>
          </a:p>
          <a:p>
            <a:pPr>
              <a:lnSpc>
                <a:spcPct val="70000"/>
              </a:lnSpc>
              <a:buNone/>
              <a:defRPr/>
            </a:pPr>
            <a:r>
              <a:rPr lang="ru-RU" sz="2000" b="1" i="1" dirty="0" err="1" smtClean="0">
                <a:solidFill>
                  <a:srgbClr val="003300"/>
                </a:solidFill>
                <a:latin typeface="Arial Black" panose="020B0A04020102020204" pitchFamily="34" charset="0"/>
              </a:rPr>
              <a:t>Візьми</a:t>
            </a:r>
            <a:r>
              <a:rPr lang="ru-RU" sz="2000" b="1" i="1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i="1" dirty="0" err="1">
                <a:solidFill>
                  <a:srgbClr val="003300"/>
                </a:solidFill>
                <a:latin typeface="Arial Black" panose="020B0A04020102020204" pitchFamily="34" charset="0"/>
              </a:rPr>
              <a:t>промінь</a:t>
            </a:r>
            <a:r>
              <a:rPr lang="ru-RU" sz="2000" b="1" i="1" dirty="0">
                <a:solidFill>
                  <a:srgbClr val="0033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i="1" dirty="0" err="1">
                <a:solidFill>
                  <a:srgbClr val="003300"/>
                </a:solidFill>
                <a:latin typeface="Arial Black" panose="020B0A04020102020204" pitchFamily="34" charset="0"/>
              </a:rPr>
              <a:t>світла</a:t>
            </a:r>
            <a:r>
              <a:rPr lang="ru-RU" sz="2000" b="1" i="1" dirty="0">
                <a:solidFill>
                  <a:srgbClr val="003300"/>
                </a:solidFill>
                <a:latin typeface="Arial Black" panose="020B0A04020102020204" pitchFamily="34" charset="0"/>
              </a:rPr>
              <a:t>                                                                  </a:t>
            </a:r>
          </a:p>
          <a:p>
            <a:pPr>
              <a:lnSpc>
                <a:spcPct val="70000"/>
              </a:lnSpc>
              <a:buNone/>
              <a:defRPr/>
            </a:pPr>
            <a:r>
              <a:rPr lang="ru-RU" sz="2000" b="1" i="1" dirty="0">
                <a:solidFill>
                  <a:srgbClr val="003300"/>
                </a:solidFill>
                <a:latin typeface="Arial Black" panose="020B0A04020102020204" pitchFamily="34" charset="0"/>
              </a:rPr>
              <a:t>І </a:t>
            </a:r>
            <a:r>
              <a:rPr lang="ru-RU" sz="2000" b="1" i="1" dirty="0" err="1">
                <a:solidFill>
                  <a:srgbClr val="003300"/>
                </a:solidFill>
                <a:latin typeface="Arial Black" panose="020B0A04020102020204" pitchFamily="34" charset="0"/>
              </a:rPr>
              <a:t>спрямуй</a:t>
            </a:r>
            <a:r>
              <a:rPr lang="ru-RU" sz="2000" b="1" i="1" dirty="0">
                <a:solidFill>
                  <a:srgbClr val="0033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i="1" dirty="0" err="1">
                <a:solidFill>
                  <a:srgbClr val="003300"/>
                </a:solidFill>
                <a:latin typeface="Arial Black" panose="020B0A04020102020204" pitchFamily="34" charset="0"/>
              </a:rPr>
              <a:t>його</a:t>
            </a:r>
            <a:r>
              <a:rPr lang="ru-RU" sz="2000" b="1" i="1" dirty="0">
                <a:solidFill>
                  <a:srgbClr val="0033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i="1" dirty="0" err="1">
                <a:solidFill>
                  <a:srgbClr val="003300"/>
                </a:solidFill>
                <a:latin typeface="Arial Black" panose="020B0A04020102020204" pitchFamily="34" charset="0"/>
              </a:rPr>
              <a:t>туди</a:t>
            </a:r>
            <a:r>
              <a:rPr lang="ru-RU" sz="2000" b="1" i="1" dirty="0">
                <a:solidFill>
                  <a:srgbClr val="003300"/>
                </a:solidFill>
                <a:latin typeface="Arial Black" panose="020B0A04020102020204" pitchFamily="34" charset="0"/>
              </a:rPr>
              <a:t>,</a:t>
            </a:r>
          </a:p>
          <a:p>
            <a:pPr>
              <a:lnSpc>
                <a:spcPct val="70000"/>
              </a:lnSpc>
              <a:buNone/>
              <a:defRPr/>
            </a:pPr>
            <a:r>
              <a:rPr lang="ru-RU" sz="2000" b="1" i="1" dirty="0">
                <a:solidFill>
                  <a:srgbClr val="003300"/>
                </a:solidFill>
                <a:latin typeface="Arial Black" panose="020B0A04020102020204" pitchFamily="34" charset="0"/>
              </a:rPr>
              <a:t>Де </a:t>
            </a:r>
            <a:r>
              <a:rPr lang="ru-RU" sz="2000" b="1" i="1" dirty="0" err="1">
                <a:solidFill>
                  <a:srgbClr val="003300"/>
                </a:solidFill>
                <a:latin typeface="Arial Black" panose="020B0A04020102020204" pitchFamily="34" charset="0"/>
              </a:rPr>
              <a:t>панує</a:t>
            </a:r>
            <a:r>
              <a:rPr lang="ru-RU" sz="2000" b="1" i="1" dirty="0">
                <a:solidFill>
                  <a:srgbClr val="0033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i="1" dirty="0" err="1">
                <a:solidFill>
                  <a:srgbClr val="003300"/>
                </a:solidFill>
                <a:latin typeface="Arial Black" panose="020B0A04020102020204" pitchFamily="34" charset="0"/>
              </a:rPr>
              <a:t>темрява</a:t>
            </a:r>
            <a:r>
              <a:rPr lang="ru-RU" sz="2000" b="1" i="1" dirty="0">
                <a:solidFill>
                  <a:srgbClr val="003300"/>
                </a:solidFill>
                <a:latin typeface="Arial Black" panose="020B0A04020102020204" pitchFamily="34" charset="0"/>
              </a:rPr>
              <a:t>...  </a:t>
            </a:r>
          </a:p>
          <a:p>
            <a:pPr>
              <a:lnSpc>
                <a:spcPct val="70000"/>
              </a:lnSpc>
              <a:buNone/>
              <a:defRPr/>
            </a:pPr>
            <a:r>
              <a:rPr lang="ru-RU" sz="2000" b="1" i="1" dirty="0">
                <a:solidFill>
                  <a:srgbClr val="0033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i="1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                             </a:t>
            </a:r>
            <a:r>
              <a:rPr lang="ru-RU" sz="2000" b="1" i="1" dirty="0" err="1" smtClean="0">
                <a:solidFill>
                  <a:srgbClr val="003300"/>
                </a:solidFill>
                <a:latin typeface="Arial Black" panose="020B0A04020102020204" pitchFamily="34" charset="0"/>
              </a:rPr>
              <a:t>Візьми</a:t>
            </a:r>
            <a:r>
              <a:rPr lang="ru-RU" sz="2000" b="1" i="1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i="1" dirty="0" err="1" smtClean="0">
                <a:solidFill>
                  <a:srgbClr val="003300"/>
                </a:solidFill>
                <a:latin typeface="Arial Black" panose="020B0A04020102020204" pitchFamily="34" charset="0"/>
              </a:rPr>
              <a:t>усмішку</a:t>
            </a:r>
            <a:r>
              <a:rPr lang="ru-RU" sz="2000" b="1" i="1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70000"/>
              </a:lnSpc>
              <a:buNone/>
              <a:defRPr/>
            </a:pPr>
            <a:r>
              <a:rPr lang="ru-RU" sz="2000" b="1" i="1" dirty="0">
                <a:solidFill>
                  <a:srgbClr val="0033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i="1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                             </a:t>
            </a:r>
            <a:r>
              <a:rPr lang="uk-UA" sz="2000" b="1" i="1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І подаруй тому,</a:t>
            </a:r>
          </a:p>
          <a:p>
            <a:pPr>
              <a:lnSpc>
                <a:spcPct val="70000"/>
              </a:lnSpc>
              <a:buNone/>
              <a:defRPr/>
            </a:pPr>
            <a:r>
              <a:rPr lang="uk-UA" sz="2000" b="1" i="1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                              Хто її так потребує…</a:t>
            </a:r>
          </a:p>
          <a:p>
            <a:pPr>
              <a:lnSpc>
                <a:spcPct val="70000"/>
              </a:lnSpc>
              <a:buNone/>
              <a:defRPr/>
            </a:pPr>
            <a:r>
              <a:rPr lang="uk-UA" sz="2000" b="1" i="1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                                                                  Візьми доброту</a:t>
            </a:r>
          </a:p>
          <a:p>
            <a:pPr>
              <a:lnSpc>
                <a:spcPct val="70000"/>
              </a:lnSpc>
              <a:buNone/>
              <a:defRPr/>
            </a:pPr>
            <a:r>
              <a:rPr lang="uk-UA" sz="2000" b="1" i="1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                                                                  І яви її тому,</a:t>
            </a:r>
          </a:p>
          <a:p>
            <a:pPr>
              <a:lnSpc>
                <a:spcPct val="70000"/>
              </a:lnSpc>
              <a:buNone/>
              <a:defRPr/>
            </a:pPr>
            <a:r>
              <a:rPr lang="uk-UA" sz="2000" b="1" i="1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                                                                  Хто сам не вміє віддавати…</a:t>
            </a:r>
          </a:p>
          <a:p>
            <a:pPr>
              <a:lnSpc>
                <a:spcPct val="70000"/>
              </a:lnSpc>
              <a:buNone/>
              <a:defRPr/>
            </a:pPr>
            <a:r>
              <a:rPr lang="uk-UA" sz="2000" b="1" i="1" dirty="0">
                <a:solidFill>
                  <a:srgbClr val="003300"/>
                </a:solidFill>
                <a:latin typeface="Arial Black" panose="020B0A04020102020204" pitchFamily="34" charset="0"/>
              </a:rPr>
              <a:t> </a:t>
            </a:r>
            <a:r>
              <a:rPr lang="uk-UA" sz="2000" b="1" i="1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                             ВІЗЬМИ ЛЮБОВ І НЕСИ ЇМ, ДІТЯМ!</a:t>
            </a:r>
          </a:p>
          <a:p>
            <a:pPr>
              <a:lnSpc>
                <a:spcPct val="70000"/>
              </a:lnSpc>
              <a:buNone/>
              <a:defRPr/>
            </a:pPr>
            <a:endParaRPr lang="uk-UA" sz="1600" dirty="0" smtClean="0"/>
          </a:p>
          <a:p>
            <a:pPr>
              <a:lnSpc>
                <a:spcPct val="70000"/>
              </a:lnSpc>
              <a:buNone/>
              <a:defRPr/>
            </a:pPr>
            <a:endParaRPr lang="uk-UA" sz="1600" dirty="0"/>
          </a:p>
          <a:p>
            <a:pPr>
              <a:lnSpc>
                <a:spcPct val="70000"/>
              </a:lnSpc>
              <a:buNone/>
              <a:defRPr/>
            </a:pPr>
            <a:endParaRPr lang="uk-UA" sz="1600" dirty="0" smtClean="0"/>
          </a:p>
          <a:p>
            <a:pPr>
              <a:lnSpc>
                <a:spcPct val="70000"/>
              </a:lnSpc>
              <a:buNone/>
              <a:defRPr/>
            </a:pPr>
            <a:endParaRPr lang="uk-UA" sz="1600" dirty="0"/>
          </a:p>
          <a:p>
            <a:pPr>
              <a:lnSpc>
                <a:spcPct val="70000"/>
              </a:lnSpc>
              <a:buNone/>
              <a:defRPr/>
            </a:pPr>
            <a:endParaRPr lang="uk-UA" sz="1600" dirty="0" smtClean="0"/>
          </a:p>
          <a:p>
            <a:pPr>
              <a:lnSpc>
                <a:spcPct val="70000"/>
              </a:lnSpc>
              <a:buNone/>
              <a:defRPr/>
            </a:pPr>
            <a:endParaRPr lang="uk-UA" sz="1600" dirty="0"/>
          </a:p>
          <a:p>
            <a:pPr>
              <a:lnSpc>
                <a:spcPct val="70000"/>
              </a:lnSpc>
              <a:buNone/>
              <a:defRPr/>
            </a:pPr>
            <a:endParaRPr lang="uk-UA" sz="1600" dirty="0" smtClean="0"/>
          </a:p>
          <a:p>
            <a:pPr>
              <a:lnSpc>
                <a:spcPct val="70000"/>
              </a:lnSpc>
              <a:buNone/>
              <a:defRPr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65215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176" y="991672"/>
            <a:ext cx="9597982" cy="28785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altLang="ru-RU" sz="6000" b="1" dirty="0"/>
              <a:t>Форми методичної роботи</a:t>
            </a:r>
            <a:br>
              <a:rPr lang="uk-UA" altLang="ru-RU" sz="6000" b="1" dirty="0"/>
            </a:br>
            <a:endParaRPr lang="ru-RU" sz="6000" b="1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429554" y="1690688"/>
            <a:ext cx="2382592" cy="111709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Засідання творчої групи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571999" y="1690688"/>
            <a:ext cx="2343955" cy="111709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Школа передового досвіду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508383" y="4726546"/>
            <a:ext cx="2446985" cy="927463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Робота</a:t>
            </a:r>
            <a:r>
              <a:rPr lang="uk-UA" sz="2400" dirty="0" smtClean="0"/>
              <a:t> </a:t>
            </a:r>
            <a:r>
              <a:rPr lang="uk-UA" sz="2400" dirty="0" smtClean="0">
                <a:solidFill>
                  <a:schemeClr val="tx1"/>
                </a:solidFill>
              </a:rPr>
              <a:t>з</a:t>
            </a:r>
            <a:r>
              <a:rPr lang="uk-UA" sz="2400" dirty="0" smtClean="0"/>
              <a:t> </a:t>
            </a:r>
            <a:r>
              <a:rPr lang="uk-UA" sz="2400" dirty="0" smtClean="0">
                <a:solidFill>
                  <a:schemeClr val="tx1"/>
                </a:solidFill>
              </a:rPr>
              <a:t>батьками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429554" y="3218941"/>
            <a:ext cx="2382592" cy="9144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Проблемні</a:t>
            </a:r>
            <a:r>
              <a:rPr lang="uk-UA" sz="2400" dirty="0" smtClean="0"/>
              <a:t> </a:t>
            </a:r>
            <a:r>
              <a:rPr lang="uk-UA" sz="2400" dirty="0" smtClean="0">
                <a:solidFill>
                  <a:schemeClr val="tx1"/>
                </a:solidFill>
              </a:rPr>
              <a:t>семінари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571999" y="4752672"/>
            <a:ext cx="2343954" cy="9144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самоосвіта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7508383" y="1690688"/>
            <a:ext cx="2446986" cy="111709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Тижні</a:t>
            </a:r>
            <a:r>
              <a:rPr lang="uk-UA" sz="2400" dirty="0" smtClean="0"/>
              <a:t> </a:t>
            </a:r>
            <a:r>
              <a:rPr lang="uk-UA" sz="2400" dirty="0" smtClean="0">
                <a:solidFill>
                  <a:schemeClr val="tx1"/>
                </a:solidFill>
              </a:rPr>
              <a:t>педагогічної</a:t>
            </a:r>
            <a:r>
              <a:rPr lang="uk-UA" sz="2400" dirty="0" smtClean="0"/>
              <a:t> </a:t>
            </a:r>
            <a:r>
              <a:rPr lang="uk-UA" sz="2400" dirty="0" smtClean="0">
                <a:solidFill>
                  <a:schemeClr val="tx1"/>
                </a:solidFill>
              </a:rPr>
              <a:t>майстерності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588100" y="3265162"/>
            <a:ext cx="2327853" cy="9144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Відкриті</a:t>
            </a:r>
            <a:r>
              <a:rPr lang="uk-UA" sz="2400" dirty="0" smtClean="0"/>
              <a:t> </a:t>
            </a:r>
            <a:r>
              <a:rPr lang="uk-UA" sz="2400" dirty="0" err="1" smtClean="0">
                <a:solidFill>
                  <a:schemeClr val="tx1"/>
                </a:solidFill>
              </a:rPr>
              <a:t>уроки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508383" y="3265162"/>
            <a:ext cx="2446986" cy="9144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Педагогічні читання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429554" y="4739609"/>
            <a:ext cx="2382591" cy="9144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Позакласна</a:t>
            </a:r>
            <a:r>
              <a:rPr lang="uk-UA" sz="2400" dirty="0" smtClean="0"/>
              <a:t> </a:t>
            </a:r>
            <a:r>
              <a:rPr lang="uk-UA" sz="2400" dirty="0" smtClean="0">
                <a:solidFill>
                  <a:schemeClr val="tx1"/>
                </a:solidFill>
              </a:rPr>
              <a:t>робота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076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48" y="0"/>
            <a:ext cx="9887226" cy="170414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000" b="1" smtClean="0"/>
              <a:t/>
            </a:r>
            <a:br>
              <a:rPr lang="en-US" sz="2000" b="1" smtClean="0"/>
            </a:br>
            <a:r>
              <a:rPr lang="ru-RU" sz="2400" b="1" u="sng" smtClean="0">
                <a:solidFill>
                  <a:srgbClr val="003300"/>
                </a:solidFill>
              </a:rPr>
              <a:t> </a:t>
            </a:r>
            <a:r>
              <a:rPr lang="ru-RU" sz="2400" b="1" u="sng" dirty="0" err="1" smtClean="0">
                <a:solidFill>
                  <a:srgbClr val="003300"/>
                </a:solidFill>
              </a:rPr>
              <a:t>Врахування</a:t>
            </a:r>
            <a:r>
              <a:rPr lang="ru-RU" sz="2400" b="1" u="sng" dirty="0" smtClean="0">
                <a:solidFill>
                  <a:srgbClr val="003300"/>
                </a:solidFill>
              </a:rPr>
              <a:t> </a:t>
            </a:r>
            <a:r>
              <a:rPr lang="ru-RU" sz="2400" b="1" u="sng" dirty="0" err="1" smtClean="0">
                <a:solidFill>
                  <a:srgbClr val="003300"/>
                </a:solidFill>
              </a:rPr>
              <a:t>індивідуальних</a:t>
            </a:r>
            <a:r>
              <a:rPr lang="ru-RU" sz="2400" b="1" u="sng" dirty="0" smtClean="0">
                <a:solidFill>
                  <a:srgbClr val="003300"/>
                </a:solidFill>
              </a:rPr>
              <a:t> </a:t>
            </a:r>
            <a:r>
              <a:rPr lang="ru-RU" sz="2400" b="1" u="sng" dirty="0" err="1" smtClean="0">
                <a:solidFill>
                  <a:srgbClr val="003300"/>
                </a:solidFill>
              </a:rPr>
              <a:t>особливостей</a:t>
            </a:r>
            <a:r>
              <a:rPr lang="ru-RU" sz="2400" b="1" u="sng" dirty="0" smtClean="0">
                <a:solidFill>
                  <a:srgbClr val="003300"/>
                </a:solidFill>
              </a:rPr>
              <a:t> </a:t>
            </a:r>
            <a:r>
              <a:rPr lang="ru-RU" sz="2400" b="1" u="sng" dirty="0" err="1" smtClean="0">
                <a:solidFill>
                  <a:srgbClr val="003300"/>
                </a:solidFill>
              </a:rPr>
              <a:t>учнів</a:t>
            </a:r>
            <a:r>
              <a:rPr lang="ru-RU" sz="2400" b="1" u="sng" dirty="0" smtClean="0">
                <a:solidFill>
                  <a:srgbClr val="003300"/>
                </a:solidFill>
              </a:rPr>
              <a:t> через </a:t>
            </a:r>
            <a:r>
              <a:rPr lang="ru-RU" sz="2400" b="1" u="sng" dirty="0" err="1" smtClean="0">
                <a:solidFill>
                  <a:srgbClr val="003300"/>
                </a:solidFill>
              </a:rPr>
              <a:t>особистісно</a:t>
            </a:r>
            <a:r>
              <a:rPr lang="ru-RU" sz="2400" b="1" u="sng" dirty="0" smtClean="0">
                <a:solidFill>
                  <a:srgbClr val="003300"/>
                </a:solidFill>
              </a:rPr>
              <a:t> </a:t>
            </a:r>
            <a:r>
              <a:rPr lang="ru-RU" sz="2400" b="1" u="sng" dirty="0" err="1" smtClean="0">
                <a:solidFill>
                  <a:srgbClr val="003300"/>
                </a:solidFill>
              </a:rPr>
              <a:t>зорієнтоване</a:t>
            </a:r>
            <a:r>
              <a:rPr lang="ru-RU" sz="2400" b="1" u="sng" dirty="0" smtClean="0">
                <a:solidFill>
                  <a:srgbClr val="003300"/>
                </a:solidFill>
              </a:rPr>
              <a:t> </a:t>
            </a:r>
            <a:r>
              <a:rPr lang="ru-RU" sz="2400" b="1" u="sng" dirty="0" err="1" smtClean="0">
                <a:solidFill>
                  <a:srgbClr val="003300"/>
                </a:solidFill>
              </a:rPr>
              <a:t>навчання</a:t>
            </a:r>
            <a:r>
              <a:rPr lang="ru-RU" sz="2400" b="1" u="sng" dirty="0" smtClean="0">
                <a:solidFill>
                  <a:srgbClr val="003300"/>
                </a:solidFill>
              </a:rPr>
              <a:t> </a:t>
            </a:r>
            <a:r>
              <a:rPr lang="ru-RU" sz="2400" b="1" u="sng" dirty="0" err="1" smtClean="0">
                <a:solidFill>
                  <a:srgbClr val="003300"/>
                </a:solidFill>
              </a:rPr>
              <a:t>англійської</a:t>
            </a:r>
            <a:r>
              <a:rPr lang="ru-RU" sz="2400" b="1" u="sng" dirty="0" smtClean="0">
                <a:solidFill>
                  <a:srgbClr val="003300"/>
                </a:solidFill>
              </a:rPr>
              <a:t> </a:t>
            </a:r>
            <a:r>
              <a:rPr lang="ru-RU" sz="2400" b="1" u="sng" dirty="0" err="1" smtClean="0">
                <a:solidFill>
                  <a:srgbClr val="003300"/>
                </a:solidFill>
              </a:rPr>
              <a:t>мови</a:t>
            </a:r>
            <a:r>
              <a:rPr lang="uk-UA" sz="2400" b="1" i="1" dirty="0"/>
              <a:t/>
            </a:r>
            <a:br>
              <a:rPr lang="uk-UA" sz="2400" b="1" i="1" dirty="0"/>
            </a:br>
            <a:r>
              <a:rPr lang="uk-UA" sz="2200" b="1" dirty="0">
                <a:solidFill>
                  <a:srgbClr val="003300"/>
                </a:solidFill>
              </a:rPr>
              <a:t>Вчителя англійської </a:t>
            </a:r>
            <a:r>
              <a:rPr lang="uk-UA" sz="2200" b="1" dirty="0" smtClean="0">
                <a:solidFill>
                  <a:srgbClr val="003300"/>
                </a:solidFill>
              </a:rPr>
              <a:t>мови</a:t>
            </a:r>
            <a:br>
              <a:rPr lang="uk-UA" sz="2200" b="1" dirty="0" smtClean="0">
                <a:solidFill>
                  <a:srgbClr val="003300"/>
                </a:solidFill>
              </a:rPr>
            </a:br>
            <a:r>
              <a:rPr lang="uk-UA" sz="2200" b="1" dirty="0" err="1" smtClean="0">
                <a:solidFill>
                  <a:srgbClr val="003300"/>
                </a:solidFill>
              </a:rPr>
              <a:t>Дубенківської</a:t>
            </a:r>
            <a:r>
              <a:rPr lang="uk-UA" sz="2200" b="1" dirty="0" smtClean="0">
                <a:solidFill>
                  <a:srgbClr val="003300"/>
                </a:solidFill>
              </a:rPr>
              <a:t> </a:t>
            </a:r>
            <a:r>
              <a:rPr lang="uk-UA" sz="2200" b="1" dirty="0">
                <a:solidFill>
                  <a:srgbClr val="003300"/>
                </a:solidFill>
              </a:rPr>
              <a:t>загальноосвітньої школи </a:t>
            </a:r>
            <a:r>
              <a:rPr lang="en-US" sz="2200" b="1" dirty="0" smtClean="0">
                <a:solidFill>
                  <a:srgbClr val="003300"/>
                </a:solidFill>
              </a:rPr>
              <a:t>I-II</a:t>
            </a:r>
            <a:r>
              <a:rPr lang="ru-RU" sz="2200" b="1" dirty="0" smtClean="0">
                <a:solidFill>
                  <a:srgbClr val="003300"/>
                </a:solidFill>
              </a:rPr>
              <a:t> </a:t>
            </a:r>
            <a:r>
              <a:rPr lang="ru-RU" sz="2200" b="1" dirty="0" err="1">
                <a:solidFill>
                  <a:srgbClr val="003300"/>
                </a:solidFill>
              </a:rPr>
              <a:t>ступенів</a:t>
            </a:r>
            <a:r>
              <a:rPr lang="ru-RU" sz="2200" b="1" dirty="0">
                <a:solidFill>
                  <a:srgbClr val="003300"/>
                </a:solidFill>
              </a:rPr>
              <a:t/>
            </a:r>
            <a:br>
              <a:rPr lang="ru-RU" sz="2200" b="1" dirty="0">
                <a:solidFill>
                  <a:srgbClr val="003300"/>
                </a:solidFill>
              </a:rPr>
            </a:br>
            <a:r>
              <a:rPr lang="ru-RU" sz="2200" b="1" dirty="0" err="1">
                <a:solidFill>
                  <a:srgbClr val="003300"/>
                </a:solidFill>
              </a:rPr>
              <a:t>Демчишин</a:t>
            </a:r>
            <a:r>
              <a:rPr lang="ru-RU" sz="2200" b="1" dirty="0">
                <a:solidFill>
                  <a:srgbClr val="003300"/>
                </a:solidFill>
              </a:rPr>
              <a:t> М.В.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591943" y="1455313"/>
            <a:ext cx="4299031" cy="4043966"/>
          </a:xfrm>
        </p:spPr>
        <p:txBody>
          <a:bodyPr>
            <a:normAutofit fontScale="25000" lnSpcReduction="20000"/>
          </a:bodyPr>
          <a:lstStyle/>
          <a:p>
            <a:endParaRPr lang="en-US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i="1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uk-UA" sz="3800" i="1" dirty="0" smtClean="0">
              <a:solidFill>
                <a:srgbClr val="003300"/>
              </a:solidFill>
            </a:endParaRPr>
          </a:p>
          <a:p>
            <a:endParaRPr lang="uk-UA" sz="3800" i="1" dirty="0">
              <a:solidFill>
                <a:srgbClr val="003300"/>
              </a:solidFill>
            </a:endParaRPr>
          </a:p>
          <a:p>
            <a:endParaRPr lang="uk-UA" sz="9600" i="1" dirty="0" smtClean="0">
              <a:solidFill>
                <a:srgbClr val="003300"/>
              </a:solidFill>
            </a:endParaRPr>
          </a:p>
          <a:p>
            <a:endParaRPr lang="uk-UA" sz="9600" i="1" dirty="0">
              <a:solidFill>
                <a:srgbClr val="003300"/>
              </a:solidFill>
            </a:endParaRPr>
          </a:p>
          <a:p>
            <a:endParaRPr lang="uk-UA" sz="9600" i="1" dirty="0" smtClean="0">
              <a:solidFill>
                <a:srgbClr val="003300"/>
              </a:solidFill>
            </a:endParaRPr>
          </a:p>
          <a:p>
            <a:endParaRPr lang="uk-UA" sz="9600" i="1" dirty="0">
              <a:solidFill>
                <a:srgbClr val="003300"/>
              </a:solidFill>
            </a:endParaRPr>
          </a:p>
          <a:p>
            <a:endParaRPr lang="uk-UA" sz="9600" i="1" dirty="0" smtClean="0">
              <a:solidFill>
                <a:srgbClr val="003300"/>
              </a:solidFill>
            </a:endParaRPr>
          </a:p>
          <a:p>
            <a:r>
              <a:rPr lang="uk-UA" sz="9600" i="1" dirty="0" smtClean="0">
                <a:solidFill>
                  <a:srgbClr val="003300"/>
                </a:solidFill>
              </a:rPr>
              <a:t>Моє </a:t>
            </a:r>
            <a:r>
              <a:rPr lang="uk-UA" sz="9600" i="1" dirty="0">
                <a:solidFill>
                  <a:srgbClr val="003300"/>
                </a:solidFill>
              </a:rPr>
              <a:t>педагогічне кредо:</a:t>
            </a:r>
          </a:p>
          <a:p>
            <a:r>
              <a:rPr lang="uk-UA" sz="9600" i="1" dirty="0">
                <a:solidFill>
                  <a:srgbClr val="003300"/>
                </a:solidFill>
              </a:rPr>
              <a:t>«Знання мають цінність лише у тому разі, коли вони допомагають людині стати Людиною</a:t>
            </a:r>
            <a:r>
              <a:rPr lang="uk-UA" sz="9600" i="1" dirty="0" smtClean="0">
                <a:solidFill>
                  <a:srgbClr val="003300"/>
                </a:solidFill>
              </a:rPr>
              <a:t>»</a:t>
            </a:r>
            <a:endParaRPr lang="en-US" sz="9600" i="1" dirty="0" smtClean="0">
              <a:solidFill>
                <a:srgbClr val="003300"/>
              </a:solidFill>
            </a:endParaRPr>
          </a:p>
          <a:p>
            <a:endParaRPr lang="en-US" sz="9600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9600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Життєве кредо: </a:t>
            </a:r>
          </a:p>
          <a:p>
            <a:r>
              <a:rPr lang="uk-UA" sz="9600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«Якщо ти хочеш бути кимось справді  особливим-</a:t>
            </a:r>
          </a:p>
          <a:p>
            <a:r>
              <a:rPr lang="uk-UA" sz="9600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 собою»</a:t>
            </a:r>
            <a:endParaRPr lang="en-US" sz="9600" i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96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787" y="1963711"/>
            <a:ext cx="4421761" cy="3337497"/>
          </a:xfrm>
        </p:spPr>
      </p:pic>
      <p:sp>
        <p:nvSpPr>
          <p:cNvPr id="2" name="Горизонтальный свиток 1"/>
          <p:cNvSpPr/>
          <p:nvPr/>
        </p:nvSpPr>
        <p:spPr>
          <a:xfrm>
            <a:off x="839787" y="5301208"/>
            <a:ext cx="9051188" cy="1537328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+mj-lt"/>
              </a:rPr>
              <a:t>“</a:t>
            </a:r>
            <a:r>
              <a:rPr lang="ru-RU" sz="2400" b="1" dirty="0" err="1">
                <a:solidFill>
                  <a:schemeClr val="tx1"/>
                </a:solidFill>
                <a:latin typeface="+mj-lt"/>
              </a:rPr>
              <a:t>Особистісно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+mj-lt"/>
              </a:rPr>
              <a:t>зорієнтоване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+mj-lt"/>
              </a:rPr>
              <a:t>навчання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– </a:t>
            </a:r>
            <a:r>
              <a:rPr lang="ru-RU" sz="2400" b="1" dirty="0" err="1">
                <a:solidFill>
                  <a:schemeClr val="tx1"/>
                </a:solidFill>
                <a:latin typeface="+mj-lt"/>
              </a:rPr>
              <a:t>це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+mj-lt"/>
              </a:rPr>
              <a:t>утвердження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+mj-lt"/>
              </a:rPr>
              <a:t>людини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 як </a:t>
            </a:r>
            <a:r>
              <a:rPr lang="ru-RU" sz="2400" b="1" dirty="0" err="1">
                <a:solidFill>
                  <a:schemeClr val="tx1"/>
                </a:solidFill>
                <a:latin typeface="+mj-lt"/>
              </a:rPr>
              <a:t>найвищої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+mj-lt"/>
              </a:rPr>
              <a:t>цінності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2400" b="1" dirty="0" err="1">
                <a:solidFill>
                  <a:schemeClr val="tx1"/>
                </a:solidFill>
                <a:latin typeface="+mj-lt"/>
              </a:rPr>
              <a:t>навколо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+mj-lt"/>
              </a:rPr>
              <a:t>якої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+mj-lt"/>
              </a:rPr>
              <a:t>ґрунтуються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+mj-lt"/>
              </a:rPr>
              <a:t>всі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+mj-lt"/>
              </a:rPr>
              <a:t>інші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+mj-lt"/>
              </a:rPr>
              <a:t>суспільні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+mj-lt"/>
              </a:rPr>
              <a:t>пріоритети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”, - </a:t>
            </a:r>
            <a:r>
              <a:rPr lang="ru-RU" sz="2400" b="1" dirty="0" err="1">
                <a:solidFill>
                  <a:schemeClr val="tx1"/>
                </a:solidFill>
                <a:latin typeface="+mj-lt"/>
              </a:rPr>
              <a:t>вважає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 І.Д. </a:t>
            </a:r>
            <a:r>
              <a:rPr lang="ru-RU" sz="2400" b="1" dirty="0" err="1">
                <a:solidFill>
                  <a:schemeClr val="tx1"/>
                </a:solidFill>
                <a:latin typeface="+mj-lt"/>
              </a:rPr>
              <a:t>Бех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710351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229" y="365125"/>
            <a:ext cx="6940445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dirty="0" smtClean="0">
                <a:latin typeface="Arial Black" panose="020B0A04020102020204" pitchFamily="34" charset="0"/>
              </a:rPr>
              <a:t>Мета і завдання</a:t>
            </a:r>
            <a:endParaRPr lang="uk-UA" dirty="0">
              <a:latin typeface="Arial Black" panose="020B0A040201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319134" y="1454046"/>
            <a:ext cx="9009089" cy="5000201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solidFill>
                  <a:schemeClr val="tx1"/>
                </a:solidFill>
              </a:rPr>
              <a:t>-Сформувати професійну компетентність щодо індивідуальних особливостей учнів </a:t>
            </a:r>
            <a:r>
              <a:rPr lang="uk-UA" sz="2800" dirty="0" smtClean="0">
                <a:solidFill>
                  <a:schemeClr val="tx1"/>
                </a:solidFill>
              </a:rPr>
              <a:t>в особистісно зорієнтованому </a:t>
            </a:r>
            <a:r>
              <a:rPr lang="uk-UA" sz="2800" dirty="0">
                <a:solidFill>
                  <a:schemeClr val="tx1"/>
                </a:solidFill>
              </a:rPr>
              <a:t>навчанні;</a:t>
            </a:r>
          </a:p>
          <a:p>
            <a:r>
              <a:rPr lang="uk-UA" sz="2800" dirty="0">
                <a:solidFill>
                  <a:schemeClr val="tx1"/>
                </a:solidFill>
              </a:rPr>
              <a:t>-визначити фактори впливу на індивідуальні особливості учнів;</a:t>
            </a:r>
          </a:p>
          <a:p>
            <a:r>
              <a:rPr lang="uk-UA" sz="2800" dirty="0">
                <a:solidFill>
                  <a:schemeClr val="tx1"/>
                </a:solidFill>
              </a:rPr>
              <a:t>-вивчити передовий педагогічний досвід щодо індивідуалізації навчання;</a:t>
            </a:r>
          </a:p>
          <a:p>
            <a:r>
              <a:rPr lang="uk-UA" sz="2800" dirty="0">
                <a:solidFill>
                  <a:schemeClr val="tx1"/>
                </a:solidFill>
              </a:rPr>
              <a:t>-вдосконалити застосування інноваційних технологій із врахуванням індивідуальних особливостей учнів;</a:t>
            </a:r>
          </a:p>
          <a:p>
            <a:r>
              <a:rPr lang="uk-UA" sz="2800" dirty="0">
                <a:solidFill>
                  <a:schemeClr val="tx1"/>
                </a:solidFill>
              </a:rPr>
              <a:t>-підвищити мотивацію учнів щодо вивчення англійської мови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194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551</Words>
  <Application>Microsoft Office PowerPoint</Application>
  <PresentationFormat>Произвольный</PresentationFormat>
  <Paragraphs>133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Проблемно-тематична діяльність </vt:lpstr>
      <vt:lpstr>   Проблемно-тематична діяльність передбачає визначення шляхів розв`язання актуальних проблем, які стоять перед педагогічним колективом по забезпеченню вчителів практичними вміннями та навичками інноваційної педагогічної діяльності </vt:lpstr>
      <vt:lpstr>Форми роботи</vt:lpstr>
      <vt:lpstr> Методичне об'єднання вчителів  початкових класів: «Використання сучасних освітніх технологій у початковій школі» </vt:lpstr>
      <vt:lpstr>  Методичне об'єднання класних керівників: «Розвиток комунікативних і творчих здібностей учнів у виховному процесі шляхом впровадження новітніх        технологій»  </vt:lpstr>
      <vt:lpstr>Творча група «Пошук»: «Використання інноваційних технологій як засіб формування творчої активності»</vt:lpstr>
      <vt:lpstr>Форми методичної роботи </vt:lpstr>
      <vt:lpstr>  Врахування індивідуальних особливостей учнів через особистісно зорієнтоване навчання англійської мови Вчителя англійської мови Дубенківської загальноосвітньої школи I-II ступенів Демчишин М.В. </vt:lpstr>
      <vt:lpstr>Мета і завдання</vt:lpstr>
      <vt:lpstr>  Використання інноваційних технологій</vt:lpstr>
      <vt:lpstr>Особистісно зорієнтоване навчання</vt:lpstr>
      <vt:lpstr>Слайд 12</vt:lpstr>
      <vt:lpstr>Слайд 13</vt:lpstr>
      <vt:lpstr>Слайд 14</vt:lpstr>
      <vt:lpstr>Результативність діяльності творчої групи «Пошук»: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Проблемно-тематична діяльність</dc:title>
  <dc:creator>Администратор</dc:creator>
  <cp:lastModifiedBy>WORK</cp:lastModifiedBy>
  <cp:revision>49</cp:revision>
  <dcterms:created xsi:type="dcterms:W3CDTF">2016-02-08T14:58:26Z</dcterms:created>
  <dcterms:modified xsi:type="dcterms:W3CDTF">2016-02-15T12:45:45Z</dcterms:modified>
</cp:coreProperties>
</file>