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9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9AFD2-270F-451C-A1AA-7CB779CD44EA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EC3E3-99C7-4936-B948-65DCBC840C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4786346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Навчально-пізнавальна діяльність,</a:t>
            </a:r>
            <a:r>
              <a:rPr lang="uk-UA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як один з напрямків моделі управління науково-методичною роботою педагогічного колективу </a:t>
            </a:r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00034" y="285728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Основні вимоги до підготовки проведення психолого-педагогічного семінару:</a:t>
            </a:r>
            <a:endParaRPr lang="ru-RU" sz="3200" b="1" u="sng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857364"/>
            <a:ext cx="87154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uk-UA" i="1" dirty="0" smtClean="0"/>
              <a:t> </a:t>
            </a:r>
            <a:r>
              <a:rPr lang="uk-UA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Потребує високої кваліфікації організаторів методичної роботи;</a:t>
            </a:r>
          </a:p>
          <a:p>
            <a:pPr>
              <a:buFont typeface="Wingdings" pitchFamily="2" charset="2"/>
              <a:buChar char="q"/>
            </a:pPr>
            <a:r>
              <a:rPr lang="uk-UA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Вимагає взаємозв'язку теорії-практики;</a:t>
            </a:r>
          </a:p>
          <a:p>
            <a:pPr>
              <a:buFont typeface="Wingdings" pitchFamily="2" charset="2"/>
              <a:buChar char="q"/>
            </a:pPr>
            <a:r>
              <a:rPr lang="uk-UA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При проведенні занять </a:t>
            </a:r>
            <a:r>
              <a:rPr lang="uk-UA" sz="2800" b="1" i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психолого</a:t>
            </a:r>
            <a:r>
              <a:rPr lang="uk-UA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uk-UA" sz="2800" b="1" i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–педагогічного</a:t>
            </a:r>
            <a:r>
              <a:rPr lang="uk-UA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семінару особливо необхідно забезпечити обстановку творчості , неформального спілкування;</a:t>
            </a:r>
          </a:p>
          <a:p>
            <a:pPr>
              <a:buFont typeface="Wingdings" pitchFamily="2" charset="2"/>
              <a:buChar char="q"/>
            </a:pPr>
            <a:r>
              <a:rPr lang="uk-UA" sz="2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Потребує залучення вчителів до творчої науково-дослідницької діяльності</a:t>
            </a:r>
            <a:endParaRPr lang="ru-RU" sz="28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28596" y="714356"/>
            <a:ext cx="850112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Висновки:</a:t>
            </a:r>
          </a:p>
          <a:p>
            <a:pPr>
              <a:buFontTx/>
              <a:buChar char="-"/>
            </a:pPr>
            <a:r>
              <a:rPr lang="uk-UA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Ефективна форма залучення вчителів до творчої науково-дослідницької діяльності;</a:t>
            </a:r>
          </a:p>
          <a:p>
            <a:pPr>
              <a:buFontTx/>
              <a:buChar char="-"/>
            </a:pPr>
            <a:r>
              <a:rPr lang="uk-UA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Колективне вирішення навчально-виховних завдань ;</a:t>
            </a:r>
          </a:p>
          <a:p>
            <a:pPr>
              <a:buFontTx/>
              <a:buChar char="-"/>
            </a:pPr>
            <a:r>
              <a:rPr lang="uk-UA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Підвищує загальну і педагогічну культуру учасників семінару;</a:t>
            </a:r>
          </a:p>
          <a:p>
            <a:pPr>
              <a:buFontTx/>
              <a:buChar char="-"/>
            </a:pPr>
            <a:r>
              <a:rPr lang="uk-UA" sz="28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Сприяє формуванню вмінь та навичок застосування інноваційних технологій в на уроках та в позаурочний час </a:t>
            </a:r>
          </a:p>
          <a:p>
            <a:endParaRPr lang="uk-UA" sz="2800" b="1" i="1" u="sng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8874"/>
          </a:xfrm>
        </p:spPr>
        <p:txBody>
          <a:bodyPr>
            <a:normAutofit/>
          </a:bodyPr>
          <a:lstStyle/>
          <a:p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Навчально-пізнавальна діяльність спрямована на: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-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формування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психологічної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передумови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позитивного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ставлення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вчителя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творчої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діяльності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;</a:t>
            </a:r>
            <a:b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-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формування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свідомості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педагога,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відкритого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до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розв’язання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освітніх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проблем;</a:t>
            </a:r>
            <a:b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-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використання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елементів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інноваційних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педагогічних</a:t>
            </a:r>
            <a:r>
              <a:rPr lang="ru-RU" sz="28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2800" b="1" i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технологій</a:t>
            </a:r>
            <a:r>
              <a:rPr lang="ru-RU" sz="2800" b="1" i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Овал 3"/>
          <p:cNvSpPr/>
          <p:nvPr/>
        </p:nvSpPr>
        <p:spPr>
          <a:xfrm>
            <a:off x="3286116" y="1714488"/>
            <a:ext cx="3143272" cy="214314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Форми навчально-пізнавальної діяльності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4282" y="928670"/>
            <a:ext cx="2771788" cy="2428892"/>
          </a:xfrm>
          <a:prstGeom prst="wedgeRoundRectCallout">
            <a:avLst>
              <a:gd name="adj1" fmla="val 64631"/>
              <a:gd name="adj2" fmla="val 43104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Оперативні методичні наради по ознайомленню педагогічних працівників з нормативними документами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428596" y="3786190"/>
            <a:ext cx="2357454" cy="1214446"/>
          </a:xfrm>
          <a:prstGeom prst="wedgeRoundRectCallout">
            <a:avLst>
              <a:gd name="adj1" fmla="val 97360"/>
              <a:gd name="adj2" fmla="val -61105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Курсова перепідготовка вчителів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071802" y="4857760"/>
            <a:ext cx="2500330" cy="1000132"/>
          </a:xfrm>
          <a:prstGeom prst="wedgeRoundRectCallout">
            <a:avLst>
              <a:gd name="adj1" fmla="val 14170"/>
              <a:gd name="adj2" fmla="val -153175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Групові методичні консультації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6429388" y="4214818"/>
            <a:ext cx="2143140" cy="1184152"/>
          </a:xfrm>
          <a:prstGeom prst="wedgeRoundRectCallout">
            <a:avLst>
              <a:gd name="adj1" fmla="val -71338"/>
              <a:gd name="adj2" fmla="val -108483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Індивідуальні методичні консультації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3000364" y="214290"/>
            <a:ext cx="3000396" cy="928694"/>
          </a:xfrm>
          <a:prstGeom prst="wedgeRoundRectCallout">
            <a:avLst>
              <a:gd name="adj1" fmla="val 9595"/>
              <a:gd name="adj2" fmla="val 115430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Заняття</a:t>
            </a: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психолого-педагогічного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семінару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6572264" y="1428736"/>
            <a:ext cx="2071702" cy="969838"/>
          </a:xfrm>
          <a:prstGeom prst="wedgeRoundRectCallout">
            <a:avLst>
              <a:gd name="adj1" fmla="val -55880"/>
              <a:gd name="adj2" fmla="val 78005"/>
              <a:gd name="adj3" fmla="val 1666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Методично-оперативні наради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Овал 2"/>
          <p:cNvSpPr/>
          <p:nvPr/>
        </p:nvSpPr>
        <p:spPr>
          <a:xfrm>
            <a:off x="214282" y="214290"/>
            <a:ext cx="3643306" cy="135732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Заняття психолого-педагогічного семінару</a:t>
            </a:r>
            <a:endParaRPr lang="ru-RU" sz="2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500430" y="142852"/>
            <a:ext cx="2857520" cy="121444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Методично-оперативні наради</a:t>
            </a:r>
            <a:endParaRPr lang="ru-RU" sz="2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Рисунок 4" descr="20151229_1424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6248" y="1928802"/>
            <a:ext cx="4143404" cy="3357586"/>
          </a:xfrm>
          <a:prstGeom prst="roundRect">
            <a:avLst>
              <a:gd name="adj" fmla="val 16667"/>
            </a:avLst>
          </a:prstGeom>
          <a:ln w="28575">
            <a:solidFill>
              <a:srgbClr val="C000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85721" y="1643050"/>
            <a:ext cx="3786213" cy="428628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Для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проведення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занять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складається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план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підготовки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яким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передбачено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теоретичний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практичний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підсумковий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блоки. В практичному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блоці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використову</a:t>
            </a:r>
            <a:r>
              <a:rPr lang="uk-UA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ються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семінари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розв’язання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педагогічних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ситуацій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та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інші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інтерактивні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вправи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286512" y="0"/>
            <a:ext cx="2857488" cy="150017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 flipH="1">
            <a:off x="6786578" y="142852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Індивідуальні методичні консультації</a:t>
            </a:r>
            <a:endParaRPr lang="ru-RU" sz="2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Овал 2"/>
          <p:cNvSpPr/>
          <p:nvPr/>
        </p:nvSpPr>
        <p:spPr>
          <a:xfrm>
            <a:off x="357158" y="285728"/>
            <a:ext cx="3071834" cy="128588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Групові методичні консультації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0" y="1928802"/>
            <a:ext cx="3357554" cy="164307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Курсова перепідготовка вчителів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571868" y="285728"/>
            <a:ext cx="5357850" cy="214314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Оперативні методичні наради по ознайомленню </a:t>
            </a:r>
            <a:r>
              <a:rPr lang="uk-UA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педпрацівників</a:t>
            </a:r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з нормативно-правовими документами 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0" y="3857628"/>
            <a:ext cx="4500562" cy="3000372"/>
          </a:xfrm>
          <a:prstGeom prst="cloudCallout">
            <a:avLst>
              <a:gd name="adj1" fmla="val -6591"/>
              <a:gd name="adj2" fmla="val -5650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Результативність якої вивчається і аналізується на засіданнях методичних об'єднань, засіданнях творчої групи  </a:t>
            </a:r>
            <a:r>
              <a:rPr lang="uk-UA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“Пошук”</a:t>
            </a:r>
            <a:r>
              <a:rPr lang="uk-UA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, засіданнях методичної ради школи.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Рисунок 7" descr="C:\Users\111\Desktop\пр\20151120_111442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857496"/>
            <a:ext cx="4286280" cy="3500462"/>
          </a:xfrm>
          <a:prstGeom prst="roundRect">
            <a:avLst>
              <a:gd name="adj" fmla="val 16667"/>
            </a:avLst>
          </a:prstGeom>
          <a:ln w="38100">
            <a:solidFill>
              <a:srgbClr val="C000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500166" y="214290"/>
            <a:ext cx="7286677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uk-UA" sz="2400" b="1" i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Хороші</a:t>
            </a:r>
            <a:r>
              <a:rPr lang="uk-UA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вчителі створюють хороших </a:t>
            </a:r>
            <a:r>
              <a:rPr lang="uk-UA" sz="2400" b="1" i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учнів”</a:t>
            </a:r>
            <a:endParaRPr lang="uk-UA" sz="24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uk-UA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          М.Остроградський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                      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3" y="1142984"/>
            <a:ext cx="792961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Психолого-педагогічний семінар за темою</a:t>
            </a:r>
          </a:p>
          <a:p>
            <a:r>
              <a:rPr lang="uk-UA" sz="32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sz="3200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“Психолого-педагогічний</a:t>
            </a:r>
            <a:r>
              <a:rPr lang="uk-UA" sz="32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200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супрові</a:t>
            </a:r>
            <a:r>
              <a:rPr lang="uk-UA" sz="32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 розвитку учня у системі </a:t>
            </a:r>
            <a:r>
              <a:rPr lang="uk-UA" sz="3200" b="1" u="sng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особистісно</a:t>
            </a:r>
            <a:r>
              <a:rPr lang="uk-UA" sz="32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орієнтованого підходу до навчально-виховного процесу»</a:t>
            </a:r>
            <a:endParaRPr lang="ru-RU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3500438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Мета психолого-педагогічного семінару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</a:p>
          <a:p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Активізувати діяльність педагогічних працівників щодо формування компетентної психологічно-свідомої особистості в умовах </a:t>
            </a:r>
            <a:r>
              <a:rPr lang="uk-UA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особистісно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орієнтованого </a:t>
            </a:r>
            <a:r>
              <a:rPr lang="uk-UA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тпідходу</a:t>
            </a:r>
            <a:r>
              <a:rPr lang="uk-UA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до навчально-виховного процесу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кругленный прямоугольник 3"/>
          <p:cNvSpPr/>
          <p:nvPr/>
        </p:nvSpPr>
        <p:spPr>
          <a:xfrm>
            <a:off x="500034" y="428604"/>
            <a:ext cx="8143932" cy="107157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Пріоритні</a:t>
            </a: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напрямки психолого-педагогічного семінару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1714488"/>
            <a:ext cx="8572559" cy="535531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</a:pPr>
            <a:r>
              <a:rPr lang="uk-UA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творення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позитивного психоемоційного клімату в  педагогічному середовищі;</a:t>
            </a:r>
          </a:p>
          <a:p>
            <a:pPr lvl="0">
              <a:buFont typeface="Wingdings" pitchFamily="2" charset="2"/>
              <a:buChar char="Ø"/>
            </a:pP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підготовка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вчителів до якісної реалізації нових Державних стандартів, навчальних програм;</a:t>
            </a:r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ідвищення 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професійної компетентності педагогів шляхом самоосвітньої діяльності;</a:t>
            </a:r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творення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умови до </a:t>
            </a:r>
            <a:r>
              <a:rPr lang="uk-UA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самоусвідомленого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дотримання педагогічної етики та збереження психічного здоров'я педагогів;</a:t>
            </a:r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озвивати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комунікативні вміння та навички вчителів;</a:t>
            </a:r>
          </a:p>
          <a:p>
            <a:pPr>
              <a:buFont typeface="Wingdings" pitchFamily="2" charset="2"/>
              <a:buChar char="Ø"/>
            </a:pPr>
            <a:r>
              <a:rPr lang="uk-UA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изнання 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ролі вчителя у формуванні позитивних якостей особистості учнів.</a:t>
            </a:r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/>
            <a:endParaRPr lang="uk-UA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Ø"/>
            </a:pP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1" y="1142985"/>
          <a:ext cx="8715436" cy="55721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5928"/>
                <a:gridCol w="3799037"/>
                <a:gridCol w="1489818"/>
                <a:gridCol w="968382"/>
                <a:gridCol w="1862271"/>
              </a:tblGrid>
              <a:tr h="696520">
                <a:tc>
                  <a:txBody>
                    <a:bodyPr/>
                    <a:lstStyle/>
                    <a:p>
                      <a:r>
                        <a:rPr lang="uk-UA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Назва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Форма проведення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Дата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Відповідальний </a:t>
                      </a:r>
                      <a:endParaRPr lang="ru-RU" dirty="0"/>
                    </a:p>
                  </a:txBody>
                  <a:tcPr/>
                </a:tc>
              </a:tr>
              <a:tr h="1293538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Проблема 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педагогічноївзаємодії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роль типу темперамента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вчителя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учнів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навчально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виховномупроцесі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Тренінг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29.09</a:t>
                      </a:r>
                      <a:r>
                        <a:rPr lang="uk-UA" baseline="0" dirty="0" smtClean="0"/>
                        <a:t> 2015р.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  <a:endParaRPr lang="ru-RU" dirty="0"/>
                    </a:p>
                  </a:txBody>
                  <a:tcPr/>
                </a:tc>
              </a:tr>
              <a:tr h="1293538"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Організація роботи з обдарованими  дітьми «Азбука родинного виховання». Проблема наступності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Круглий стіл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20.10</a:t>
                      </a:r>
                    </a:p>
                    <a:p>
                      <a:r>
                        <a:rPr lang="uk-UA" dirty="0" smtClean="0"/>
                        <a:t>2015р.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baseline="0" dirty="0" smtClean="0"/>
                        <a:t> В.С.</a:t>
                      </a:r>
                    </a:p>
                    <a:p>
                      <a:r>
                        <a:rPr lang="uk-UA" baseline="0" dirty="0" err="1" smtClean="0"/>
                        <a:t>Вчителі-предметники</a:t>
                      </a:r>
                      <a:endParaRPr lang="ru-RU" dirty="0"/>
                    </a:p>
                  </a:txBody>
                  <a:tcPr/>
                </a:tc>
              </a:tr>
              <a:tr h="1293538">
                <a:tc>
                  <a:txBody>
                    <a:bodyPr/>
                    <a:lstStyle/>
                    <a:p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Організація роботи з обдарованими  дітьми «Азбука родинного виховання». Проблема наступності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Круглий стіл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24.11</a:t>
                      </a:r>
                    </a:p>
                    <a:p>
                      <a:r>
                        <a:rPr lang="uk-UA" dirty="0" smtClean="0"/>
                        <a:t>2015р.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 </a:t>
                      </a:r>
                      <a:r>
                        <a:rPr lang="uk-UA" dirty="0" err="1" smtClean="0"/>
                        <a:t>Панчишин</a:t>
                      </a:r>
                      <a:r>
                        <a:rPr lang="uk-UA" dirty="0" smtClean="0"/>
                        <a:t> В.Б.</a:t>
                      </a:r>
                      <a:endParaRPr lang="ru-RU" dirty="0"/>
                    </a:p>
                  </a:txBody>
                  <a:tcPr/>
                </a:tc>
              </a:tr>
              <a:tr h="995029"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Диференційований підхід до викладання уроків природничого циклу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Обмін досвідом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22.12</a:t>
                      </a:r>
                    </a:p>
                    <a:p>
                      <a:r>
                        <a:rPr lang="uk-UA" dirty="0" smtClean="0"/>
                        <a:t>2015р.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Черковський</a:t>
                      </a:r>
                      <a:r>
                        <a:rPr lang="uk-UA" dirty="0" smtClean="0"/>
                        <a:t> М.Т.,</a:t>
                      </a:r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7158" y="142852"/>
            <a:ext cx="8621915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План роботи психолого-педагогічного семінару у </a:t>
            </a:r>
            <a:r>
              <a:rPr lang="uk-UA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Дубенківській</a:t>
            </a:r>
            <a:r>
              <a:rPr lang="uk-UA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ЗОШ І-ІІ ступенів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5" y="357166"/>
          <a:ext cx="8643996" cy="62348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4947"/>
                <a:gridCol w="3617018"/>
                <a:gridCol w="1714512"/>
                <a:gridCol w="1143008"/>
                <a:gridCol w="1714511"/>
              </a:tblGrid>
              <a:tr h="714380">
                <a:tc>
                  <a:txBody>
                    <a:bodyPr/>
                    <a:lstStyle/>
                    <a:p>
                      <a:r>
                        <a:rPr lang="uk-UA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Назва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Форма проведення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Дата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Відповідальний </a:t>
                      </a:r>
                      <a:endParaRPr lang="ru-RU" dirty="0"/>
                    </a:p>
                  </a:txBody>
                  <a:tcPr/>
                </a:tc>
              </a:tr>
              <a:tr h="946576">
                <a:tc>
                  <a:txBody>
                    <a:bodyPr/>
                    <a:lstStyle/>
                    <a:p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Розвиток пізнавальних здібностей учнів на основі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особистісно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орієнтованого навчання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Обмін досвідом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26.01.</a:t>
                      </a:r>
                    </a:p>
                    <a:p>
                      <a:r>
                        <a:rPr lang="uk-UA" dirty="0" smtClean="0"/>
                        <a:t>2016р.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</a:p>
                    <a:p>
                      <a:r>
                        <a:rPr lang="uk-UA" dirty="0" err="1" smtClean="0"/>
                        <a:t>Фесьо</a:t>
                      </a:r>
                      <a:r>
                        <a:rPr lang="uk-UA" dirty="0" smtClean="0"/>
                        <a:t> Г.Г.</a:t>
                      </a:r>
                      <a:endParaRPr lang="ru-RU" dirty="0"/>
                    </a:p>
                  </a:txBody>
                  <a:tcPr/>
                </a:tc>
              </a:tr>
              <a:tr h="1230548">
                <a:tc>
                  <a:txBody>
                    <a:bodyPr/>
                    <a:lstStyle/>
                    <a:p>
                      <a:r>
                        <a:rPr lang="uk-UA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Розвиток пізнавальних та творчих здібностей учнів на уроках англійської мови шляхом проектних технологій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Відкриті уроки.</a:t>
                      </a:r>
                    </a:p>
                    <a:p>
                      <a:r>
                        <a:rPr lang="uk-UA" dirty="0" smtClean="0"/>
                        <a:t>Семінар.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</a:p>
                    <a:p>
                      <a:r>
                        <a:rPr lang="uk-UA" dirty="0" err="1" smtClean="0"/>
                        <a:t>Демчишин</a:t>
                      </a:r>
                      <a:r>
                        <a:rPr lang="uk-UA" dirty="0" smtClean="0"/>
                        <a:t> М.В.</a:t>
                      </a:r>
                      <a:endParaRPr lang="ru-RU" dirty="0"/>
                    </a:p>
                  </a:txBody>
                  <a:tcPr/>
                </a:tc>
              </a:tr>
              <a:tr h="899520">
                <a:tc>
                  <a:txBody>
                    <a:bodyPr/>
                    <a:lstStyle/>
                    <a:p>
                      <a:r>
                        <a:rPr lang="uk-UA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Особистість вчителя в розвитку креативних здібностей учнів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Розігрування  ситуативних</a:t>
                      </a:r>
                    </a:p>
                    <a:p>
                      <a:r>
                        <a:rPr lang="uk-UA" dirty="0" err="1" smtClean="0"/>
                        <a:t>педмоментів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</a:p>
                    <a:p>
                      <a:r>
                        <a:rPr lang="uk-UA" dirty="0" err="1" smtClean="0"/>
                        <a:t>Макарійй</a:t>
                      </a:r>
                      <a:r>
                        <a:rPr lang="uk-UA" baseline="0" dirty="0" smtClean="0"/>
                        <a:t> О.В.</a:t>
                      </a:r>
                      <a:endParaRPr lang="ru-RU" dirty="0"/>
                    </a:p>
                  </a:txBody>
                  <a:tcPr/>
                </a:tc>
              </a:tr>
              <a:tr h="911473">
                <a:tc>
                  <a:txBody>
                    <a:bodyPr/>
                    <a:lstStyle/>
                    <a:p>
                      <a:r>
                        <a:rPr lang="uk-UA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+mn-lt"/>
                          <a:ea typeface="Times New Roman"/>
                          <a:cs typeface="Times New Roman"/>
                        </a:rPr>
                        <a:t>Підготовка педагога до взаємодії із здібними обдарованими  дітьми в умовах сучасної освітньої системи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Педагогічні читання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</a:p>
                    <a:p>
                      <a:r>
                        <a:rPr lang="uk-UA" dirty="0" smtClean="0"/>
                        <a:t>Вчителі </a:t>
                      </a:r>
                      <a:r>
                        <a:rPr lang="uk-UA" dirty="0" err="1" smtClean="0"/>
                        <a:t>поч.ланки</a:t>
                      </a:r>
                      <a:endParaRPr lang="ru-RU" dirty="0"/>
                    </a:p>
                  </a:txBody>
                  <a:tcPr/>
                </a:tc>
              </a:tr>
              <a:tr h="1514521">
                <a:tc>
                  <a:txBody>
                    <a:bodyPr/>
                    <a:lstStyle/>
                    <a:p>
                      <a:r>
                        <a:rPr lang="uk-UA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Підсумки роботи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психолого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педагогічного семінару за 2015-2016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н.р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Затвердження плану роботи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п\п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семінару на 2016 – 2017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н.р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Семінар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Лабіш</a:t>
                      </a:r>
                      <a:r>
                        <a:rPr lang="uk-UA" dirty="0" smtClean="0"/>
                        <a:t> В.С.</a:t>
                      </a:r>
                    </a:p>
                    <a:p>
                      <a:r>
                        <a:rPr lang="uk-UA" dirty="0" smtClean="0"/>
                        <a:t>Педагоги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502</Words>
  <Application>Microsoft Office PowerPoint</Application>
  <PresentationFormat>Экран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Навчально-пізнавальна діяльність, як один з напрямків моделі управління науково-методичною роботою педагогічного колективу   </vt:lpstr>
      <vt:lpstr>Навчально-пізнавальна діяльність спрямована на: - формування психологічної передумови позитивного ставлення вчителя до творчої діяльності; - формування свідомості педагога, відкритого до розв’язання освітніх проблем; - використання елементів інноваційних педагогічних технологій.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Навчально-пізнавальна діяльність, як один із напрямків управлінської діяльності школи</dc:title>
  <dc:creator>111</dc:creator>
  <cp:lastModifiedBy>Администратор</cp:lastModifiedBy>
  <cp:revision>56</cp:revision>
  <dcterms:created xsi:type="dcterms:W3CDTF">2016-02-06T09:56:52Z</dcterms:created>
  <dcterms:modified xsi:type="dcterms:W3CDTF">2016-02-15T17:20:31Z</dcterms:modified>
</cp:coreProperties>
</file>