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82" r:id="rId3"/>
    <p:sldId id="290" r:id="rId4"/>
    <p:sldId id="273" r:id="rId5"/>
    <p:sldId id="283" r:id="rId6"/>
    <p:sldId id="298" r:id="rId7"/>
    <p:sldId id="276" r:id="rId8"/>
    <p:sldId id="306" r:id="rId9"/>
    <p:sldId id="287" r:id="rId10"/>
    <p:sldId id="259" r:id="rId11"/>
    <p:sldId id="277" r:id="rId12"/>
    <p:sldId id="278" r:id="rId13"/>
    <p:sldId id="275" r:id="rId14"/>
    <p:sldId id="291" r:id="rId15"/>
    <p:sldId id="284" r:id="rId16"/>
    <p:sldId id="286" r:id="rId17"/>
    <p:sldId id="285" r:id="rId18"/>
    <p:sldId id="288" r:id="rId19"/>
    <p:sldId id="297" r:id="rId20"/>
    <p:sldId id="292" r:id="rId21"/>
    <p:sldId id="289" r:id="rId22"/>
    <p:sldId id="270" r:id="rId23"/>
    <p:sldId id="293" r:id="rId24"/>
    <p:sldId id="269" r:id="rId25"/>
    <p:sldId id="264" r:id="rId26"/>
    <p:sldId id="307" r:id="rId27"/>
    <p:sldId id="263" r:id="rId28"/>
    <p:sldId id="279" r:id="rId29"/>
    <p:sldId id="295" r:id="rId30"/>
    <p:sldId id="280" r:id="rId31"/>
    <p:sldId id="261" r:id="rId32"/>
    <p:sldId id="294" r:id="rId33"/>
    <p:sldId id="303" r:id="rId34"/>
    <p:sldId id="302" r:id="rId35"/>
    <p:sldId id="301" r:id="rId36"/>
    <p:sldId id="304" r:id="rId37"/>
    <p:sldId id="266" r:id="rId38"/>
    <p:sldId id="305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7A7BC-8199-4003-8B47-4D864201701C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3717070-15DF-421F-AD4A-9731AA6AB45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b="1" dirty="0" smtClean="0"/>
            <a:t>Військово-патріотичне</a:t>
          </a:r>
          <a:endParaRPr lang="ru-RU" b="1" dirty="0"/>
        </a:p>
      </dgm:t>
    </dgm:pt>
    <dgm:pt modelId="{F8D287CF-29AA-4824-8CAB-59D1556EA691}" type="parTrans" cxnId="{EA74F055-D01E-485A-AFF3-FB43DF196BCC}">
      <dgm:prSet/>
      <dgm:spPr/>
      <dgm:t>
        <a:bodyPr/>
        <a:lstStyle/>
        <a:p>
          <a:endParaRPr lang="ru-RU"/>
        </a:p>
      </dgm:t>
    </dgm:pt>
    <dgm:pt modelId="{9C1FF715-60BA-4CEB-B1AB-0BAC99AD7817}" type="sibTrans" cxnId="{EA74F055-D01E-485A-AFF3-FB43DF196BCC}">
      <dgm:prSet/>
      <dgm:spPr/>
      <dgm:t>
        <a:bodyPr/>
        <a:lstStyle/>
        <a:p>
          <a:endParaRPr lang="ru-RU"/>
        </a:p>
      </dgm:t>
    </dgm:pt>
    <dgm:pt modelId="{87C7C221-7DDC-4B5D-9622-95B20516CB9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b="1" dirty="0" smtClean="0"/>
            <a:t>Духовно-моральн</a:t>
          </a:r>
          <a:r>
            <a:rPr lang="uk-UA" dirty="0" smtClean="0"/>
            <a:t>е</a:t>
          </a:r>
          <a:endParaRPr lang="ru-RU" dirty="0"/>
        </a:p>
      </dgm:t>
    </dgm:pt>
    <dgm:pt modelId="{1110BE8A-E336-467B-9522-5C62F276FFDF}" type="parTrans" cxnId="{F62180FB-DD27-4B4A-9C32-4DC4DC57DA04}">
      <dgm:prSet/>
      <dgm:spPr/>
      <dgm:t>
        <a:bodyPr/>
        <a:lstStyle/>
        <a:p>
          <a:endParaRPr lang="ru-RU"/>
        </a:p>
      </dgm:t>
    </dgm:pt>
    <dgm:pt modelId="{A7672E9C-0E76-4ACE-A844-A4A953268034}" type="sibTrans" cxnId="{F62180FB-DD27-4B4A-9C32-4DC4DC57DA04}">
      <dgm:prSet/>
      <dgm:spPr/>
      <dgm:t>
        <a:bodyPr/>
        <a:lstStyle/>
        <a:p>
          <a:endParaRPr lang="ru-RU"/>
        </a:p>
      </dgm:t>
    </dgm:pt>
    <dgm:pt modelId="{C9495B91-2931-467F-876E-F28A5DD110DB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b="1" dirty="0" smtClean="0"/>
            <a:t>Громадсько-патріотичне</a:t>
          </a:r>
          <a:endParaRPr lang="ru-RU" b="1" dirty="0"/>
        </a:p>
      </dgm:t>
    </dgm:pt>
    <dgm:pt modelId="{01AD6C01-CFFC-492C-8F79-83DD84316F70}" type="sibTrans" cxnId="{832D14F4-89CD-4204-A68A-5B5D001E527C}">
      <dgm:prSet/>
      <dgm:spPr/>
      <dgm:t>
        <a:bodyPr/>
        <a:lstStyle/>
        <a:p>
          <a:endParaRPr lang="ru-RU"/>
        </a:p>
      </dgm:t>
    </dgm:pt>
    <dgm:pt modelId="{51726098-184A-4C6C-886B-371EDB980DBF}" type="parTrans" cxnId="{832D14F4-89CD-4204-A68A-5B5D001E527C}">
      <dgm:prSet/>
      <dgm:spPr/>
      <dgm:t>
        <a:bodyPr/>
        <a:lstStyle/>
        <a:p>
          <a:endParaRPr lang="ru-RU"/>
        </a:p>
      </dgm:t>
    </dgm:pt>
    <dgm:pt modelId="{83E10346-E5A2-4986-A5A4-16B51B2A6C32}" type="pres">
      <dgm:prSet presAssocID="{3697A7BC-8199-4003-8B47-4D864201701C}" presName="diagram" presStyleCnt="0">
        <dgm:presLayoutVars>
          <dgm:dir/>
          <dgm:animLvl val="lvl"/>
          <dgm:resizeHandles val="exact"/>
        </dgm:presLayoutVars>
      </dgm:prSet>
      <dgm:spPr/>
    </dgm:pt>
    <dgm:pt modelId="{0DDE7D83-E030-4DD6-B3A5-588DCBD4148D}" type="pres">
      <dgm:prSet presAssocID="{C9495B91-2931-467F-876E-F28A5DD110DB}" presName="compNode" presStyleCnt="0"/>
      <dgm:spPr/>
    </dgm:pt>
    <dgm:pt modelId="{7904E0BD-ABC9-4C48-8A63-6B6E3FCD61DC}" type="pres">
      <dgm:prSet presAssocID="{C9495B91-2931-467F-876E-F28A5DD110DB}" presName="childRect" presStyleLbl="bgAcc1" presStyleIdx="0" presStyleCnt="3" custLinFactNeighborX="-561" custLinFactNeighborY="89374">
        <dgm:presLayoutVars>
          <dgm:bulletEnabled val="1"/>
        </dgm:presLayoutVars>
      </dgm:prSet>
      <dgm:spPr/>
    </dgm:pt>
    <dgm:pt modelId="{DFA543B7-3E27-4C3D-92D0-053FE4635D22}" type="pres">
      <dgm:prSet presAssocID="{C9495B91-2931-467F-876E-F28A5DD110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A4EDF-EA60-4513-903C-BBF709CEB7A0}" type="pres">
      <dgm:prSet presAssocID="{C9495B91-2931-467F-876E-F28A5DD110DB}" presName="parentRect" presStyleLbl="alignNode1" presStyleIdx="0" presStyleCnt="3" custScaleY="198119"/>
      <dgm:spPr/>
      <dgm:t>
        <a:bodyPr/>
        <a:lstStyle/>
        <a:p>
          <a:endParaRPr lang="ru-RU"/>
        </a:p>
      </dgm:t>
    </dgm:pt>
    <dgm:pt modelId="{F4610359-A7F5-48D5-8BDF-0C63E6399C15}" type="pres">
      <dgm:prSet presAssocID="{C9495B91-2931-467F-876E-F28A5DD110DB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5F6FC6-25BF-4094-8382-3CE42E513F8D}" type="pres">
      <dgm:prSet presAssocID="{01AD6C01-CFFC-492C-8F79-83DD84316F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465D64-E83E-4A85-8D87-1F47F4CC9185}" type="pres">
      <dgm:prSet presAssocID="{23717070-15DF-421F-AD4A-9731AA6AB45D}" presName="compNode" presStyleCnt="0"/>
      <dgm:spPr/>
    </dgm:pt>
    <dgm:pt modelId="{9B4FDB84-4E46-45DA-89E4-4E2464C9B9E2}" type="pres">
      <dgm:prSet presAssocID="{23717070-15DF-421F-AD4A-9731AA6AB45D}" presName="childRect" presStyleLbl="bgAcc1" presStyleIdx="1" presStyleCnt="3" custLinFactNeighborX="-235" custLinFactNeighborY="90876">
        <dgm:presLayoutVars>
          <dgm:bulletEnabled val="1"/>
        </dgm:presLayoutVars>
      </dgm:prSet>
      <dgm:spPr/>
    </dgm:pt>
    <dgm:pt modelId="{D100D564-7174-439B-AB4B-A023749BB9DC}" type="pres">
      <dgm:prSet presAssocID="{23717070-15DF-421F-AD4A-9731AA6AB4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A26E9-B68A-41BF-B80B-8B2B5274E2F0}" type="pres">
      <dgm:prSet presAssocID="{23717070-15DF-421F-AD4A-9731AA6AB45D}" presName="parentRect" presStyleLbl="alignNode1" presStyleIdx="1" presStyleCnt="3" custScaleX="102398" custScaleY="213689" custLinFactNeighborX="-1241"/>
      <dgm:spPr/>
      <dgm:t>
        <a:bodyPr/>
        <a:lstStyle/>
        <a:p>
          <a:endParaRPr lang="ru-RU"/>
        </a:p>
      </dgm:t>
    </dgm:pt>
    <dgm:pt modelId="{79A6BAAD-7FE9-4FB4-B0BE-5F9F861314F8}" type="pres">
      <dgm:prSet presAssocID="{23717070-15DF-421F-AD4A-9731AA6AB45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8234D0-AEE0-44C0-BB7B-CD6ED86812A5}" type="pres">
      <dgm:prSet presAssocID="{9C1FF715-60BA-4CEB-B1AB-0BAC99AD78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DA67F9-04A9-48FC-B143-362A0D044FBC}" type="pres">
      <dgm:prSet presAssocID="{87C7C221-7DDC-4B5D-9622-95B20516CB99}" presName="compNode" presStyleCnt="0"/>
      <dgm:spPr/>
    </dgm:pt>
    <dgm:pt modelId="{DBA9C52F-27DE-4D3B-9B42-7B35EE8CA132}" type="pres">
      <dgm:prSet presAssocID="{87C7C221-7DDC-4B5D-9622-95B20516CB99}" presName="childRect" presStyleLbl="bgAcc1" presStyleIdx="2" presStyleCnt="3" custLinFactNeighborX="-561" custLinFactNeighborY="9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43CB7-C94A-4D47-AF0A-44336737C75A}" type="pres">
      <dgm:prSet presAssocID="{87C7C221-7DDC-4B5D-9622-95B20516CB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8EA8-D6AB-4888-9667-377D98110DFF}" type="pres">
      <dgm:prSet presAssocID="{87C7C221-7DDC-4B5D-9622-95B20516CB99}" presName="parentRect" presStyleLbl="alignNode1" presStyleIdx="2" presStyleCnt="3" custScaleX="103776" custScaleY="201330"/>
      <dgm:spPr/>
      <dgm:t>
        <a:bodyPr/>
        <a:lstStyle/>
        <a:p>
          <a:endParaRPr lang="ru-RU"/>
        </a:p>
      </dgm:t>
    </dgm:pt>
    <dgm:pt modelId="{145A4C83-8D3B-4C2C-88B6-E2FA9FF44171}" type="pres">
      <dgm:prSet presAssocID="{87C7C221-7DDC-4B5D-9622-95B20516CB99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38F2F7-DFAE-4E7A-BA5E-A733F58704AE}" type="presOf" srcId="{C9495B91-2931-467F-876E-F28A5DD110DB}" destId="{B0CA4EDF-EA60-4513-903C-BBF709CEB7A0}" srcOrd="1" destOrd="0" presId="urn:microsoft.com/office/officeart/2005/8/layout/bList2#1"/>
    <dgm:cxn modelId="{38A4EEDA-A8E4-48A4-A560-9DC240267323}" type="presOf" srcId="{23717070-15DF-421F-AD4A-9731AA6AB45D}" destId="{591A26E9-B68A-41BF-B80B-8B2B5274E2F0}" srcOrd="1" destOrd="0" presId="urn:microsoft.com/office/officeart/2005/8/layout/bList2#1"/>
    <dgm:cxn modelId="{832D14F4-89CD-4204-A68A-5B5D001E527C}" srcId="{3697A7BC-8199-4003-8B47-4D864201701C}" destId="{C9495B91-2931-467F-876E-F28A5DD110DB}" srcOrd="0" destOrd="0" parTransId="{51726098-184A-4C6C-886B-371EDB980DBF}" sibTransId="{01AD6C01-CFFC-492C-8F79-83DD84316F70}"/>
    <dgm:cxn modelId="{D3D0B57A-0194-4D75-A485-4502D2C11052}" type="presOf" srcId="{9C1FF715-60BA-4CEB-B1AB-0BAC99AD7817}" destId="{2E8234D0-AEE0-44C0-BB7B-CD6ED86812A5}" srcOrd="0" destOrd="0" presId="urn:microsoft.com/office/officeart/2005/8/layout/bList2#1"/>
    <dgm:cxn modelId="{62850883-84B0-4ADA-9FB0-B2BF9C9F19F1}" type="presOf" srcId="{87C7C221-7DDC-4B5D-9622-95B20516CB99}" destId="{40C43CB7-C94A-4D47-AF0A-44336737C75A}" srcOrd="0" destOrd="0" presId="urn:microsoft.com/office/officeart/2005/8/layout/bList2#1"/>
    <dgm:cxn modelId="{EC59888E-50B8-4441-BD88-9AF21D83100F}" type="presOf" srcId="{23717070-15DF-421F-AD4A-9731AA6AB45D}" destId="{D100D564-7174-439B-AB4B-A023749BB9DC}" srcOrd="0" destOrd="0" presId="urn:microsoft.com/office/officeart/2005/8/layout/bList2#1"/>
    <dgm:cxn modelId="{B871DC6C-F5B8-4588-A890-A6401CEDC7F5}" type="presOf" srcId="{3697A7BC-8199-4003-8B47-4D864201701C}" destId="{83E10346-E5A2-4986-A5A4-16B51B2A6C32}" srcOrd="0" destOrd="0" presId="urn:microsoft.com/office/officeart/2005/8/layout/bList2#1"/>
    <dgm:cxn modelId="{59D45221-D794-4EF8-BC4E-89F0F8035036}" type="presOf" srcId="{01AD6C01-CFFC-492C-8F79-83DD84316F70}" destId="{AA5F6FC6-25BF-4094-8382-3CE42E513F8D}" srcOrd="0" destOrd="0" presId="urn:microsoft.com/office/officeart/2005/8/layout/bList2#1"/>
    <dgm:cxn modelId="{EA74F055-D01E-485A-AFF3-FB43DF196BCC}" srcId="{3697A7BC-8199-4003-8B47-4D864201701C}" destId="{23717070-15DF-421F-AD4A-9731AA6AB45D}" srcOrd="1" destOrd="0" parTransId="{F8D287CF-29AA-4824-8CAB-59D1556EA691}" sibTransId="{9C1FF715-60BA-4CEB-B1AB-0BAC99AD7817}"/>
    <dgm:cxn modelId="{44667ACC-C236-481C-B4E3-92C50643DF68}" type="presOf" srcId="{87C7C221-7DDC-4B5D-9622-95B20516CB99}" destId="{53158EA8-D6AB-4888-9667-377D98110DFF}" srcOrd="1" destOrd="0" presId="urn:microsoft.com/office/officeart/2005/8/layout/bList2#1"/>
    <dgm:cxn modelId="{F62180FB-DD27-4B4A-9C32-4DC4DC57DA04}" srcId="{3697A7BC-8199-4003-8B47-4D864201701C}" destId="{87C7C221-7DDC-4B5D-9622-95B20516CB99}" srcOrd="2" destOrd="0" parTransId="{1110BE8A-E336-467B-9522-5C62F276FFDF}" sibTransId="{A7672E9C-0E76-4ACE-A844-A4A953268034}"/>
    <dgm:cxn modelId="{9DD1AAFF-61DD-4C5E-85C0-36AE39584E9E}" type="presOf" srcId="{C9495B91-2931-467F-876E-F28A5DD110DB}" destId="{DFA543B7-3E27-4C3D-92D0-053FE4635D22}" srcOrd="0" destOrd="0" presId="urn:microsoft.com/office/officeart/2005/8/layout/bList2#1"/>
    <dgm:cxn modelId="{E2424E3D-A7EE-4ED8-9C64-4254246E8E12}" type="presParOf" srcId="{83E10346-E5A2-4986-A5A4-16B51B2A6C32}" destId="{0DDE7D83-E030-4DD6-B3A5-588DCBD4148D}" srcOrd="0" destOrd="0" presId="urn:microsoft.com/office/officeart/2005/8/layout/bList2#1"/>
    <dgm:cxn modelId="{6C846C03-6591-4707-AE60-99E0B7451069}" type="presParOf" srcId="{0DDE7D83-E030-4DD6-B3A5-588DCBD4148D}" destId="{7904E0BD-ABC9-4C48-8A63-6B6E3FCD61DC}" srcOrd="0" destOrd="0" presId="urn:microsoft.com/office/officeart/2005/8/layout/bList2#1"/>
    <dgm:cxn modelId="{9733DFF7-9F65-468B-A3F8-1387BA60762E}" type="presParOf" srcId="{0DDE7D83-E030-4DD6-B3A5-588DCBD4148D}" destId="{DFA543B7-3E27-4C3D-92D0-053FE4635D22}" srcOrd="1" destOrd="0" presId="urn:microsoft.com/office/officeart/2005/8/layout/bList2#1"/>
    <dgm:cxn modelId="{61F31A3D-4041-4A87-9731-558EDAB5C394}" type="presParOf" srcId="{0DDE7D83-E030-4DD6-B3A5-588DCBD4148D}" destId="{B0CA4EDF-EA60-4513-903C-BBF709CEB7A0}" srcOrd="2" destOrd="0" presId="urn:microsoft.com/office/officeart/2005/8/layout/bList2#1"/>
    <dgm:cxn modelId="{6CAF9384-2B78-4204-B8F3-858BB9E1DB89}" type="presParOf" srcId="{0DDE7D83-E030-4DD6-B3A5-588DCBD4148D}" destId="{F4610359-A7F5-48D5-8BDF-0C63E6399C15}" srcOrd="3" destOrd="0" presId="urn:microsoft.com/office/officeart/2005/8/layout/bList2#1"/>
    <dgm:cxn modelId="{3668DEB6-8E5A-4F3B-9D64-840D787C1E03}" type="presParOf" srcId="{83E10346-E5A2-4986-A5A4-16B51B2A6C32}" destId="{AA5F6FC6-25BF-4094-8382-3CE42E513F8D}" srcOrd="1" destOrd="0" presId="urn:microsoft.com/office/officeart/2005/8/layout/bList2#1"/>
    <dgm:cxn modelId="{86F0E05D-3833-4419-96DE-03A67FD5E75F}" type="presParOf" srcId="{83E10346-E5A2-4986-A5A4-16B51B2A6C32}" destId="{CA465D64-E83E-4A85-8D87-1F47F4CC9185}" srcOrd="2" destOrd="0" presId="urn:microsoft.com/office/officeart/2005/8/layout/bList2#1"/>
    <dgm:cxn modelId="{6605203E-985E-48F1-95B3-9D47EB342D31}" type="presParOf" srcId="{CA465D64-E83E-4A85-8D87-1F47F4CC9185}" destId="{9B4FDB84-4E46-45DA-89E4-4E2464C9B9E2}" srcOrd="0" destOrd="0" presId="urn:microsoft.com/office/officeart/2005/8/layout/bList2#1"/>
    <dgm:cxn modelId="{8267CF3E-3A66-4A5C-9B90-506E22C3760B}" type="presParOf" srcId="{CA465D64-E83E-4A85-8D87-1F47F4CC9185}" destId="{D100D564-7174-439B-AB4B-A023749BB9DC}" srcOrd="1" destOrd="0" presId="urn:microsoft.com/office/officeart/2005/8/layout/bList2#1"/>
    <dgm:cxn modelId="{FE7BBFF4-8318-4EAA-ABCA-4BC447875801}" type="presParOf" srcId="{CA465D64-E83E-4A85-8D87-1F47F4CC9185}" destId="{591A26E9-B68A-41BF-B80B-8B2B5274E2F0}" srcOrd="2" destOrd="0" presId="urn:microsoft.com/office/officeart/2005/8/layout/bList2#1"/>
    <dgm:cxn modelId="{86B20B6D-135F-4C04-9836-E780F8AE38D0}" type="presParOf" srcId="{CA465D64-E83E-4A85-8D87-1F47F4CC9185}" destId="{79A6BAAD-7FE9-4FB4-B0BE-5F9F861314F8}" srcOrd="3" destOrd="0" presId="urn:microsoft.com/office/officeart/2005/8/layout/bList2#1"/>
    <dgm:cxn modelId="{0AEC3923-0B4C-45E6-BFF7-BF90952A792E}" type="presParOf" srcId="{83E10346-E5A2-4986-A5A4-16B51B2A6C32}" destId="{2E8234D0-AEE0-44C0-BB7B-CD6ED86812A5}" srcOrd="3" destOrd="0" presId="urn:microsoft.com/office/officeart/2005/8/layout/bList2#1"/>
    <dgm:cxn modelId="{B255413E-1D87-4157-B4AC-496A15A490D4}" type="presParOf" srcId="{83E10346-E5A2-4986-A5A4-16B51B2A6C32}" destId="{B9DA67F9-04A9-48FC-B143-362A0D044FBC}" srcOrd="4" destOrd="0" presId="urn:microsoft.com/office/officeart/2005/8/layout/bList2#1"/>
    <dgm:cxn modelId="{260990DE-7A10-4FB9-A75C-261D4A18604A}" type="presParOf" srcId="{B9DA67F9-04A9-48FC-B143-362A0D044FBC}" destId="{DBA9C52F-27DE-4D3B-9B42-7B35EE8CA132}" srcOrd="0" destOrd="0" presId="urn:microsoft.com/office/officeart/2005/8/layout/bList2#1"/>
    <dgm:cxn modelId="{3E29F0DA-652E-43EB-B306-4C2BB05B5192}" type="presParOf" srcId="{B9DA67F9-04A9-48FC-B143-362A0D044FBC}" destId="{40C43CB7-C94A-4D47-AF0A-44336737C75A}" srcOrd="1" destOrd="0" presId="urn:microsoft.com/office/officeart/2005/8/layout/bList2#1"/>
    <dgm:cxn modelId="{6D0E753D-7B10-498B-86F0-72FB238EC32B}" type="presParOf" srcId="{B9DA67F9-04A9-48FC-B143-362A0D044FBC}" destId="{53158EA8-D6AB-4888-9667-377D98110DFF}" srcOrd="2" destOrd="0" presId="urn:microsoft.com/office/officeart/2005/8/layout/bList2#1"/>
    <dgm:cxn modelId="{54B8E5AF-F9F7-429B-9725-09F5FFC0C7E5}" type="presParOf" srcId="{B9DA67F9-04A9-48FC-B143-362A0D044FBC}" destId="{145A4C83-8D3B-4C2C-88B6-E2FA9FF4417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.gov.on.ca/eng/multi/ukrainian/BullyingUK.pdf?fbclid=IwAR0sN-U8jkXXRwyTQwv7brTe2twZ8JAem0NLt7FzQRdcQZRqzaqgl-sWZc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opbullying.com.u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topbullying.com.ua/materi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n.gov.ua/ua/osvita/zagalna-serednya-osvita/protidiya-bulingu/bezpechna-shkola-nik-vujchich-video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rada/show/v5480729-18?lang=ru" TargetMode="External"/><Relationship Id="rId7" Type="http://schemas.openxmlformats.org/officeDocument/2006/relationships/hyperlink" Target="http://www.healthright.org.ua/wp-content/uploads/2014/10/Program-violence-soc-ver-21-.pdf" TargetMode="External"/><Relationship Id="rId2" Type="http://schemas.openxmlformats.org/officeDocument/2006/relationships/hyperlink" Target="https://don.kyivcity.gov.ua/files/2018/5/22/m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alclinics.in.ua/wp-content/uploads/Praktychne-pravo-na-poperedzhennya-nasylstva-v-sim-yi.pdf" TargetMode="External"/><Relationship Id="rId5" Type="http://schemas.openxmlformats.org/officeDocument/2006/relationships/hyperlink" Target="https://drive.google.com/file/d/1PU6kXEiObtVgUSF0ei5hGpWnYWb5TsD0/view" TargetMode="External"/><Relationship Id="rId4" Type="http://schemas.openxmlformats.org/officeDocument/2006/relationships/hyperlink" Target="https://vzvo.gov.ua/innovatsiyni-osvitni-tekhnolohii/362-nasyllya-v-simi-metodychnyy-posibny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mzo.gov.ua/protidiya-torgivli-lyudmi/normativna-baza/zakonodavchi-akti-shhodo-protidiyi-torgivli-lyudmi-seksualniy-ekspluatatsiyi-ta-nasilst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sv.shumska-gromada.gov.ua/metodichnij-posibnik-dlya-vihovnoi-roboti-z-uchnyami-z-pitan-protidii-torgivli-ljudmi-7-klas-15-31-53-19-10-2017/" TargetMode="External"/><Relationship Id="rId2" Type="http://schemas.openxmlformats.org/officeDocument/2006/relationships/hyperlink" Target="https://mon.gov.ua/ua/osvita/pozashkilna-osvita/vihovna-robota-ta-zahist-prav-ditini/osobista-gidnist-bezpeka-zhittya-gromadyanska-poziciy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cu-network.org.ua/public/upload/files/1476948042_organizaciya_roboti_z_rozvyazannya_nasilstva_v_shkoli.pdf" TargetMode="External"/><Relationship Id="rId2" Type="http://schemas.openxmlformats.org/officeDocument/2006/relationships/hyperlink" Target="https://imzo.gov.ua/protidiya-torgivli-lyudmi/navchalni-program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nonviolence.ed-era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courses.prometheus.org.ua/courses/course-v1:MON+AB101+2019_T2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courses.ed-era.com/courses/course-v1:EDERA_OSCE+HRE101+2019/about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courses.ed-era.com/courses/course-v1:EdEra_OSCE+ST101+ST101/about" TargetMode="Externa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d-era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rometheus.org.ua/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pomogadtp.com/protydiia-bulinhu-tskuvanniu-v-zakladakh-osvity/" TargetMode="External"/><Relationship Id="rId2" Type="http://schemas.openxmlformats.org/officeDocument/2006/relationships/hyperlink" Target="http://dopomogadtp.com/molod-za-bezpeku-dorozhnoho-ruk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pomogadtp.com/ua/vseukrainskyj-konkurs-sotsialnykh-foto-ta-videorobit-bezpechna-kraina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mzo.gov.ua/osvita/pozashkilna-osvita-ta-vihovna-robota/natsionalno-patriotichne-vihovannya-ditey-ta-molodi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nus.org.ua/wp-content/uploads/2019/07/na-say-t-novyy-logoty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s.org.ua/memorandu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klasnaocinka.com.ua/uploads/editor/5090/406758/sitepage_82/files/shk_gazeta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kvyra.osv.org.ua/korisni-posilannya-schodo-temi-antibulingu-10-08-35-01-03-201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n.gov.ua/content/&#1053;&#1086;&#1074;&#1080;&#1085;&#1080;/2016/02/15/manual-kindergarte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tidia-bulingu/porozuminnyala-stradametodposibniksay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8387" y="324465"/>
            <a:ext cx="8760542" cy="959042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 smtClean="0"/>
              <a:t>Районні серпневі педагогічні студії </a:t>
            </a:r>
            <a:br>
              <a:rPr lang="uk-UA" sz="2000" b="1" i="1" dirty="0" smtClean="0"/>
            </a:br>
            <a:r>
              <a:rPr lang="uk-UA" sz="2000" b="1" i="1" dirty="0" smtClean="0"/>
              <a:t>для працівників закладів освіти </a:t>
            </a:r>
            <a:br>
              <a:rPr lang="uk-UA" sz="2000" b="1" i="1" dirty="0" smtClean="0"/>
            </a:br>
            <a:r>
              <a:rPr lang="uk-UA" sz="2000" b="1" i="1" dirty="0" smtClean="0"/>
              <a:t>«нова українська школа – простір освітніх можливостей»</a:t>
            </a:r>
            <a:endParaRPr lang="uk-UA" sz="20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973961" y="6172200"/>
            <a:ext cx="4218039" cy="6858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Швед Людмила Миколаївна, методист КНМУ «</a:t>
            </a:r>
            <a:r>
              <a:rPr lang="uk-UA" b="1" dirty="0" err="1" smtClean="0"/>
              <a:t>Березнівський</a:t>
            </a:r>
            <a:r>
              <a:rPr lang="uk-UA" b="1" dirty="0" smtClean="0"/>
              <a:t> районний методичний кабінет»</a:t>
            </a:r>
            <a:endParaRPr lang="uk-UA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6851" y="2408088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/>
              <a:t>Сучасні вектори виховного процесу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332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9" y="388283"/>
            <a:ext cx="5704762" cy="55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32" y="1064091"/>
            <a:ext cx="6043084" cy="4153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716" y="6071969"/>
            <a:ext cx="1176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http://www.edu.gov.on.ca/eng/multi/ukrainian/BullyingUK.pdf?fbclid=IwAR0sN-U8jkXXRwyTQwv7brTe2twZ8JAem0NLt7FzQRdcQZRqzaqgl-sWZcQ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794" y="351732"/>
            <a:ext cx="8610600" cy="646514"/>
          </a:xfrm>
        </p:spPr>
        <p:txBody>
          <a:bodyPr/>
          <a:lstStyle/>
          <a:p>
            <a:r>
              <a:rPr lang="uk-UA" b="1" dirty="0" smtClean="0"/>
              <a:t>Сайт - </a:t>
            </a:r>
            <a:r>
              <a:rPr lang="en-US" b="1" dirty="0">
                <a:hlinkClick r:id="rId2"/>
              </a:rPr>
              <a:t>stopbullying.com.ua</a:t>
            </a:r>
            <a:r>
              <a:rPr lang="uk-UA" b="1" dirty="0" smtClean="0"/>
              <a:t> 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42" y="998246"/>
            <a:ext cx="10203287" cy="57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019" y="1060124"/>
            <a:ext cx="11225981" cy="84241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Брошури на сайті </a:t>
            </a:r>
            <a:r>
              <a:rPr lang="en-US" b="1" dirty="0">
                <a:hlinkClick r:id="rId2"/>
              </a:rPr>
              <a:t>https://www.stopbullying.com.ua/materials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72" y="1902542"/>
            <a:ext cx="2843346" cy="4024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09" y="2521973"/>
            <a:ext cx="2853666" cy="407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66" y="1880207"/>
            <a:ext cx="2857431" cy="4068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7278" y="2722625"/>
            <a:ext cx="2724823" cy="38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3216" y="346935"/>
            <a:ext cx="6019800" cy="7332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БЕЗПЕЧНА ШКОЛА </a:t>
            </a:r>
            <a:r>
              <a:rPr lang="ru-RU" b="1" dirty="0" smtClean="0"/>
              <a:t>– НІК </a:t>
            </a:r>
            <a:r>
              <a:rPr lang="ru-RU" b="1" dirty="0"/>
              <a:t>ВУЙЧИЧ (ВІДЕО</a:t>
            </a:r>
            <a:r>
              <a:rPr lang="ru-RU" b="1" dirty="0" smtClean="0"/>
              <a:t>)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" y="1988931"/>
            <a:ext cx="3709434" cy="2092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9" y="2926496"/>
            <a:ext cx="3743893" cy="2094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8" y="3557741"/>
            <a:ext cx="3688343" cy="20602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4400" y="1131547"/>
            <a:ext cx="7226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А чи готовий ти сьогодні робити зміни навколо себе?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Де брати любов до тих, хто тебе принижує або ігнорує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Живе опитування по </a:t>
            </a:r>
            <a:r>
              <a:rPr lang="uk-UA" dirty="0" err="1" smtClean="0"/>
              <a:t>булінгу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З чого почати боротьбу з </a:t>
            </a:r>
            <a:r>
              <a:rPr lang="uk-UA" dirty="0" err="1" smtClean="0"/>
              <a:t>булінгу</a:t>
            </a:r>
            <a:r>
              <a:rPr lang="uk-UA" dirty="0" smtClean="0"/>
              <a:t> в школах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З яких слів потрібно почати діалог під час </a:t>
            </a:r>
            <a:r>
              <a:rPr lang="uk-UA" dirty="0" err="1" smtClean="0"/>
              <a:t>булінгу</a:t>
            </a:r>
            <a:r>
              <a:rPr lang="uk-UA" dirty="0" smtClean="0"/>
              <a:t> в школі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Прийми себе таким як 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Ти можеш змінити статистику!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Стережіться, бо що посієш, те й пожнеш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Ставлення Ніка </a:t>
            </a:r>
            <a:r>
              <a:rPr lang="uk-UA" dirty="0" err="1" smtClean="0"/>
              <a:t>Вуйчича</a:t>
            </a:r>
            <a:r>
              <a:rPr lang="uk-UA" dirty="0" smtClean="0"/>
              <a:t> до пропаганди ЛГБТ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Ти можеш зіграти ключову роль в чиємусь житті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Ти можеш стати рушійною силою на добро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Україна стала на шлях реального вкладу в майбутнє покоління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Цінності, які вкладаються в дітей Мексики та США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Як довіряти і бути вдячним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Як </a:t>
            </a:r>
            <a:r>
              <a:rPr lang="uk-UA" dirty="0" err="1" smtClean="0"/>
              <a:t>Нік</a:t>
            </a:r>
            <a:r>
              <a:rPr lang="uk-UA" dirty="0" smtClean="0"/>
              <a:t> </a:t>
            </a:r>
            <a:r>
              <a:rPr lang="uk-UA" dirty="0" err="1" smtClean="0"/>
              <a:t>Вуйчич</a:t>
            </a:r>
            <a:r>
              <a:rPr lang="uk-UA" dirty="0" smtClean="0"/>
              <a:t> боровся з </a:t>
            </a:r>
            <a:r>
              <a:rPr lang="uk-UA" dirty="0" err="1" smtClean="0"/>
              <a:t>булінгом</a:t>
            </a:r>
            <a:r>
              <a:rPr lang="uk-UA" dirty="0" smtClean="0"/>
              <a:t> у своєму житті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Який я всередині?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Які у мене цінності?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052" y="6209860"/>
            <a:ext cx="12158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https://mon.gov.ua/ua/osvita/zagalna-serednya-osvita/protidiya-bulingu/bezpechna-shkola-nik-vujchich-video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283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96" y="2356792"/>
            <a:ext cx="10820400" cy="4161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cs typeface="Times New Roman" panose="02020603050405020304" pitchFamily="18" charset="0"/>
              </a:rPr>
              <a:t>розміщення </a:t>
            </a:r>
            <a:r>
              <a:rPr lang="uk-UA" sz="2400" dirty="0">
                <a:cs typeface="Times New Roman" panose="02020603050405020304" pitchFamily="18" charset="0"/>
              </a:rPr>
              <a:t>на сайтах закладів освіти наступної інформації</a:t>
            </a:r>
            <a:r>
              <a:rPr lang="uk-UA" sz="2400" dirty="0"/>
              <a:t>:</a:t>
            </a:r>
            <a:endParaRPr lang="ru-RU" sz="2400" dirty="0"/>
          </a:p>
          <a:p>
            <a:pPr marL="0" indent="0" algn="ctr">
              <a:buNone/>
            </a:pPr>
            <a:endParaRPr lang="uk-UA" sz="2400" b="1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cs typeface="Times New Roman" panose="02020603050405020304" pitchFamily="18" charset="0"/>
              </a:rPr>
              <a:t>правила </a:t>
            </a:r>
            <a:r>
              <a:rPr lang="uk-UA" sz="2400" dirty="0">
                <a:cs typeface="Times New Roman" panose="02020603050405020304" pitchFamily="18" charset="0"/>
              </a:rPr>
              <a:t>поведінки здобувача освіти в закладі освіти;</a:t>
            </a:r>
            <a:endParaRPr lang="ru-RU" sz="2400" dirty="0"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400" dirty="0">
                <a:cs typeface="Times New Roman" panose="02020603050405020304" pitchFamily="18" charset="0"/>
              </a:rPr>
              <a:t>план заходів, спрямованих на запобігання та протидію </a:t>
            </a:r>
            <a:r>
              <a:rPr lang="uk-UA" sz="2400" dirty="0" err="1"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cs typeface="Times New Roman" panose="02020603050405020304" pitchFamily="18" charset="0"/>
              </a:rPr>
              <a:t> (цькуванню) в закладі освіти (затверджений директором закладу);</a:t>
            </a:r>
            <a:endParaRPr lang="ru-RU" sz="2400" dirty="0"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400" dirty="0">
                <a:cs typeface="Times New Roman" panose="02020603050405020304" pitchFamily="18" charset="0"/>
              </a:rPr>
              <a:t>порядок подання та розгляду (з дотриманням конфіденційності) заяв про випадки </a:t>
            </a:r>
            <a:r>
              <a:rPr lang="uk-UA" sz="2400" dirty="0" err="1"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cs typeface="Times New Roman" panose="02020603050405020304" pitchFamily="18" charset="0"/>
              </a:rPr>
              <a:t> (цькування) в закладі освіти;</a:t>
            </a:r>
            <a:endParaRPr lang="ru-RU" sz="2400" dirty="0"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uk-UA" sz="2400" dirty="0">
                <a:cs typeface="Times New Roman" panose="02020603050405020304" pitchFamily="18" charset="0"/>
              </a:rPr>
              <a:t>порядок реагування на доведені випадки </a:t>
            </a:r>
            <a:r>
              <a:rPr lang="uk-UA" sz="2400" dirty="0" err="1"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cs typeface="Times New Roman" panose="02020603050405020304" pitchFamily="18" charset="0"/>
              </a:rPr>
              <a:t> (цькування) в закладі освіти та відповідальність осіб, причетних до </a:t>
            </a:r>
            <a:r>
              <a:rPr lang="uk-UA" sz="2400" dirty="0" err="1"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cs typeface="Times New Roman" panose="02020603050405020304" pitchFamily="18" charset="0"/>
              </a:rPr>
              <a:t> (цькування</a:t>
            </a:r>
            <a:r>
              <a:rPr lang="uk-UA" sz="2400" dirty="0" smtClean="0">
                <a:cs typeface="Times New Roman" panose="02020603050405020304" pitchFamily="18" charset="0"/>
              </a:rPr>
              <a:t>).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366239" y="2800351"/>
            <a:ext cx="1239715" cy="43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5599" y="565353"/>
            <a:ext cx="10426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Закон України «Про освіту» </a:t>
            </a:r>
            <a:endParaRPr lang="uk-UA" sz="3200" b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30 «Прозорість та інформаційна відкритість закладу освіти»</a:t>
            </a:r>
          </a:p>
        </p:txBody>
      </p:sp>
    </p:spTree>
    <p:extLst>
      <p:ext uri="{BB962C8B-B14F-4D97-AF65-F5344CB8AC3E}">
        <p14:creationId xmlns:p14="http://schemas.microsoft.com/office/powerpoint/2010/main" val="547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Протидія Домашньому насильству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3263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316" y="383458"/>
            <a:ext cx="8610600" cy="877530"/>
          </a:xfrm>
        </p:spPr>
        <p:txBody>
          <a:bodyPr/>
          <a:lstStyle/>
          <a:p>
            <a:r>
              <a:rPr lang="uk-UA" b="1" dirty="0" smtClean="0"/>
              <a:t>Нормативні документи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807" y="1570704"/>
            <a:ext cx="11053916" cy="481534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Закон </a:t>
            </a:r>
            <a:r>
              <a:rPr lang="ru-RU" sz="2000" dirty="0" err="1"/>
              <a:t>України</a:t>
            </a:r>
            <a:r>
              <a:rPr lang="ru-RU" sz="2000" dirty="0"/>
              <a:t> «Про </a:t>
            </a:r>
            <a:r>
              <a:rPr lang="ru-RU" sz="2000" dirty="0" err="1"/>
              <a:t>запобігання</a:t>
            </a:r>
            <a:r>
              <a:rPr lang="ru-RU" sz="2000" dirty="0"/>
              <a:t> та </a:t>
            </a:r>
            <a:r>
              <a:rPr lang="ru-RU" sz="2000" dirty="0" err="1"/>
              <a:t>протидію</a:t>
            </a:r>
            <a:r>
              <a:rPr lang="ru-RU" sz="2000" dirty="0"/>
              <a:t> </a:t>
            </a:r>
            <a:r>
              <a:rPr lang="ru-RU" sz="2000" dirty="0" err="1"/>
              <a:t>домашньому</a:t>
            </a:r>
            <a:r>
              <a:rPr lang="ru-RU" sz="2000" dirty="0"/>
              <a:t> </a:t>
            </a:r>
            <a:r>
              <a:rPr lang="ru-RU" sz="2000" dirty="0" err="1"/>
              <a:t>насильству</a:t>
            </a:r>
            <a:r>
              <a:rPr lang="ru-RU" sz="2000" dirty="0"/>
              <a:t>» </a:t>
            </a:r>
            <a:r>
              <a:rPr lang="ru-RU" sz="2000" dirty="0" err="1"/>
              <a:t>від</a:t>
            </a:r>
            <a:r>
              <a:rPr lang="ru-RU" sz="2000" dirty="0"/>
              <a:t> 7 </a:t>
            </a:r>
            <a:r>
              <a:rPr lang="ru-RU" sz="2000" dirty="0" err="1"/>
              <a:t>грудня</a:t>
            </a:r>
            <a:r>
              <a:rPr lang="ru-RU" sz="2000" dirty="0"/>
              <a:t> 2017 року № </a:t>
            </a:r>
            <a:r>
              <a:rPr lang="ru-RU" sz="2000" dirty="0" smtClean="0"/>
              <a:t>2229</a:t>
            </a:r>
          </a:p>
          <a:p>
            <a:pPr algn="just"/>
            <a:r>
              <a:rPr lang="ru-RU" sz="2000" dirty="0" smtClean="0"/>
              <a:t>Наказ </a:t>
            </a:r>
            <a:r>
              <a:rPr lang="ru-RU" sz="2000" dirty="0"/>
              <a:t>МОН </a:t>
            </a:r>
            <a:r>
              <a:rPr lang="ru-RU" sz="2000" dirty="0" err="1"/>
              <a:t>від</a:t>
            </a:r>
            <a:r>
              <a:rPr lang="ru-RU" sz="2000" dirty="0"/>
              <a:t> 02.10.2018 № 1047 </a:t>
            </a:r>
            <a:r>
              <a:rPr lang="ru-RU" sz="2000" dirty="0" smtClean="0"/>
              <a:t>«Про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Методичних</a:t>
            </a:r>
            <a:r>
              <a:rPr lang="ru-RU" sz="2000" dirty="0"/>
              <a:t> </a:t>
            </a:r>
            <a:r>
              <a:rPr lang="ru-RU" sz="2000" dirty="0" err="1"/>
              <a:t>рекомендацій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виявлення</a:t>
            </a:r>
            <a:r>
              <a:rPr lang="ru-RU" sz="2000" dirty="0"/>
              <a:t> </a:t>
            </a:r>
            <a:r>
              <a:rPr lang="ru-RU" sz="2000" dirty="0" err="1"/>
              <a:t>реагування</a:t>
            </a:r>
            <a:r>
              <a:rPr lang="ru-RU" sz="2000" dirty="0"/>
              <a:t> на </a:t>
            </a:r>
            <a:r>
              <a:rPr lang="ru-RU" sz="2000" dirty="0" err="1"/>
              <a:t>випадки</a:t>
            </a:r>
            <a:r>
              <a:rPr lang="ru-RU" sz="2000" dirty="0"/>
              <a:t> </a:t>
            </a:r>
            <a:r>
              <a:rPr lang="ru-RU" sz="2000" dirty="0" err="1"/>
              <a:t>домашнього</a:t>
            </a:r>
            <a:r>
              <a:rPr lang="ru-RU" sz="2000" dirty="0"/>
              <a:t> </a:t>
            </a:r>
            <a:r>
              <a:rPr lang="ru-RU" sz="2000" dirty="0" err="1"/>
              <a:t>насильства</a:t>
            </a:r>
            <a:r>
              <a:rPr lang="ru-RU" sz="2000" dirty="0"/>
              <a:t> і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органами та </a:t>
            </a:r>
            <a:r>
              <a:rPr lang="ru-RU" sz="2000" dirty="0" smtClean="0"/>
              <a:t>службами»</a:t>
            </a:r>
          </a:p>
          <a:p>
            <a:pPr algn="just"/>
            <a:r>
              <a:rPr lang="ru-RU" sz="2000" dirty="0" smtClean="0"/>
              <a:t>Лист </a:t>
            </a:r>
            <a:r>
              <a:rPr lang="ru-RU" sz="2000" dirty="0"/>
              <a:t>МОН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20.03.2018 </a:t>
            </a:r>
            <a:r>
              <a:rPr lang="ru-RU" sz="2000" dirty="0"/>
              <a:t>№</a:t>
            </a:r>
            <a:r>
              <a:rPr lang="ru-RU" sz="2000" dirty="0" smtClean="0"/>
              <a:t>1/9-168 «Про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</a:t>
            </a:r>
            <a:r>
              <a:rPr lang="en-US" sz="2000" dirty="0" smtClean="0"/>
              <a:t>’</a:t>
            </a:r>
            <a:r>
              <a:rPr lang="ru-RU" sz="2000" dirty="0" err="1" smtClean="0"/>
              <a:t>язку</a:t>
            </a:r>
            <a:r>
              <a:rPr lang="ru-RU" sz="2000" dirty="0" smtClean="0"/>
              <a:t> 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прийняттям</a:t>
            </a:r>
            <a:r>
              <a:rPr lang="ru-RU" sz="2000" dirty="0" smtClean="0"/>
              <a:t> Закону</a:t>
            </a:r>
            <a:r>
              <a:rPr lang="en-US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/>
              <a:t>«Про </a:t>
            </a:r>
            <a:r>
              <a:rPr lang="ru-RU" sz="2000" dirty="0" err="1"/>
              <a:t>запобігання</a:t>
            </a:r>
            <a:r>
              <a:rPr lang="ru-RU" sz="2000" dirty="0"/>
              <a:t> та </a:t>
            </a:r>
            <a:r>
              <a:rPr lang="ru-RU" sz="2000" dirty="0" err="1"/>
              <a:t>протидію</a:t>
            </a:r>
            <a:r>
              <a:rPr lang="ru-RU" sz="2000" dirty="0"/>
              <a:t> </a:t>
            </a:r>
            <a:r>
              <a:rPr lang="ru-RU" sz="2000" dirty="0" err="1"/>
              <a:t>домашньому</a:t>
            </a:r>
            <a:r>
              <a:rPr lang="ru-RU" sz="2000" dirty="0"/>
              <a:t> </a:t>
            </a:r>
            <a:r>
              <a:rPr lang="ru-RU" sz="2000" dirty="0" err="1"/>
              <a:t>насильству</a:t>
            </a:r>
            <a:r>
              <a:rPr lang="ru-RU" sz="2000" dirty="0" smtClean="0"/>
              <a:t>» </a:t>
            </a:r>
            <a:r>
              <a:rPr lang="ru-RU" sz="2000" dirty="0" err="1"/>
              <a:t>від</a:t>
            </a:r>
            <a:r>
              <a:rPr lang="ru-RU" sz="2000" dirty="0"/>
              <a:t> 7 </a:t>
            </a:r>
            <a:r>
              <a:rPr lang="ru-RU" sz="2000" dirty="0" err="1"/>
              <a:t>грудня</a:t>
            </a:r>
            <a:r>
              <a:rPr lang="ru-RU" sz="2000" dirty="0"/>
              <a:t> 2017 року № </a:t>
            </a:r>
            <a:r>
              <a:rPr lang="ru-RU" sz="2000" dirty="0" smtClean="0"/>
              <a:t>2229»</a:t>
            </a:r>
            <a:endParaRPr lang="ru-RU" sz="2000" dirty="0"/>
          </a:p>
          <a:p>
            <a:pPr algn="just"/>
            <a:r>
              <a:rPr lang="ru-RU" sz="2000" dirty="0"/>
              <a:t>Лист МОН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18.05.2018 </a:t>
            </a:r>
            <a:r>
              <a:rPr lang="ru-RU" sz="2000" dirty="0"/>
              <a:t>№</a:t>
            </a:r>
            <a:r>
              <a:rPr lang="ru-RU" sz="2000" dirty="0" smtClean="0"/>
              <a:t>1/11-5480 «</a:t>
            </a:r>
            <a:r>
              <a:rPr lang="ru-RU" sz="2000" dirty="0" err="1" smtClean="0"/>
              <a:t>Методичні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фахівців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з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молоддю</a:t>
            </a:r>
            <a:r>
              <a:rPr lang="ru-RU" sz="2000" dirty="0" smtClean="0"/>
              <a:t>,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з метою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нетерпимого </a:t>
            </a:r>
            <a:r>
              <a:rPr lang="ru-RU" sz="2000" dirty="0" err="1" smtClean="0"/>
              <a:t>ставлення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насильницьких</a:t>
            </a:r>
            <a:r>
              <a:rPr lang="ru-RU" sz="2000" dirty="0" smtClean="0"/>
              <a:t> моделей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небайдужого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ставлення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постраждалих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усвідомлення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насильства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прав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»</a:t>
            </a:r>
            <a:endParaRPr lang="ru-RU" sz="2000" dirty="0"/>
          </a:p>
          <a:p>
            <a:pPr algn="just"/>
            <a:r>
              <a:rPr lang="ru-RU" sz="2000" dirty="0" smtClean="0"/>
              <a:t>Лист </a:t>
            </a:r>
            <a:r>
              <a:rPr lang="ru-RU" sz="2000" dirty="0"/>
              <a:t>МОН </a:t>
            </a:r>
            <a:r>
              <a:rPr lang="ru-RU" sz="2000" dirty="0" err="1"/>
              <a:t>від</a:t>
            </a:r>
            <a:r>
              <a:rPr lang="ru-RU" sz="2000" dirty="0"/>
              <a:t> 18.10.2018 №1/9-635 «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Закону </a:t>
            </a:r>
            <a:r>
              <a:rPr lang="ru-RU" sz="2000" dirty="0" err="1"/>
              <a:t>України</a:t>
            </a:r>
            <a:r>
              <a:rPr lang="ru-RU" sz="2000" dirty="0"/>
              <a:t> «Про </a:t>
            </a:r>
            <a:r>
              <a:rPr lang="ru-RU" sz="2000" dirty="0" err="1"/>
              <a:t>запобігання</a:t>
            </a:r>
            <a:r>
              <a:rPr lang="ru-RU" sz="2000" dirty="0"/>
              <a:t> та </a:t>
            </a:r>
            <a:r>
              <a:rPr lang="ru-RU" sz="2000" dirty="0" err="1"/>
              <a:t>протидію</a:t>
            </a:r>
            <a:r>
              <a:rPr lang="ru-RU" sz="2000" dirty="0"/>
              <a:t> </a:t>
            </a:r>
            <a:r>
              <a:rPr lang="ru-RU" sz="2000" dirty="0" err="1"/>
              <a:t>домашньому</a:t>
            </a:r>
            <a:r>
              <a:rPr lang="ru-RU" sz="2000" dirty="0"/>
              <a:t> </a:t>
            </a:r>
            <a:r>
              <a:rPr lang="ru-RU" sz="2000" dirty="0" err="1"/>
              <a:t>насильству</a:t>
            </a:r>
            <a:r>
              <a:rPr lang="ru-RU" sz="2000" dirty="0" smtClean="0"/>
              <a:t>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698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2219" y="395664"/>
            <a:ext cx="7170174" cy="87269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Методичні рекомендації, посібники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8870"/>
            <a:ext cx="11565193" cy="4024125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Методичні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рекомендації</a:t>
            </a:r>
            <a:r>
              <a:rPr lang="ru-RU" sz="1800" dirty="0" smtClean="0"/>
              <a:t> «</a:t>
            </a:r>
            <a:r>
              <a:rPr lang="ru-RU" sz="1800" dirty="0" err="1" smtClean="0"/>
              <a:t>Запобігання</a:t>
            </a:r>
            <a:r>
              <a:rPr lang="ru-RU" sz="1800" dirty="0" smtClean="0"/>
              <a:t> </a:t>
            </a:r>
            <a:r>
              <a:rPr lang="ru-RU" sz="1800" dirty="0"/>
              <a:t>та </a:t>
            </a:r>
            <a:r>
              <a:rPr lang="ru-RU" sz="1800" dirty="0" err="1"/>
              <a:t>протидія</a:t>
            </a:r>
            <a:r>
              <a:rPr lang="ru-RU" sz="1800" dirty="0"/>
              <a:t> </a:t>
            </a:r>
            <a:r>
              <a:rPr lang="ru-RU" sz="1800" dirty="0" err="1" smtClean="0"/>
              <a:t>насильству</a:t>
            </a:r>
            <a:r>
              <a:rPr lang="ru-RU" sz="1800" dirty="0" smtClean="0"/>
              <a:t>»</a:t>
            </a:r>
          </a:p>
          <a:p>
            <a:pPr lvl="1"/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don.kyivcity.gov.ua/files/2018/5/22/mon.pdf</a:t>
            </a:r>
            <a:endParaRPr lang="uk-UA" sz="1800" dirty="0" smtClean="0"/>
          </a:p>
          <a:p>
            <a:pPr lvl="1"/>
            <a:r>
              <a:rPr lang="en-US" sz="1800" dirty="0">
                <a:hlinkClick r:id="rId3"/>
              </a:rPr>
              <a:t>https://zakon.rada.gov.ua/rada/show/v5480729-18?lang=ru</a:t>
            </a:r>
            <a:endParaRPr lang="uk-UA" sz="1800" dirty="0" smtClean="0"/>
          </a:p>
          <a:p>
            <a:r>
              <a:rPr lang="ru-RU" sz="1800" dirty="0" err="1"/>
              <a:t>Методичний</a:t>
            </a:r>
            <a:r>
              <a:rPr lang="ru-RU" sz="1800" dirty="0"/>
              <a:t> </a:t>
            </a:r>
            <a:r>
              <a:rPr lang="ru-RU" sz="1800" dirty="0" err="1" smtClean="0"/>
              <a:t>посібник</a:t>
            </a:r>
            <a:r>
              <a:rPr lang="ru-RU" sz="1800" dirty="0" smtClean="0"/>
              <a:t> «</a:t>
            </a:r>
            <a:r>
              <a:rPr lang="ru-RU" sz="1800" dirty="0" err="1"/>
              <a:t>Насилля</a:t>
            </a:r>
            <a:r>
              <a:rPr lang="ru-RU" sz="1800" dirty="0"/>
              <a:t> в </a:t>
            </a:r>
            <a:r>
              <a:rPr lang="ru-RU" sz="1800" dirty="0" err="1"/>
              <a:t>сім’ї</a:t>
            </a:r>
            <a:r>
              <a:rPr lang="ru-RU" sz="1800" dirty="0" smtClean="0"/>
              <a:t>»</a:t>
            </a:r>
          </a:p>
          <a:p>
            <a:pPr lvl="1"/>
            <a:r>
              <a:rPr lang="en-US" sz="1800" dirty="0">
                <a:hlinkClick r:id="rId4"/>
              </a:rPr>
              <a:t>https://vzvo.gov.ua/innovatsiyni-osvitni-tekhnolohii/362-nasyllya-v-simi-metodychnyy-posibnyk</a:t>
            </a:r>
            <a:endParaRPr lang="ru-RU" sz="1800" dirty="0"/>
          </a:p>
          <a:p>
            <a:r>
              <a:rPr lang="uk-UA" sz="1800" dirty="0" smtClean="0"/>
              <a:t>Перелік </a:t>
            </a:r>
            <a:r>
              <a:rPr lang="uk-UA" sz="1800" dirty="0"/>
              <a:t>діагностичних </a:t>
            </a:r>
            <a:r>
              <a:rPr lang="uk-UA" sz="1800" dirty="0" err="1" smtClean="0"/>
              <a:t>методик</a:t>
            </a:r>
            <a:r>
              <a:rPr lang="uk-UA" sz="1800" dirty="0" smtClean="0"/>
              <a:t> щодо </a:t>
            </a:r>
            <a:r>
              <a:rPr lang="uk-UA" sz="1800" dirty="0"/>
              <a:t>виявлення та протидії </a:t>
            </a:r>
            <a:r>
              <a:rPr lang="uk-UA" sz="1800" dirty="0" smtClean="0"/>
              <a:t>домашньому насильству </a:t>
            </a:r>
            <a:r>
              <a:rPr lang="uk-UA" sz="1800" dirty="0"/>
              <a:t>відносно дітей</a:t>
            </a:r>
            <a:endParaRPr lang="ru-RU" sz="1800" dirty="0" smtClean="0"/>
          </a:p>
          <a:p>
            <a:pPr lvl="1"/>
            <a:r>
              <a:rPr lang="uk-UA" sz="1800" u="sng" dirty="0" smtClean="0">
                <a:hlinkClick r:id="rId5"/>
              </a:rPr>
              <a:t>https</a:t>
            </a:r>
            <a:r>
              <a:rPr lang="uk-UA" sz="1800" u="sng" dirty="0">
                <a:hlinkClick r:id="rId5"/>
              </a:rPr>
              <a:t>://</a:t>
            </a:r>
            <a:r>
              <a:rPr lang="uk-UA" sz="1800" u="sng" dirty="0" smtClean="0">
                <a:hlinkClick r:id="rId5"/>
              </a:rPr>
              <a:t>drive.google.com/file/d/1PU6kXEiObtVgUSF0ei5hGpWnYWb5TsD0/view</a:t>
            </a:r>
            <a:endParaRPr lang="uk-UA" sz="1800" u="sng" dirty="0" smtClean="0"/>
          </a:p>
          <a:p>
            <a:r>
              <a:rPr lang="ru-RU" sz="1800" dirty="0" err="1" smtClean="0"/>
              <a:t>Навчальний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посібник</a:t>
            </a:r>
            <a:r>
              <a:rPr lang="ru-RU" sz="1800" dirty="0" smtClean="0"/>
              <a:t> «</a:t>
            </a:r>
            <a:r>
              <a:rPr lang="ru-RU" sz="1800" dirty="0" err="1" smtClean="0"/>
              <a:t>Практичне</a:t>
            </a:r>
            <a:r>
              <a:rPr lang="ru-RU" sz="1800" dirty="0" smtClean="0"/>
              <a:t> </a:t>
            </a:r>
            <a:r>
              <a:rPr lang="ru-RU" sz="1800" dirty="0"/>
              <a:t>право: на </a:t>
            </a:r>
            <a:r>
              <a:rPr lang="ru-RU" sz="1800" dirty="0" err="1"/>
              <a:t>попередження</a:t>
            </a:r>
            <a:r>
              <a:rPr lang="ru-RU" sz="1800" dirty="0"/>
              <a:t> </a:t>
            </a:r>
            <a:r>
              <a:rPr lang="ru-RU" sz="1800" dirty="0" err="1"/>
              <a:t>насильства</a:t>
            </a:r>
            <a:r>
              <a:rPr lang="ru-RU" sz="1800" dirty="0"/>
              <a:t> в </a:t>
            </a:r>
            <a:r>
              <a:rPr lang="ru-RU" sz="1800" dirty="0" err="1"/>
              <a:t>сім’ї</a:t>
            </a:r>
            <a:r>
              <a:rPr lang="ru-RU" sz="1800" dirty="0"/>
              <a:t>: </a:t>
            </a:r>
            <a:r>
              <a:rPr lang="ru-RU" sz="1800" dirty="0" err="1"/>
              <a:t>пілотний</a:t>
            </a:r>
            <a:r>
              <a:rPr lang="ru-RU" sz="1800" dirty="0"/>
              <a:t> </a:t>
            </a:r>
            <a:r>
              <a:rPr lang="ru-RU" sz="1800" dirty="0" err="1"/>
              <a:t>інтерактивний</a:t>
            </a:r>
            <a:r>
              <a:rPr lang="ru-RU" sz="1800" dirty="0"/>
              <a:t> </a:t>
            </a:r>
            <a:r>
              <a:rPr lang="ru-RU" sz="1800" dirty="0" smtClean="0"/>
              <a:t>курс» </a:t>
            </a:r>
          </a:p>
          <a:p>
            <a:pPr lvl="1"/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legalclinics.in.ua/wp-content/uploads/Praktychne-pravo-na-poperedzhennya-nasylstva-v-sim-yi.pdf</a:t>
            </a:r>
            <a:endParaRPr lang="uk-UA" sz="1800" dirty="0" smtClean="0"/>
          </a:p>
          <a:p>
            <a:r>
              <a:rPr lang="ru-RU" sz="1800" dirty="0" err="1" smtClean="0"/>
              <a:t>Навчально-методичний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посібник</a:t>
            </a:r>
            <a:r>
              <a:rPr lang="ru-RU" sz="1800" dirty="0" smtClean="0"/>
              <a:t> «</a:t>
            </a:r>
            <a:r>
              <a:rPr lang="ru-RU" sz="1800" dirty="0" err="1" smtClean="0"/>
              <a:t>Запобігання</a:t>
            </a:r>
            <a:r>
              <a:rPr lang="ru-RU" sz="1800" dirty="0" smtClean="0"/>
              <a:t> </a:t>
            </a:r>
            <a:r>
              <a:rPr lang="ru-RU" sz="1800" dirty="0" err="1"/>
              <a:t>насильству</a:t>
            </a:r>
            <a:r>
              <a:rPr lang="ru-RU" sz="1800" dirty="0"/>
              <a:t> в </a:t>
            </a:r>
            <a:r>
              <a:rPr lang="ru-RU" sz="1800" dirty="0" err="1"/>
              <a:t>сім’ї</a:t>
            </a:r>
            <a:r>
              <a:rPr lang="ru-RU" sz="1800" dirty="0"/>
              <a:t> у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фахівців</a:t>
            </a:r>
            <a:r>
              <a:rPr lang="ru-RU" sz="1800" dirty="0"/>
              <a:t> </a:t>
            </a:r>
            <a:r>
              <a:rPr lang="ru-RU" sz="1800" dirty="0" err="1"/>
              <a:t>соціальної</a:t>
            </a:r>
            <a:r>
              <a:rPr lang="ru-RU" sz="1800" dirty="0"/>
              <a:t> </a:t>
            </a:r>
            <a:r>
              <a:rPr lang="ru-RU" sz="1800" dirty="0" err="1" smtClean="0"/>
              <a:t>сфери</a:t>
            </a:r>
            <a:r>
              <a:rPr lang="ru-RU" sz="1800" dirty="0" smtClean="0"/>
              <a:t>»</a:t>
            </a:r>
          </a:p>
          <a:p>
            <a:pPr lvl="1"/>
            <a:r>
              <a:rPr lang="ru-RU" sz="1800" dirty="0" smtClean="0"/>
              <a:t> </a:t>
            </a:r>
            <a:r>
              <a:rPr lang="en-US" sz="1800" dirty="0" smtClean="0">
                <a:hlinkClick r:id="rId7"/>
              </a:rPr>
              <a:t>http</a:t>
            </a:r>
            <a:r>
              <a:rPr lang="en-US" sz="1800" dirty="0">
                <a:hlinkClick r:id="rId7"/>
              </a:rPr>
              <a:t>://www.healthright.org.ua/wp-content/uploads/2014/10/Program-violence-soc-ver-21-.pdf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1401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/>
              <a:t>Протидія торгівлі людьми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4087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980" y="147484"/>
            <a:ext cx="6653981" cy="776834"/>
          </a:xfrm>
        </p:spPr>
        <p:txBody>
          <a:bodyPr/>
          <a:lstStyle/>
          <a:p>
            <a:r>
              <a:rPr lang="uk-UA" b="1" dirty="0"/>
              <a:t>Нормативні документи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36" y="1438856"/>
            <a:ext cx="11901948" cy="5301157"/>
          </a:xfrm>
        </p:spPr>
        <p:txBody>
          <a:bodyPr>
            <a:noAutofit/>
          </a:bodyPr>
          <a:lstStyle/>
          <a:p>
            <a:r>
              <a:rPr lang="uk-UA" sz="1800" dirty="0" smtClean="0"/>
              <a:t>Конвенція Ради Європи про заходи щодо протидії торгівлею людьми (2005 р.)</a:t>
            </a:r>
          </a:p>
          <a:p>
            <a:r>
              <a:rPr lang="uk-UA" sz="1800" dirty="0" smtClean="0"/>
              <a:t>Конвенція ООН про боротьбу з торгівлею людьми та експлуатацією проституції третіми особами (прийнята на І</a:t>
            </a:r>
            <a:r>
              <a:rPr lang="en-US" sz="1800" dirty="0" smtClean="0"/>
              <a:t>V</a:t>
            </a:r>
            <a:r>
              <a:rPr lang="uk-UA" sz="1800" dirty="0" smtClean="0"/>
              <a:t> сесії Генеральної Асамблеї ООН 2 грудня 1949 року)</a:t>
            </a:r>
          </a:p>
          <a:p>
            <a:r>
              <a:rPr lang="uk-UA" sz="1800" dirty="0" smtClean="0"/>
              <a:t>Додатковий протокол до Конвенції </a:t>
            </a:r>
            <a:r>
              <a:rPr lang="uk-UA" sz="1800" dirty="0"/>
              <a:t>ООН про боротьбу </a:t>
            </a:r>
            <a:r>
              <a:rPr lang="uk-UA" sz="1800" dirty="0" smtClean="0"/>
              <a:t>з транснаціональною організованою злочинністю. Про попередження та припинення торгівлі людьми, особливо жінками та дітьми, та покарання за неї (ратифіковано Законом України від  04.02.2004 р.№1433-І</a:t>
            </a:r>
            <a:r>
              <a:rPr lang="en-US" sz="1800" dirty="0" smtClean="0"/>
              <a:t>V)</a:t>
            </a:r>
            <a:endParaRPr lang="uk-UA" sz="1800" dirty="0" smtClean="0"/>
          </a:p>
          <a:p>
            <a:r>
              <a:rPr lang="uk-UA" sz="1800" dirty="0"/>
              <a:t>Рекомендація Комітету Міністрів Ради Європи «Про сексуальну експлуатацію, порнографію, проституцію, а також торгівлю людьми і підлітками» (прийнята 9 вересня, 1991 року на 461-му засіданні заступників міністрів);</a:t>
            </a:r>
          </a:p>
          <a:p>
            <a:r>
              <a:rPr lang="uk-UA" sz="1800" dirty="0" smtClean="0"/>
              <a:t>Декларація </a:t>
            </a:r>
            <a:r>
              <a:rPr lang="uk-UA" sz="1800" dirty="0"/>
              <a:t>про викорінення насильства по відношенню до жінок (Резолюція Генеральної Асамблеї № 48/104 від 20 грудня 1993 р</a:t>
            </a:r>
            <a:r>
              <a:rPr lang="uk-UA" sz="1800" dirty="0" smtClean="0"/>
              <a:t>.)</a:t>
            </a:r>
          </a:p>
          <a:p>
            <a:r>
              <a:rPr lang="uk-UA" sz="1800" dirty="0" smtClean="0"/>
              <a:t>Закон  </a:t>
            </a:r>
            <a:r>
              <a:rPr lang="uk-UA" sz="1800" dirty="0"/>
              <a:t>України від </a:t>
            </a:r>
            <a:r>
              <a:rPr lang="uk-UA" sz="1800" dirty="0" smtClean="0"/>
              <a:t>20.11.2001 </a:t>
            </a:r>
            <a:r>
              <a:rPr lang="uk-UA" sz="1800" dirty="0"/>
              <a:t>року </a:t>
            </a:r>
            <a:r>
              <a:rPr lang="uk-UA" sz="1800" dirty="0" smtClean="0"/>
              <a:t>№2789-ІІІ </a:t>
            </a:r>
            <a:r>
              <a:rPr lang="uk-UA" sz="1800" dirty="0"/>
              <a:t>«</a:t>
            </a:r>
            <a:r>
              <a:rPr lang="uk-UA" sz="1800" dirty="0" smtClean="0"/>
              <a:t>Про попередження насильства в сім</a:t>
            </a:r>
            <a:r>
              <a:rPr lang="en-US" sz="1800" dirty="0" smtClean="0"/>
              <a:t>’</a:t>
            </a:r>
            <a:r>
              <a:rPr lang="uk-UA" sz="1800" dirty="0" smtClean="0"/>
              <a:t>ї»</a:t>
            </a:r>
          </a:p>
          <a:p>
            <a:r>
              <a:rPr lang="uk-UA" sz="1800" dirty="0" smtClean="0"/>
              <a:t>Закон  України від 20.09.2011 року №3739-І «Про протидію торгівлі людьми»</a:t>
            </a:r>
          </a:p>
          <a:p>
            <a:r>
              <a:rPr lang="uk-UA" sz="1800" dirty="0" smtClean="0"/>
              <a:t>Постанова КМ України від 24 лютого 2016 року №111 «Про затвердження Державної соціальної програми протидії торгівлі людьми на період до 2020 року»</a:t>
            </a:r>
          </a:p>
          <a:p>
            <a:r>
              <a:rPr lang="uk-UA" sz="1800" dirty="0" smtClean="0"/>
              <a:t>Наказ МОН від 08.04.2016 №405 «Про затвердження плану заходів Міністерства освіти і науки щодо протидії торгівлі людьми на період до 2020 року»</a:t>
            </a:r>
            <a:endParaRPr lang="uk-UA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1793" y="792525"/>
            <a:ext cx="918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https://imzo.gov.ua/protidiya-torgivli-lyudmi/normativna-baza/zakonodavchi-akti-shhodo-protidiyi-torgivli-lyudmi-seksualniy-ekspluatatsiyi-ta-nasilstva/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7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/>
              <a:t>Безпечне освітнє середовище</a:t>
            </a:r>
            <a:endParaRPr lang="uk-UA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напрямок перший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69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530" y="1778260"/>
            <a:ext cx="9519214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cs typeface="Times New Roman" panose="02020603050405020304" pitchFamily="18" charset="0"/>
              </a:rPr>
              <a:t>Державна </a:t>
            </a:r>
            <a:r>
              <a:rPr lang="uk-UA" sz="2400" b="1" dirty="0">
                <a:cs typeface="Times New Roman" panose="02020603050405020304" pitchFamily="18" charset="0"/>
              </a:rPr>
              <a:t>соціальна програма протидії торгівлі людьми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000" b="1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cs typeface="Times New Roman" panose="02020603050405020304" pitchFamily="18" charset="0"/>
              </a:rPr>
              <a:t>«Особиста гідність. Безпека життя. Громадянська позиція»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05125" y="3402729"/>
            <a:ext cx="817684" cy="474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89750" y="3402729"/>
            <a:ext cx="817684" cy="474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53832" y="4295670"/>
            <a:ext cx="2736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cs typeface="Times New Roman" panose="02020603050405020304" pitchFamily="18" charset="0"/>
              </a:rPr>
              <a:t>Виховні </a:t>
            </a:r>
            <a:r>
              <a:rPr lang="uk-UA" sz="2000" b="1" dirty="0">
                <a:cs typeface="Times New Roman" panose="02020603050405020304" pitchFamily="18" charset="0"/>
              </a:rPr>
              <a:t>години </a:t>
            </a:r>
            <a:endParaRPr lang="uk-UA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cs typeface="Times New Roman" panose="02020603050405020304" pitchFamily="18" charset="0"/>
              </a:rPr>
              <a:t>класного </a:t>
            </a:r>
            <a:r>
              <a:rPr lang="uk-UA" sz="2000" b="1" dirty="0">
                <a:cs typeface="Times New Roman" panose="02020603050405020304" pitchFamily="18" charset="0"/>
              </a:rPr>
              <a:t>керівника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7008" y="4295670"/>
            <a:ext cx="2133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cs typeface="Times New Roman" panose="02020603050405020304" pitchFamily="18" charset="0"/>
              </a:rPr>
              <a:t>Гуртки</a:t>
            </a:r>
            <a:r>
              <a:rPr lang="uk-UA" sz="2000" b="1" dirty="0">
                <a:cs typeface="Times New Roman" panose="02020603050405020304" pitchFamily="18" charset="0"/>
              </a:rPr>
              <a:t>, </a:t>
            </a:r>
            <a:endParaRPr lang="uk-UA" sz="2000" b="1" dirty="0" smtClean="0"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cs typeface="Times New Roman" panose="02020603050405020304" pitchFamily="18" charset="0"/>
              </a:rPr>
              <a:t>факультативи 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734" y="206477"/>
            <a:ext cx="6653981" cy="862782"/>
          </a:xfrm>
        </p:spPr>
        <p:txBody>
          <a:bodyPr/>
          <a:lstStyle/>
          <a:p>
            <a:r>
              <a:rPr lang="uk-UA" b="1" dirty="0" smtClean="0"/>
              <a:t>Програми, посібники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044" y="1420994"/>
            <a:ext cx="110096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Програмно-методичне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учнями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людьми, </a:t>
            </a:r>
            <a:r>
              <a:rPr lang="ru-RU" dirty="0" smtClean="0"/>
              <a:t>7-11 </a:t>
            </a:r>
            <a:r>
              <a:rPr lang="ru-RU" dirty="0" err="1" smtClean="0"/>
              <a:t>класи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://mon.gov.ua/ua/osvita/pozashkilna-osvita/vihovna-robota-ta-zahist-prav-ditini/osobista-gidnist-bezpeka-zhittya-gromadyanska-poziciya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Методичний</a:t>
            </a:r>
            <a:r>
              <a:rPr lang="ru-RU" dirty="0" smtClean="0"/>
              <a:t>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учнями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людьми, </a:t>
            </a:r>
            <a:r>
              <a:rPr lang="ru-RU" dirty="0" smtClean="0"/>
              <a:t>7 </a:t>
            </a:r>
            <a:r>
              <a:rPr lang="ru-RU" dirty="0" err="1"/>
              <a:t>клас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учнями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людьми, </a:t>
            </a:r>
            <a:r>
              <a:rPr lang="ru-RU" dirty="0" smtClean="0"/>
              <a:t>8 </a:t>
            </a:r>
            <a:r>
              <a:rPr lang="ru-RU" dirty="0" err="1"/>
              <a:t>клас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Методичний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для </a:t>
            </a:r>
            <a:r>
              <a:rPr lang="ru-RU" dirty="0" err="1" smtClean="0"/>
              <a:t>виховної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учнями</a:t>
            </a:r>
            <a:r>
              <a:rPr lang="ru-RU" dirty="0" smtClean="0"/>
              <a:t>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людьми, 9 </a:t>
            </a:r>
            <a:r>
              <a:rPr lang="ru-RU" dirty="0" err="1" smtClean="0"/>
              <a:t>клас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лекції</a:t>
            </a:r>
            <a:r>
              <a:rPr lang="ru-RU" dirty="0" smtClean="0"/>
              <a:t> «</a:t>
            </a:r>
            <a:r>
              <a:rPr lang="ru-RU" dirty="0" err="1" smtClean="0"/>
              <a:t>Торгівля</a:t>
            </a:r>
            <a:r>
              <a:rPr lang="ru-RU" dirty="0" smtClean="0"/>
              <a:t> людьми як </a:t>
            </a:r>
            <a:r>
              <a:rPr lang="ru-RU" dirty="0" err="1" smtClean="0"/>
              <a:t>соціальна</a:t>
            </a:r>
            <a:r>
              <a:rPr lang="ru-RU" dirty="0" smtClean="0"/>
              <a:t> проблема </a:t>
            </a:r>
            <a:r>
              <a:rPr lang="ru-RU" dirty="0" err="1" smtClean="0"/>
              <a:t>сучасності</a:t>
            </a:r>
            <a:r>
              <a:rPr lang="ru-RU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тренінгу</a:t>
            </a:r>
            <a:r>
              <a:rPr lang="ru-RU" dirty="0"/>
              <a:t> для </a:t>
            </a:r>
            <a:r>
              <a:rPr lang="ru-RU" dirty="0" err="1"/>
              <a:t>класних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</a:t>
            </a:r>
            <a:r>
              <a:rPr lang="ru-RU" dirty="0" smtClean="0"/>
              <a:t>7 </a:t>
            </a:r>
            <a:r>
              <a:rPr lang="ru-RU" dirty="0" err="1"/>
              <a:t>клас</a:t>
            </a:r>
            <a:r>
              <a:rPr lang="ru-RU" dirty="0"/>
              <a:t> (</a:t>
            </a:r>
            <a:r>
              <a:rPr lang="ru-RU" dirty="0" err="1"/>
              <a:t>частина</a:t>
            </a:r>
            <a:r>
              <a:rPr lang="ru-RU" dirty="0"/>
              <a:t> 1)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Презентація</a:t>
            </a:r>
            <a:r>
              <a:rPr lang="ru-RU" dirty="0"/>
              <a:t> до </a:t>
            </a:r>
            <a:r>
              <a:rPr lang="ru-RU" dirty="0" err="1"/>
              <a:t>тренінгу</a:t>
            </a:r>
            <a:r>
              <a:rPr lang="ru-RU" dirty="0"/>
              <a:t> для </a:t>
            </a:r>
            <a:r>
              <a:rPr lang="ru-RU" dirty="0" err="1"/>
              <a:t>класних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</a:t>
            </a:r>
            <a:r>
              <a:rPr lang="ru-RU" dirty="0" smtClean="0"/>
              <a:t>7 </a:t>
            </a:r>
            <a:r>
              <a:rPr lang="ru-RU" dirty="0" err="1"/>
              <a:t>клас</a:t>
            </a:r>
            <a:r>
              <a:rPr lang="ru-RU" dirty="0"/>
              <a:t> (</a:t>
            </a:r>
            <a:r>
              <a:rPr lang="ru-RU" dirty="0" err="1"/>
              <a:t>частина</a:t>
            </a:r>
            <a:r>
              <a:rPr lang="ru-RU" dirty="0"/>
              <a:t> 2)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тренінгу</a:t>
            </a:r>
            <a:r>
              <a:rPr lang="ru-RU" dirty="0"/>
              <a:t> для </a:t>
            </a:r>
            <a:r>
              <a:rPr lang="ru-RU" dirty="0" err="1"/>
              <a:t>класних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</a:t>
            </a:r>
            <a:r>
              <a:rPr lang="ru-RU" dirty="0" smtClean="0"/>
              <a:t>8 </a:t>
            </a:r>
            <a:r>
              <a:rPr lang="ru-RU" dirty="0" err="1"/>
              <a:t>клас</a:t>
            </a:r>
            <a:r>
              <a:rPr lang="ru-RU" dirty="0"/>
              <a:t> (</a:t>
            </a:r>
            <a:r>
              <a:rPr lang="ru-RU" dirty="0" err="1"/>
              <a:t>частина</a:t>
            </a:r>
            <a:r>
              <a:rPr lang="ru-RU" dirty="0"/>
              <a:t> 1)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Презентація</a:t>
            </a:r>
            <a:r>
              <a:rPr lang="ru-RU" dirty="0"/>
              <a:t> до </a:t>
            </a:r>
            <a:r>
              <a:rPr lang="ru-RU" dirty="0" err="1"/>
              <a:t>тренінгу</a:t>
            </a:r>
            <a:r>
              <a:rPr lang="ru-RU" dirty="0"/>
              <a:t> для </a:t>
            </a:r>
            <a:r>
              <a:rPr lang="ru-RU" dirty="0" err="1"/>
              <a:t>класних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8 </a:t>
            </a:r>
            <a:r>
              <a:rPr lang="ru-RU" dirty="0" err="1"/>
              <a:t>клас</a:t>
            </a:r>
            <a:r>
              <a:rPr lang="ru-RU" dirty="0"/>
              <a:t> (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smtClean="0"/>
              <a:t>2)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Презентація</a:t>
            </a:r>
            <a:r>
              <a:rPr lang="ru-RU" dirty="0" smtClean="0"/>
              <a:t> до </a:t>
            </a:r>
            <a:r>
              <a:rPr lang="ru-RU" dirty="0" err="1" smtClean="0"/>
              <a:t>тренінгу</a:t>
            </a:r>
            <a:r>
              <a:rPr lang="ru-RU" dirty="0" smtClean="0"/>
              <a:t> для </a:t>
            </a:r>
            <a:r>
              <a:rPr lang="ru-RU" dirty="0" err="1" smtClean="0"/>
              <a:t>класних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, 9 </a:t>
            </a:r>
            <a:r>
              <a:rPr lang="ru-RU" dirty="0" err="1" smtClean="0"/>
              <a:t>клас</a:t>
            </a:r>
            <a:r>
              <a:rPr lang="ru-RU" dirty="0" smtClean="0"/>
              <a:t> (</a:t>
            </a:r>
            <a:r>
              <a:rPr lang="ru-RU" dirty="0" err="1" smtClean="0"/>
              <a:t>частина</a:t>
            </a:r>
            <a:r>
              <a:rPr lang="ru-RU" dirty="0" smtClean="0"/>
              <a:t> 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Відеоролік</a:t>
            </a:r>
            <a:r>
              <a:rPr lang="ru-RU" dirty="0" smtClean="0"/>
              <a:t> «</a:t>
            </a:r>
            <a:r>
              <a:rPr lang="ru-RU" dirty="0" err="1" smtClean="0"/>
              <a:t>Українці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наркокур</a:t>
            </a:r>
            <a:r>
              <a:rPr lang="en-US" dirty="0" smtClean="0"/>
              <a:t>’</a:t>
            </a:r>
            <a:r>
              <a:rPr lang="uk-UA" dirty="0" err="1" smtClean="0"/>
              <a:t>єрів</a:t>
            </a:r>
            <a:r>
              <a:rPr lang="uk-UA" dirty="0" smtClean="0"/>
              <a:t>. Виклики сьогодення»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://osv.shumska-gromada.gov.ua/metodichnij-posibnik-dlya-vihovnoi-roboti-z-uchnyami-z-pitan-protidii-torgivli-ljudmi-7-klas-15-31-53-19-10-2017/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35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400" y="3328588"/>
            <a:ext cx="6362700" cy="17768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Запобігання торгівлі людьми та експлуатації дітей: </a:t>
            </a:r>
            <a:r>
              <a:rPr lang="uk-UA" dirty="0"/>
              <a:t>Навчально-методичний посібник / К.Б. Левченко, О.А. </a:t>
            </a:r>
            <a:r>
              <a:rPr lang="uk-UA" dirty="0" err="1"/>
              <a:t>Удалова</a:t>
            </a:r>
            <a:r>
              <a:rPr lang="uk-UA" dirty="0"/>
              <a:t>, І.М. </a:t>
            </a:r>
            <a:r>
              <a:rPr lang="uk-UA" dirty="0" err="1"/>
              <a:t>Трубавіна</a:t>
            </a:r>
            <a:r>
              <a:rPr lang="uk-UA" dirty="0"/>
              <a:t> та ін.; </a:t>
            </a:r>
            <a:r>
              <a:rPr lang="uk-UA" dirty="0" err="1"/>
              <a:t>Заг</a:t>
            </a:r>
            <a:r>
              <a:rPr lang="uk-UA" dirty="0"/>
              <a:t>. ред. К.Б. Левченко та О.А. </a:t>
            </a:r>
            <a:r>
              <a:rPr lang="uk-UA" dirty="0" err="1"/>
              <a:t>Удалової</a:t>
            </a:r>
            <a:r>
              <a:rPr lang="uk-UA" dirty="0"/>
              <a:t>. – К.: «Міленіум», 2005. – 210 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76" y="1410887"/>
            <a:ext cx="3819048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u="sng" dirty="0" smtClean="0">
                <a:cs typeface="Times New Roman" panose="02020603050405020304" pitchFamily="18" charset="0"/>
              </a:rPr>
              <a:t>Національна </a:t>
            </a:r>
            <a:r>
              <a:rPr lang="uk-UA" u="sng" dirty="0">
                <a:cs typeface="Times New Roman" panose="02020603050405020304" pitchFamily="18" charset="0"/>
              </a:rPr>
              <a:t>безкоштовна «гаряча лінія» </a:t>
            </a:r>
            <a:r>
              <a:rPr lang="uk-UA" dirty="0">
                <a:cs typeface="Times New Roman" panose="02020603050405020304" pitchFamily="18" charset="0"/>
              </a:rPr>
              <a:t>з протидії торгівлі людьми та консультування мігрантів Представництва Міжнародної організації з міграцій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cs typeface="Times New Roman" panose="02020603050405020304" pitchFamily="18" charset="0"/>
              </a:rPr>
              <a:t>(</a:t>
            </a:r>
            <a:r>
              <a:rPr lang="uk-UA" dirty="0">
                <a:cs typeface="Times New Roman" panose="02020603050405020304" pitchFamily="18" charset="0"/>
              </a:rPr>
              <a:t>МОМ) в Україні 0 800 505 501 (безкоштовно зі </a:t>
            </a:r>
            <a:r>
              <a:rPr lang="uk-UA" dirty="0" smtClean="0">
                <a:cs typeface="Times New Roman" panose="02020603050405020304" pitchFamily="18" charset="0"/>
              </a:rPr>
              <a:t>   стаціонарних</a:t>
            </a:r>
            <a:r>
              <a:rPr lang="uk-UA" dirty="0">
                <a:cs typeface="Times New Roman" panose="02020603050405020304" pitchFamily="18" charset="0"/>
              </a:rPr>
              <a:t>)</a:t>
            </a:r>
            <a:r>
              <a:rPr lang="uk-UA" b="1" dirty="0"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cs typeface="Times New Roman" panose="02020603050405020304" pitchFamily="18" charset="0"/>
              </a:rPr>
              <a:t>527</a:t>
            </a:r>
            <a:r>
              <a:rPr lang="uk-UA" dirty="0" smtClean="0">
                <a:cs typeface="Times New Roman" panose="02020603050405020304" pitchFamily="18" charset="0"/>
              </a:rPr>
              <a:t>(безкоштовно </a:t>
            </a:r>
            <a:r>
              <a:rPr lang="uk-UA" dirty="0">
                <a:cs typeface="Times New Roman" panose="02020603050405020304" pitchFamily="18" charset="0"/>
              </a:rPr>
              <a:t>з мобільних) 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u="sng" dirty="0" smtClean="0">
                <a:cs typeface="Times New Roman" panose="02020603050405020304" pitchFamily="18" charset="0"/>
              </a:rPr>
              <a:t>Національна </a:t>
            </a:r>
            <a:r>
              <a:rPr lang="uk-UA" u="sng" dirty="0">
                <a:cs typeface="Times New Roman" panose="02020603050405020304" pitchFamily="18" charset="0"/>
              </a:rPr>
              <a:t>дитяча «гаряча лінія»</a:t>
            </a:r>
            <a:r>
              <a:rPr lang="uk-UA" b="1" dirty="0">
                <a:cs typeface="Times New Roman" panose="02020603050405020304" pitchFamily="18" charset="0"/>
              </a:rPr>
              <a:t> </a:t>
            </a:r>
            <a:endParaRPr lang="uk-UA" b="1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cs typeface="Times New Roman" panose="02020603050405020304" pitchFamily="18" charset="0"/>
              </a:rPr>
              <a:t>0 </a:t>
            </a:r>
            <a:r>
              <a:rPr lang="uk-UA" dirty="0">
                <a:cs typeface="Times New Roman" panose="02020603050405020304" pitchFamily="18" charset="0"/>
              </a:rPr>
              <a:t>800 500 225 або </a:t>
            </a:r>
            <a:r>
              <a:rPr lang="uk-UA" b="1" dirty="0">
                <a:cs typeface="Times New Roman" panose="02020603050405020304" pitchFamily="18" charset="0"/>
              </a:rPr>
              <a:t>116 111</a:t>
            </a:r>
            <a:r>
              <a:rPr lang="uk-UA" dirty="0">
                <a:cs typeface="Times New Roman" panose="02020603050405020304" pitchFamily="18" charset="0"/>
              </a:rPr>
              <a:t> (для дзвінків з </a:t>
            </a:r>
            <a:r>
              <a:rPr lang="uk-UA" dirty="0" smtClean="0">
                <a:cs typeface="Times New Roman" panose="02020603050405020304" pitchFamily="18" charset="0"/>
              </a:rPr>
              <a:t>мобільного)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u="sng" dirty="0" smtClean="0">
                <a:cs typeface="Times New Roman" panose="02020603050405020304" pitchFamily="18" charset="0"/>
              </a:rPr>
              <a:t>Національна </a:t>
            </a:r>
            <a:r>
              <a:rPr lang="uk-UA" u="sng" dirty="0">
                <a:cs typeface="Times New Roman" panose="02020603050405020304" pitchFamily="18" charset="0"/>
              </a:rPr>
              <a:t>«гаряча лінія» </a:t>
            </a:r>
            <a:r>
              <a:rPr lang="uk-UA" dirty="0">
                <a:cs typeface="Times New Roman" panose="02020603050405020304" pitchFamily="18" charset="0"/>
              </a:rPr>
              <a:t>з попередження насильства, торгівлі людьми та тендерної дискримінації 0 800 500 335 або </a:t>
            </a:r>
            <a:r>
              <a:rPr lang="uk-UA" b="1" dirty="0">
                <a:cs typeface="Times New Roman" panose="02020603050405020304" pitchFamily="18" charset="0"/>
              </a:rPr>
              <a:t>116 123</a:t>
            </a:r>
            <a:r>
              <a:rPr lang="uk-UA" dirty="0">
                <a:cs typeface="Times New Roman" panose="02020603050405020304" pitchFamily="18" charset="0"/>
              </a:rPr>
              <a:t> (для дзвінків з мобільного) Громадської організації «Ла </a:t>
            </a:r>
            <a:r>
              <a:rPr lang="uk-UA" dirty="0" err="1">
                <a:cs typeface="Times New Roman" panose="02020603050405020304" pitchFamily="18" charset="0"/>
              </a:rPr>
              <a:t>Страда</a:t>
            </a:r>
            <a:r>
              <a:rPr lang="uk-UA" dirty="0">
                <a:cs typeface="Times New Roman" panose="02020603050405020304" pitchFamily="18" charset="0"/>
              </a:rPr>
              <a:t>-Україна</a:t>
            </a:r>
            <a:r>
              <a:rPr lang="uk-UA" dirty="0" smtClean="0">
                <a:cs typeface="Times New Roman" panose="02020603050405020304" pitchFamily="18" charset="0"/>
              </a:rPr>
              <a:t>»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8842" y="1069230"/>
            <a:ext cx="4054315" cy="775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uk-UA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«Гаряча лінія»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00" y="147546"/>
            <a:ext cx="6718300" cy="1293028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b="1" dirty="0" smtClean="0"/>
              <a:t>Інші Навчальні програми, посібники для педагогів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949" y="1271855"/>
            <a:ext cx="115951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dirty="0" err="1" smtClean="0"/>
              <a:t>Удалова</a:t>
            </a:r>
            <a:r>
              <a:rPr lang="uk-UA" sz="1700" dirty="0" smtClean="0"/>
              <a:t> О.А. Соціально-педагогічні основи запобігання насильства, торгівлі / Інститут модернізації змісту освіти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dirty="0" smtClean="0"/>
              <a:t>Безпека життя. Громадянська позиція. Навчально-методичний посібник (для інститутів післядипломної педагогічної освіти) /</a:t>
            </a:r>
            <a:r>
              <a:rPr lang="uk-UA" sz="1700" dirty="0" err="1" smtClean="0"/>
              <a:t>авт</a:t>
            </a:r>
            <a:r>
              <a:rPr lang="uk-UA" sz="1700" dirty="0" smtClean="0"/>
              <a:t>.-упор. І.Д. Звєрєва, Ж.В. </a:t>
            </a:r>
            <a:r>
              <a:rPr lang="uk-UA" sz="1700" dirty="0" err="1" smtClean="0"/>
              <a:t>Петрочко</a:t>
            </a:r>
            <a:r>
              <a:rPr lang="uk-UA" sz="1700" dirty="0" smtClean="0"/>
              <a:t>, Т.П. </a:t>
            </a:r>
            <a:r>
              <a:rPr lang="uk-UA" sz="1700" dirty="0" err="1" smtClean="0"/>
              <a:t>Цюман</a:t>
            </a:r>
            <a:r>
              <a:rPr lang="uk-UA" sz="1700" dirty="0" smtClean="0"/>
              <a:t>, В.С. Петрович, Н.О. </a:t>
            </a:r>
            <a:r>
              <a:rPr lang="uk-UA" sz="1700" dirty="0" err="1" smtClean="0"/>
              <a:t>Москвіна</a:t>
            </a:r>
            <a:r>
              <a:rPr lang="uk-UA" sz="1700" dirty="0" smtClean="0"/>
              <a:t>, А.М. </a:t>
            </a:r>
            <a:r>
              <a:rPr lang="uk-UA" sz="1700" dirty="0" err="1" smtClean="0"/>
              <a:t>Шеламкова</a:t>
            </a:r>
            <a:r>
              <a:rPr lang="uk-UA" sz="1700" dirty="0" smtClean="0"/>
              <a:t>; </a:t>
            </a:r>
            <a:r>
              <a:rPr lang="uk-UA" sz="1700" dirty="0" err="1" smtClean="0"/>
              <a:t>заг</a:t>
            </a:r>
            <a:r>
              <a:rPr lang="uk-UA" sz="1700" dirty="0" smtClean="0"/>
              <a:t>. ред</a:t>
            </a:r>
            <a:r>
              <a:rPr lang="uk-UA" sz="1700" dirty="0"/>
              <a:t>. І.Д. </a:t>
            </a:r>
            <a:r>
              <a:rPr lang="uk-UA" sz="1700" dirty="0" smtClean="0"/>
              <a:t>Звєрєвої, </a:t>
            </a:r>
            <a:r>
              <a:rPr lang="uk-UA" sz="1700" dirty="0"/>
              <a:t>Ж.В. </a:t>
            </a:r>
            <a:r>
              <a:rPr lang="uk-UA" sz="1700" dirty="0" err="1" smtClean="0"/>
              <a:t>Петрочко</a:t>
            </a:r>
            <a:r>
              <a:rPr lang="uk-UA" sz="1700" dirty="0" smtClean="0"/>
              <a:t>. – К.:</a:t>
            </a:r>
            <a:r>
              <a:rPr lang="uk-UA" sz="1700" dirty="0" err="1" smtClean="0"/>
              <a:t>ВидавництвоФО</a:t>
            </a:r>
            <a:r>
              <a:rPr lang="uk-UA" sz="1700" dirty="0" smtClean="0"/>
              <a:t>-П Буря О.Д., 2014 – 156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dirty="0" err="1" smtClean="0"/>
              <a:t>Марінушкіна</a:t>
            </a:r>
            <a:r>
              <a:rPr lang="uk-UA" sz="1700" dirty="0" smtClean="0"/>
              <a:t> О.Є., Носенко В.В. Профілактика маніпулювання свідомістю та запобігання торгівлі людьми. Програма спецкурсу для практичних психологів – Харків: КНВЗ «Харківська академія неперервної освіти, 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dirty="0" smtClean="0"/>
              <a:t>Папуша В.В. Психолого-педагогічні аспекти профілактики насильства в молодіжному середовищі (спецкурс). – Рівне: РОІППО,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dirty="0" smtClean="0"/>
              <a:t>Протидія торгівлі людьми в Україні: навчально-методичний посібник до спецкурсу /автори-упорядники: </a:t>
            </a:r>
            <a:r>
              <a:rPr lang="uk-UA" sz="1700" dirty="0" err="1" smtClean="0"/>
              <a:t>Е.Мручковська</a:t>
            </a:r>
            <a:r>
              <a:rPr lang="uk-UA" sz="1700" dirty="0" smtClean="0"/>
              <a:t>, </a:t>
            </a:r>
            <a:r>
              <a:rPr lang="uk-UA" sz="1700" dirty="0" err="1" smtClean="0"/>
              <a:t>Н.Пахом</a:t>
            </a:r>
            <a:r>
              <a:rPr lang="en-US" sz="1700" dirty="0" smtClean="0"/>
              <a:t>’</a:t>
            </a:r>
            <a:r>
              <a:rPr lang="uk-UA" sz="1700" dirty="0" err="1" smtClean="0"/>
              <a:t>юк</a:t>
            </a:r>
            <a:r>
              <a:rPr lang="uk-UA" sz="1700" dirty="0" smtClean="0"/>
              <a:t>, </a:t>
            </a:r>
            <a:r>
              <a:rPr lang="uk-UA" sz="1700" dirty="0" err="1" smtClean="0"/>
              <a:t>О.Кочерга</a:t>
            </a:r>
            <a:r>
              <a:rPr lang="uk-UA" sz="1700" dirty="0" smtClean="0"/>
              <a:t>; за </a:t>
            </a:r>
            <a:r>
              <a:rPr lang="uk-UA" sz="1700" dirty="0" err="1" smtClean="0"/>
              <a:t>заг.ред</a:t>
            </a:r>
            <a:r>
              <a:rPr lang="uk-UA" sz="1700" dirty="0" smtClean="0"/>
              <a:t>. </a:t>
            </a:r>
            <a:r>
              <a:rPr lang="uk-UA" sz="1700" dirty="0" err="1" smtClean="0"/>
              <a:t>К.Левківського</a:t>
            </a:r>
            <a:r>
              <a:rPr lang="uk-UA" sz="1700" dirty="0" smtClean="0"/>
              <a:t> та ін. - </a:t>
            </a:r>
            <a:r>
              <a:rPr lang="uk-UA" sz="1700" dirty="0"/>
              <a:t>К.: ВАІТЕ,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dirty="0" smtClean="0"/>
              <a:t>Протидія </a:t>
            </a:r>
            <a:r>
              <a:rPr lang="uk-UA" sz="1700" dirty="0"/>
              <a:t>торгівлі людьми в Україні: </a:t>
            </a:r>
            <a:r>
              <a:rPr lang="uk-UA" sz="1700" dirty="0" smtClean="0"/>
              <a:t>програма спецкурсу для педагогічних працівників навчальних закладів загальної середньої освіти:/ Розробники: </a:t>
            </a:r>
            <a:r>
              <a:rPr lang="uk-UA" sz="1700" dirty="0" err="1" smtClean="0"/>
              <a:t>Е.Мручковська</a:t>
            </a:r>
            <a:r>
              <a:rPr lang="uk-UA" sz="1700" dirty="0"/>
              <a:t>, </a:t>
            </a:r>
            <a:r>
              <a:rPr lang="uk-UA" sz="1700" dirty="0" err="1"/>
              <a:t>Н.Пахом</a:t>
            </a:r>
            <a:r>
              <a:rPr lang="en-US" sz="1700" dirty="0"/>
              <a:t>’</a:t>
            </a:r>
            <a:r>
              <a:rPr lang="uk-UA" sz="1700" dirty="0" err="1"/>
              <a:t>юк</a:t>
            </a:r>
            <a:r>
              <a:rPr lang="uk-UA" sz="1700" dirty="0"/>
              <a:t>, </a:t>
            </a:r>
            <a:r>
              <a:rPr lang="uk-UA" sz="1700" dirty="0" err="1" smtClean="0"/>
              <a:t>О.Кочерга</a:t>
            </a:r>
            <a:r>
              <a:rPr lang="uk-UA" sz="1700" dirty="0" smtClean="0"/>
              <a:t>, </a:t>
            </a:r>
            <a:r>
              <a:rPr lang="uk-UA" sz="1700" dirty="0" err="1" smtClean="0"/>
              <a:t>О.Косьмій</a:t>
            </a:r>
            <a:r>
              <a:rPr lang="uk-UA" sz="1700" dirty="0" smtClean="0"/>
              <a:t>. – К.: ВАІТЕ, 2017.</a:t>
            </a:r>
            <a:r>
              <a:rPr lang="en-US" sz="1700" b="1" dirty="0">
                <a:hlinkClick r:id="rId2"/>
              </a:rPr>
              <a:t> </a:t>
            </a:r>
            <a:endParaRPr lang="uk-UA" sz="1700" b="1" dirty="0" smtClean="0"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hlinkClick r:id="rId2"/>
              </a:rPr>
              <a:t>https</a:t>
            </a:r>
            <a:r>
              <a:rPr lang="en-US" sz="1700" b="1" dirty="0">
                <a:hlinkClick r:id="rId2"/>
              </a:rPr>
              <a:t>://</a:t>
            </a:r>
            <a:r>
              <a:rPr lang="en-US" sz="1700" b="1" dirty="0" smtClean="0">
                <a:hlinkClick r:id="rId2"/>
              </a:rPr>
              <a:t>imzo.gov.ua/protidiya-torgivli-lyudmi/navchalni-programi/</a:t>
            </a:r>
            <a:endParaRPr lang="uk-UA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err="1"/>
              <a:t>Навчально-методичний</a:t>
            </a:r>
            <a:r>
              <a:rPr lang="ru-RU" sz="1700" dirty="0"/>
              <a:t> </a:t>
            </a:r>
            <a:r>
              <a:rPr lang="ru-RU" sz="1700" dirty="0" err="1"/>
              <a:t>посібник</a:t>
            </a:r>
            <a:r>
              <a:rPr lang="ru-RU" sz="1700" dirty="0"/>
              <a:t> «</a:t>
            </a:r>
            <a:r>
              <a:rPr lang="ru-RU" sz="1700" dirty="0" err="1"/>
              <a:t>Організація</a:t>
            </a:r>
            <a:r>
              <a:rPr lang="ru-RU" sz="1700" dirty="0"/>
              <a:t> </a:t>
            </a:r>
            <a:r>
              <a:rPr lang="ru-RU" sz="1700" dirty="0" err="1"/>
              <a:t>роботи</a:t>
            </a:r>
            <a:r>
              <a:rPr lang="ru-RU" sz="1700" dirty="0"/>
              <a:t> з </a:t>
            </a:r>
            <a:r>
              <a:rPr lang="ru-RU" sz="1700" dirty="0" err="1"/>
              <a:t>розв'язання</a:t>
            </a:r>
            <a:r>
              <a:rPr lang="ru-RU" sz="1700" dirty="0"/>
              <a:t> </a:t>
            </a:r>
            <a:r>
              <a:rPr lang="ru-RU" sz="1700" dirty="0" err="1"/>
              <a:t>проблеми</a:t>
            </a:r>
            <a:r>
              <a:rPr lang="ru-RU" sz="1700" dirty="0"/>
              <a:t> </a:t>
            </a:r>
            <a:r>
              <a:rPr lang="ru-RU" sz="1700" dirty="0" err="1"/>
              <a:t>насильства</a:t>
            </a:r>
            <a:r>
              <a:rPr lang="ru-RU" sz="1700" dirty="0"/>
              <a:t> в </a:t>
            </a:r>
            <a:r>
              <a:rPr lang="ru-RU" sz="1700" dirty="0" err="1"/>
              <a:t>школі</a:t>
            </a:r>
            <a:r>
              <a:rPr lang="ru-RU" sz="1700" dirty="0"/>
              <a:t>». К:. </a:t>
            </a:r>
            <a:r>
              <a:rPr lang="ru-RU" sz="1700" dirty="0" err="1"/>
              <a:t>Huss</a:t>
            </a:r>
            <a:r>
              <a:rPr lang="ru-RU" sz="1700" dirty="0"/>
              <a:t>, 2011. – 96 ст. </a:t>
            </a:r>
            <a:endParaRPr lang="ru-RU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hlinkClick r:id="rId3"/>
              </a:rPr>
              <a:t>https://</a:t>
            </a:r>
            <a:r>
              <a:rPr lang="en-US" sz="1700" b="1" dirty="0" smtClean="0">
                <a:hlinkClick r:id="rId3"/>
              </a:rPr>
              <a:t>wcu-network.org.ua/public/upload/files/1476948042_organizaciya_roboti_z_rozvyazannya_nasilstva_v_shkoli.pdf</a:t>
            </a:r>
            <a:endParaRPr lang="uk-UA" sz="1700" b="1" dirty="0"/>
          </a:p>
        </p:txBody>
      </p:sp>
    </p:spTree>
    <p:extLst>
      <p:ext uri="{BB962C8B-B14F-4D97-AF65-F5344CB8AC3E}">
        <p14:creationId xmlns:p14="http://schemas.microsoft.com/office/powerpoint/2010/main" val="9527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507" y="0"/>
            <a:ext cx="4058265" cy="62197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Онлайн-курси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5328" y="762291"/>
            <a:ext cx="9763433" cy="5418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1700" dirty="0" smtClean="0"/>
              <a:t>безкоштовний онлайн-курс </a:t>
            </a:r>
            <a:r>
              <a:rPr lang="uk-UA" sz="1700" b="1" i="1" dirty="0" smtClean="0"/>
              <a:t>«Протидія та попередження </a:t>
            </a:r>
            <a:r>
              <a:rPr lang="uk-UA" sz="1700" b="1" i="1" dirty="0" err="1" smtClean="0"/>
              <a:t>булінгу</a:t>
            </a:r>
            <a:r>
              <a:rPr lang="uk-UA" sz="1700" b="1" i="1" dirty="0" smtClean="0"/>
              <a:t> (цькуванню) в закладах освіти»</a:t>
            </a:r>
            <a:r>
              <a:rPr lang="uk-UA" sz="1700" dirty="0" smtClean="0"/>
              <a:t> - 80 год;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uk-UA" sz="1700" dirty="0" smtClean="0"/>
              <a:t>посилання: </a:t>
            </a:r>
            <a:r>
              <a:rPr lang="en-US" sz="1700" dirty="0" smtClean="0">
                <a:hlinkClick r:id="rId2"/>
              </a:rPr>
              <a:t>https</a:t>
            </a:r>
            <a:r>
              <a:rPr lang="en-US" sz="1700" dirty="0">
                <a:hlinkClick r:id="rId2"/>
              </a:rPr>
              <a:t>://courses.prometheus.org.ua/courses/course-v1:MON+AB101+2019_T2/about</a:t>
            </a:r>
            <a:r>
              <a:rPr lang="uk-UA" sz="1700" dirty="0"/>
              <a:t> </a:t>
            </a:r>
            <a:endParaRPr lang="uk-UA" sz="1700" dirty="0" smtClean="0"/>
          </a:p>
          <a:p>
            <a:pPr fontAlgn="ctr">
              <a:spcBef>
                <a:spcPts val="0"/>
              </a:spcBef>
            </a:pPr>
            <a:r>
              <a:rPr lang="ru-RU" sz="1700" dirty="0" err="1" smtClean="0"/>
              <a:t>безкоштовний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освітній</a:t>
            </a:r>
            <a:r>
              <a:rPr lang="ru-RU" sz="1700" dirty="0" smtClean="0"/>
              <a:t> </a:t>
            </a:r>
            <a:r>
              <a:rPr lang="ru-RU" sz="1700" dirty="0"/>
              <a:t>проект з </a:t>
            </a:r>
            <a:r>
              <a:rPr lang="ru-RU" sz="1700" dirty="0" err="1"/>
              <a:t>протидії</a:t>
            </a:r>
            <a:r>
              <a:rPr lang="ru-RU" sz="1700" dirty="0"/>
              <a:t> </a:t>
            </a:r>
            <a:r>
              <a:rPr lang="ru-RU" sz="1700" dirty="0" err="1"/>
              <a:t>домашньому</a:t>
            </a:r>
            <a:r>
              <a:rPr lang="ru-RU" sz="1700" dirty="0"/>
              <a:t> </a:t>
            </a:r>
            <a:r>
              <a:rPr lang="ru-RU" sz="1700" dirty="0" err="1"/>
              <a:t>насильству</a:t>
            </a:r>
            <a:r>
              <a:rPr lang="ru-RU" sz="1700" dirty="0"/>
              <a:t> </a:t>
            </a:r>
            <a:r>
              <a:rPr lang="ru-RU" sz="1700" b="1" i="1" dirty="0"/>
              <a:t>«</a:t>
            </a:r>
            <a:r>
              <a:rPr lang="ru-RU" sz="1700" b="1" i="1" dirty="0" err="1"/>
              <a:t>Дім</a:t>
            </a:r>
            <a:r>
              <a:rPr lang="ru-RU" sz="1700" b="1" i="1" dirty="0"/>
              <a:t> (не)</a:t>
            </a:r>
            <a:r>
              <a:rPr lang="ru-RU" sz="1700" b="1" i="1" dirty="0" err="1"/>
              <a:t>безпеки</a:t>
            </a:r>
            <a:r>
              <a:rPr lang="ru-RU" sz="1700" b="1" i="1" dirty="0" smtClean="0"/>
              <a:t>» </a:t>
            </a:r>
            <a:r>
              <a:rPr lang="ru-RU" sz="1700" dirty="0" smtClean="0"/>
              <a:t>- 3 блоки по 4 </a:t>
            </a:r>
            <a:r>
              <a:rPr lang="ru-RU" sz="1700" dirty="0" err="1" smtClean="0"/>
              <a:t>лекції</a:t>
            </a:r>
            <a:r>
              <a:rPr lang="ru-RU" sz="1700" dirty="0" smtClean="0"/>
              <a:t>, тести, </a:t>
            </a:r>
            <a:r>
              <a:rPr lang="ru-RU" sz="1700" dirty="0" err="1" smtClean="0"/>
              <a:t>відеоматеріали</a:t>
            </a:r>
            <a:endParaRPr lang="ru-RU" sz="1700" dirty="0"/>
          </a:p>
          <a:p>
            <a:pPr marL="457200" lvl="1" indent="0" fontAlgn="ctr">
              <a:spcBef>
                <a:spcPts val="0"/>
              </a:spcBef>
              <a:buNone/>
            </a:pPr>
            <a:r>
              <a:rPr lang="ru-RU" sz="1700" dirty="0" err="1"/>
              <a:t>посилання</a:t>
            </a:r>
            <a:r>
              <a:rPr lang="ru-RU" sz="1700" dirty="0"/>
              <a:t>: </a:t>
            </a:r>
            <a:r>
              <a:rPr lang="en-US" sz="1700" dirty="0">
                <a:hlinkClick r:id="rId3"/>
              </a:rPr>
              <a:t>https://</a:t>
            </a:r>
            <a:r>
              <a:rPr lang="en-US" sz="1700" dirty="0" smtClean="0">
                <a:hlinkClick r:id="rId3"/>
              </a:rPr>
              <a:t>nonviolence.ed-era.com</a:t>
            </a:r>
            <a:r>
              <a:rPr lang="en-US" sz="1700" dirty="0">
                <a:hlinkClick r:id="rId3"/>
              </a:rPr>
              <a:t>/</a:t>
            </a:r>
            <a:endParaRPr lang="ru-RU" sz="1700" b="1" dirty="0"/>
          </a:p>
          <a:p>
            <a:pPr marL="457200" lvl="1" indent="0" fontAlgn="ctr">
              <a:spcBef>
                <a:spcPts val="0"/>
              </a:spcBef>
              <a:buNone/>
            </a:pPr>
            <a:endParaRPr lang="uk-UA" sz="1700" dirty="0" smtClean="0"/>
          </a:p>
          <a:p>
            <a:pPr fontAlgn="ctr">
              <a:spcBef>
                <a:spcPts val="0"/>
              </a:spcBef>
            </a:pPr>
            <a:r>
              <a:rPr lang="ru-RU" sz="1700" dirty="0" err="1"/>
              <a:t>б</a:t>
            </a:r>
            <a:r>
              <a:rPr lang="ru-RU" sz="1700" dirty="0" err="1" smtClean="0"/>
              <a:t>езкоштовний</a:t>
            </a:r>
            <a:r>
              <a:rPr lang="ru-RU" sz="1700" dirty="0" smtClean="0"/>
              <a:t> </a:t>
            </a:r>
            <a:r>
              <a:rPr lang="uk-UA" sz="1700" dirty="0"/>
              <a:t>онлайн-курс</a:t>
            </a:r>
            <a:r>
              <a:rPr lang="ru-RU" sz="1700" dirty="0" smtClean="0"/>
              <a:t> </a:t>
            </a:r>
            <a:r>
              <a:rPr lang="ru-RU" sz="1700" b="1" i="1" dirty="0" smtClean="0"/>
              <a:t>«</a:t>
            </a:r>
            <a:r>
              <a:rPr lang="ru-RU" sz="1700" b="1" i="1" dirty="0" err="1" smtClean="0"/>
              <a:t>Протидія</a:t>
            </a:r>
            <a:r>
              <a:rPr lang="ru-RU" sz="1700" b="1" i="1" dirty="0" smtClean="0"/>
              <a:t> </a:t>
            </a:r>
            <a:r>
              <a:rPr lang="ru-RU" sz="1700" b="1" i="1" dirty="0" err="1"/>
              <a:t>торгівлі</a:t>
            </a:r>
            <a:r>
              <a:rPr lang="ru-RU" sz="1700" b="1" i="1" dirty="0"/>
              <a:t> людьми в </a:t>
            </a:r>
            <a:r>
              <a:rPr lang="ru-RU" sz="1700" b="1" i="1" dirty="0" err="1" smtClean="0"/>
              <a:t>Україні</a:t>
            </a:r>
            <a:r>
              <a:rPr lang="ru-RU" sz="1700" b="1" i="1" dirty="0" smtClean="0"/>
              <a:t>»</a:t>
            </a:r>
            <a:r>
              <a:rPr lang="ru-RU" sz="1700" dirty="0" smtClean="0"/>
              <a:t> - 4  </a:t>
            </a:r>
            <a:r>
              <a:rPr lang="ru-RU" sz="1700" dirty="0" err="1" smtClean="0"/>
              <a:t>модулі</a:t>
            </a:r>
            <a:r>
              <a:rPr lang="ru-RU" sz="1700" dirty="0" smtClean="0"/>
              <a:t>, 12 </a:t>
            </a:r>
            <a:r>
              <a:rPr lang="ru-RU" sz="1700" dirty="0" err="1" smtClean="0"/>
              <a:t>відеолекцій</a:t>
            </a:r>
            <a:endParaRPr lang="ru-RU" sz="1700" dirty="0" smtClean="0"/>
          </a:p>
          <a:p>
            <a:pPr marL="457200" lvl="1" indent="0" fontAlgn="ctr">
              <a:spcBef>
                <a:spcPts val="0"/>
              </a:spcBef>
              <a:buNone/>
            </a:pPr>
            <a:r>
              <a:rPr lang="ru-RU" sz="1700" dirty="0" err="1"/>
              <a:t>посилання</a:t>
            </a:r>
            <a:r>
              <a:rPr lang="ru-RU" sz="1700" dirty="0"/>
              <a:t>: </a:t>
            </a:r>
            <a:r>
              <a:rPr lang="en-US" sz="1700" dirty="0" smtClean="0">
                <a:hlinkClick r:id="rId4"/>
              </a:rPr>
              <a:t>https</a:t>
            </a:r>
            <a:r>
              <a:rPr lang="en-US" sz="1700" dirty="0">
                <a:hlinkClick r:id="rId4"/>
              </a:rPr>
              <a:t>://</a:t>
            </a:r>
            <a:r>
              <a:rPr lang="en-US" sz="1700" dirty="0" smtClean="0">
                <a:hlinkClick r:id="rId4"/>
              </a:rPr>
              <a:t>courses.ed-era.com/courses/course-v1:EdEra_OSCE+ST101+ST101/about</a:t>
            </a:r>
            <a:endParaRPr lang="uk-UA" sz="1700" dirty="0" smtClean="0"/>
          </a:p>
          <a:p>
            <a:pPr marL="457200" lvl="1" indent="0" fontAlgn="ctr">
              <a:spcBef>
                <a:spcPts val="0"/>
              </a:spcBef>
              <a:buNone/>
            </a:pPr>
            <a:endParaRPr lang="ru-RU" sz="1700" dirty="0" smtClean="0"/>
          </a:p>
          <a:p>
            <a:pPr fontAlgn="ctr">
              <a:spcBef>
                <a:spcPts val="0"/>
              </a:spcBef>
            </a:pPr>
            <a:r>
              <a:rPr lang="ru-RU" sz="1700" dirty="0" err="1"/>
              <a:t>безкоштовний</a:t>
            </a:r>
            <a:r>
              <a:rPr lang="ru-RU" sz="1700" dirty="0"/>
              <a:t> </a:t>
            </a:r>
            <a:r>
              <a:rPr lang="uk-UA" sz="1700" dirty="0"/>
              <a:t>онлайн-курс</a:t>
            </a:r>
            <a:r>
              <a:rPr lang="ru-RU" sz="1700" dirty="0"/>
              <a:t> </a:t>
            </a:r>
            <a:r>
              <a:rPr lang="ru-RU" sz="1700" b="1" i="1" dirty="0"/>
              <a:t>«Права </a:t>
            </a:r>
            <a:r>
              <a:rPr lang="ru-RU" sz="1700" b="1" i="1" dirty="0" err="1"/>
              <a:t>людини</a:t>
            </a:r>
            <a:r>
              <a:rPr lang="ru-RU" sz="1700" b="1" i="1" dirty="0"/>
              <a:t> в </a:t>
            </a:r>
            <a:r>
              <a:rPr lang="ru-RU" sz="1700" b="1" i="1" dirty="0" err="1"/>
              <a:t>освітньому</a:t>
            </a:r>
            <a:r>
              <a:rPr lang="ru-RU" sz="1700" b="1" i="1" dirty="0"/>
              <a:t> </a:t>
            </a:r>
            <a:r>
              <a:rPr lang="ru-RU" sz="1700" b="1" i="1" dirty="0" err="1"/>
              <a:t>просторі</a:t>
            </a:r>
            <a:r>
              <a:rPr lang="ru-RU" sz="1700" b="1" i="1" dirty="0"/>
              <a:t>»</a:t>
            </a:r>
            <a:r>
              <a:rPr lang="ru-RU" sz="1700" dirty="0"/>
              <a:t> - з </a:t>
            </a:r>
            <a:r>
              <a:rPr lang="ru-RU" sz="1700" dirty="0" err="1"/>
              <a:t>модулі</a:t>
            </a:r>
            <a:endParaRPr lang="ru-RU" sz="1700" dirty="0"/>
          </a:p>
          <a:p>
            <a:pPr marL="457200" lvl="1" indent="0" fontAlgn="ctr">
              <a:spcBef>
                <a:spcPts val="0"/>
              </a:spcBef>
              <a:buNone/>
            </a:pPr>
            <a:r>
              <a:rPr lang="ru-RU" sz="1700" dirty="0" err="1"/>
              <a:t>посилання</a:t>
            </a:r>
            <a:r>
              <a:rPr lang="ru-RU" sz="1700" dirty="0"/>
              <a:t>: </a:t>
            </a:r>
            <a:r>
              <a:rPr lang="en-US" sz="1700" dirty="0">
                <a:hlinkClick r:id="rId5"/>
              </a:rPr>
              <a:t>https://courses.ed-era.com/courses/course-v1:EDERA_OSCE+HRE101+2019/about</a:t>
            </a:r>
            <a:endParaRPr lang="ru-RU" sz="1700" dirty="0"/>
          </a:p>
          <a:p>
            <a:pPr fontAlgn="ctr">
              <a:spcBef>
                <a:spcPts val="0"/>
              </a:spcBef>
            </a:pPr>
            <a:endParaRPr lang="ru-RU" sz="1700" dirty="0" smtClean="0"/>
          </a:p>
          <a:p>
            <a:pPr fontAlgn="ctr">
              <a:spcBef>
                <a:spcPts val="0"/>
              </a:spcBef>
            </a:pPr>
            <a:r>
              <a:rPr lang="ru-RU" sz="1700" dirty="0" err="1" smtClean="0"/>
              <a:t>безкоштовний</a:t>
            </a:r>
            <a:r>
              <a:rPr lang="ru-RU" sz="1700" dirty="0" smtClean="0"/>
              <a:t> </a:t>
            </a:r>
            <a:r>
              <a:rPr lang="uk-UA" sz="1700" dirty="0"/>
              <a:t>онлайн-курс</a:t>
            </a:r>
            <a:r>
              <a:rPr lang="ru-RU" sz="1700" dirty="0"/>
              <a:t> </a:t>
            </a:r>
            <a:r>
              <a:rPr lang="ru-RU" sz="1700" b="1" i="1" dirty="0" smtClean="0"/>
              <a:t>«</a:t>
            </a:r>
            <a:r>
              <a:rPr lang="ru-RU" sz="1700" b="1" i="1" dirty="0" err="1" smtClean="0"/>
              <a:t>Недискримінаційний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підхід</a:t>
            </a:r>
            <a:r>
              <a:rPr lang="ru-RU" sz="1700" b="1" i="1" dirty="0" smtClean="0"/>
              <a:t> у </a:t>
            </a:r>
            <a:r>
              <a:rPr lang="ru-RU" sz="1700" b="1" i="1" dirty="0" err="1" smtClean="0"/>
              <a:t>навчання</a:t>
            </a:r>
            <a:r>
              <a:rPr lang="ru-RU" sz="1700" b="1" i="1" dirty="0" smtClean="0"/>
              <a:t>»</a:t>
            </a:r>
            <a:r>
              <a:rPr lang="ru-RU" sz="1700" dirty="0" smtClean="0"/>
              <a:t> - 9 </a:t>
            </a:r>
            <a:r>
              <a:rPr lang="ru-RU" sz="1700" dirty="0" err="1" smtClean="0"/>
              <a:t>модулів</a:t>
            </a:r>
            <a:r>
              <a:rPr lang="ru-RU" sz="1700" dirty="0" smtClean="0"/>
              <a:t>, 30 </a:t>
            </a:r>
            <a:r>
              <a:rPr lang="ru-RU" sz="1700" dirty="0" err="1" smtClean="0"/>
              <a:t>відеолекцій</a:t>
            </a:r>
            <a:r>
              <a:rPr lang="ru-RU" sz="1700" dirty="0" smtClean="0"/>
              <a:t> </a:t>
            </a:r>
            <a:endParaRPr lang="ru-RU" sz="1700" dirty="0"/>
          </a:p>
          <a:p>
            <a:pPr marL="457200" lvl="1" indent="0" fontAlgn="ctr">
              <a:spcBef>
                <a:spcPts val="0"/>
              </a:spcBef>
              <a:buNone/>
            </a:pPr>
            <a:r>
              <a:rPr lang="ru-RU" sz="1700" dirty="0" err="1"/>
              <a:t>посилання</a:t>
            </a:r>
            <a:r>
              <a:rPr lang="ru-RU" sz="1700" dirty="0" smtClean="0"/>
              <a:t>: </a:t>
            </a:r>
            <a:r>
              <a:rPr lang="en-US" sz="1700" dirty="0">
                <a:hlinkClick r:id="rId5"/>
              </a:rPr>
              <a:t>https://</a:t>
            </a:r>
            <a:r>
              <a:rPr lang="en-US" sz="1700" dirty="0" smtClean="0">
                <a:hlinkClick r:id="rId5"/>
              </a:rPr>
              <a:t>courses.ed-era.com/courses/course-v1:EDERA_OSCE+HRE101+2019/about</a:t>
            </a:r>
            <a:endParaRPr lang="uk-UA" sz="1700" dirty="0" smtClean="0"/>
          </a:p>
          <a:p>
            <a:pPr marL="457200" lvl="1" indent="0" fontAlgn="ctr">
              <a:spcBef>
                <a:spcPts val="0"/>
              </a:spcBef>
              <a:buNone/>
            </a:pPr>
            <a:endParaRPr lang="uk-UA" sz="1700" dirty="0"/>
          </a:p>
          <a:p>
            <a:pPr fontAlgn="ctr">
              <a:spcBef>
                <a:spcPts val="0"/>
              </a:spcBef>
            </a:pPr>
            <a:r>
              <a:rPr lang="uk-UA" sz="1700" dirty="0">
                <a:cs typeface="Times New Roman" panose="02020603050405020304" pitchFamily="18" charset="0"/>
              </a:rPr>
              <a:t>е</a:t>
            </a:r>
            <a:r>
              <a:rPr lang="ru-RU" sz="1700" dirty="0" err="1" smtClean="0">
                <a:cs typeface="Times New Roman" panose="02020603050405020304" pitchFamily="18" charset="0"/>
              </a:rPr>
              <a:t>лектронн</a:t>
            </a:r>
            <a:r>
              <a:rPr lang="uk-UA" sz="1700" dirty="0" err="1">
                <a:cs typeface="Times New Roman" panose="02020603050405020304" pitchFamily="18" charset="0"/>
              </a:rPr>
              <a:t>ий</a:t>
            </a:r>
            <a:r>
              <a:rPr lang="ru-RU" sz="1700" dirty="0">
                <a:cs typeface="Times New Roman" panose="02020603050405020304" pitchFamily="18" charset="0"/>
              </a:rPr>
              <a:t> курс </a:t>
            </a:r>
            <a:r>
              <a:rPr lang="ru-RU" sz="1700" b="1" i="1" dirty="0">
                <a:cs typeface="Times New Roman" panose="02020603050405020304" pitchFamily="18" charset="0"/>
              </a:rPr>
              <a:t>«</a:t>
            </a:r>
            <a:r>
              <a:rPr lang="ru-RU" sz="1700" b="1" i="1" dirty="0" err="1">
                <a:cs typeface="Times New Roman" panose="02020603050405020304" pitchFamily="18" charset="0"/>
              </a:rPr>
              <a:t>Основи</a:t>
            </a:r>
            <a:r>
              <a:rPr lang="ru-RU" sz="1700" b="1" i="1" dirty="0"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cs typeface="Times New Roman" panose="02020603050405020304" pitchFamily="18" charset="0"/>
              </a:rPr>
              <a:t>протидії</a:t>
            </a:r>
            <a:r>
              <a:rPr lang="ru-RU" sz="1700" b="1" i="1" dirty="0"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cs typeface="Times New Roman" panose="02020603050405020304" pitchFamily="18" charset="0"/>
              </a:rPr>
              <a:t>торгівлі</a:t>
            </a:r>
            <a:r>
              <a:rPr lang="ru-RU" sz="1700" b="1" i="1" dirty="0">
                <a:cs typeface="Times New Roman" panose="02020603050405020304" pitchFamily="18" charset="0"/>
              </a:rPr>
              <a:t> людьми»</a:t>
            </a:r>
            <a:r>
              <a:rPr lang="uk-UA" sz="1700" dirty="0">
                <a:cs typeface="Times New Roman" panose="02020603050405020304" pitchFamily="18" charset="0"/>
              </a:rPr>
              <a:t> (Міністерство соціальної політики України</a:t>
            </a:r>
            <a:r>
              <a:rPr lang="uk-UA" sz="1700" dirty="0" smtClean="0">
                <a:cs typeface="Times New Roman" panose="02020603050405020304" pitchFamily="18" charset="0"/>
              </a:rPr>
              <a:t>)</a:t>
            </a:r>
          </a:p>
          <a:p>
            <a:pPr fontAlgn="ctr">
              <a:spcBef>
                <a:spcPts val="0"/>
              </a:spcBef>
            </a:pPr>
            <a:r>
              <a:rPr lang="uk-UA" sz="1700" dirty="0" err="1" smtClean="0">
                <a:cs typeface="Times New Roman" panose="02020603050405020304" pitchFamily="18" charset="0"/>
              </a:rPr>
              <a:t>треніновий</a:t>
            </a:r>
            <a:r>
              <a:rPr lang="uk-UA" sz="1700" dirty="0" smtClean="0">
                <a:cs typeface="Times New Roman" panose="02020603050405020304" pitchFamily="18" charset="0"/>
              </a:rPr>
              <a:t> </a:t>
            </a:r>
            <a:r>
              <a:rPr lang="uk-UA" sz="1700" dirty="0">
                <a:cs typeface="Times New Roman" panose="02020603050405020304" pitchFamily="18" charset="0"/>
              </a:rPr>
              <a:t>курс </a:t>
            </a:r>
            <a:r>
              <a:rPr lang="uk-UA" sz="1700" b="1" i="1" dirty="0">
                <a:cs typeface="Times New Roman" panose="02020603050405020304" pitchFamily="18" charset="0"/>
              </a:rPr>
              <a:t>«Безпека дитини в сучасному світі» </a:t>
            </a:r>
            <a:r>
              <a:rPr lang="uk-UA" sz="1700" dirty="0">
                <a:cs typeface="Times New Roman" panose="02020603050405020304" pitchFamily="18" charset="0"/>
              </a:rPr>
              <a:t>(РОІППО</a:t>
            </a:r>
            <a:r>
              <a:rPr lang="uk-UA" sz="1700" dirty="0" smtClean="0">
                <a:cs typeface="Times New Roman" panose="02020603050405020304" pitchFamily="18" charset="0"/>
              </a:rPr>
              <a:t>)</a:t>
            </a:r>
            <a:endParaRPr lang="ru-RU" sz="17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98" y="621975"/>
            <a:ext cx="1797609" cy="1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98" y="1828920"/>
            <a:ext cx="1797609" cy="1045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98" y="4464928"/>
            <a:ext cx="1765652" cy="1170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21" y="3036194"/>
            <a:ext cx="1797607" cy="1146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221" y="5755565"/>
            <a:ext cx="1797609" cy="9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1330" y="521296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Платформи для професійного розвитку педагогів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3383" y="1167635"/>
            <a:ext cx="2871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ed-era.com</a:t>
            </a:r>
            <a:endParaRPr lang="uk-UA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9" y="873727"/>
            <a:ext cx="1475655" cy="14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13383" y="1952473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/>
              <a:t>Домедична</a:t>
            </a:r>
            <a:r>
              <a:rPr lang="uk-UA" sz="2000" dirty="0"/>
              <a:t> </a:t>
            </a:r>
            <a:r>
              <a:rPr lang="uk-UA" sz="2000" dirty="0"/>
              <a:t>допомога (1 модуль – 1 година, 3 </a:t>
            </a:r>
            <a:r>
              <a:rPr lang="uk-UA" sz="2000" dirty="0"/>
              <a:t>лекції</a:t>
            </a:r>
            <a:r>
              <a:rPr lang="en-US" sz="2000" dirty="0"/>
              <a:t>)</a:t>
            </a:r>
            <a:endParaRPr lang="en-US" sz="2000" dirty="0"/>
          </a:p>
          <a:p>
            <a:endParaRPr lang="en-US" sz="2000" dirty="0"/>
          </a:p>
          <a:p>
            <a:endParaRPr lang="uk-UA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9" y="2817789"/>
            <a:ext cx="4509264" cy="8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13383" y="3833452"/>
            <a:ext cx="622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5"/>
              </a:rPr>
              <a:t>prometheus.org.ua</a:t>
            </a:r>
            <a:endParaRPr lang="uk-UA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13383" y="469865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Побутові </a:t>
            </a:r>
            <a:r>
              <a:rPr lang="uk-UA" sz="2000" dirty="0"/>
              <a:t>відходи – дій зараз! (10 </a:t>
            </a:r>
            <a:r>
              <a:rPr lang="uk-UA" sz="2000" dirty="0" smtClean="0"/>
              <a:t>лекцій</a:t>
            </a:r>
            <a:r>
              <a:rPr lang="en-US" sz="2000" dirty="0" smtClean="0"/>
              <a:t>)</a:t>
            </a:r>
            <a:endParaRPr lang="uk-UA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13383" y="5294613"/>
            <a:ext cx="8239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/>
              <a:t>Медіаграмотність</a:t>
            </a:r>
            <a:r>
              <a:rPr lang="uk-UA" sz="2000" dirty="0"/>
              <a:t>: практичні навички (4 </a:t>
            </a:r>
            <a:r>
              <a:rPr lang="uk-UA" sz="2000" dirty="0" smtClean="0"/>
              <a:t>тижні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566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Всеукраїнський</a:t>
            </a:r>
            <a:r>
              <a:rPr lang="ru-RU" b="1" dirty="0"/>
              <a:t> конкурс </a:t>
            </a:r>
            <a:r>
              <a:rPr lang="ru-RU" b="1" dirty="0" err="1"/>
              <a:t>соціальних</a:t>
            </a:r>
            <a:r>
              <a:rPr lang="ru-RU" b="1" dirty="0"/>
              <a:t> фото- та </a:t>
            </a:r>
            <a:r>
              <a:rPr lang="ru-RU" b="1" dirty="0" err="1"/>
              <a:t>відеоробіт</a:t>
            </a:r>
            <a:r>
              <a:rPr lang="ru-RU" b="1" dirty="0"/>
              <a:t> в рамках </a:t>
            </a:r>
            <a:r>
              <a:rPr lang="ru-RU" b="1" dirty="0" err="1"/>
              <a:t>національного</a:t>
            </a:r>
            <a:r>
              <a:rPr lang="ru-RU" b="1" dirty="0"/>
              <a:t> проекту «</a:t>
            </a:r>
            <a:r>
              <a:rPr lang="ru-RU" b="1" dirty="0" err="1"/>
              <a:t>Безпечна</a:t>
            </a:r>
            <a:r>
              <a:rPr lang="ru-RU" b="1" dirty="0"/>
              <a:t> </a:t>
            </a:r>
            <a:r>
              <a:rPr lang="ru-RU" b="1" dirty="0" err="1"/>
              <a:t>країна</a:t>
            </a:r>
            <a:r>
              <a:rPr lang="ru-RU" b="1" dirty="0"/>
              <a:t>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2616200"/>
            <a:ext cx="11461750" cy="3683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теми конкурсу: </a:t>
            </a:r>
            <a:r>
              <a:rPr lang="ru-RU" dirty="0" smtClean="0">
                <a:hlinkClick r:id="rId2"/>
              </a:rPr>
              <a:t>Молодь </a:t>
            </a:r>
            <a:r>
              <a:rPr lang="ru-RU" dirty="0">
                <a:hlinkClick r:id="rId2"/>
              </a:rPr>
              <a:t>за </a:t>
            </a:r>
            <a:r>
              <a:rPr lang="ru-RU" dirty="0" err="1">
                <a:hlinkClick r:id="rId2"/>
              </a:rPr>
              <a:t>безпеку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дорожнього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руху</a:t>
            </a:r>
            <a:r>
              <a:rPr lang="ru-RU" dirty="0" smtClean="0"/>
              <a:t>, </a:t>
            </a:r>
            <a:r>
              <a:rPr lang="ru-RU" dirty="0" err="1" smtClean="0">
                <a:hlinkClick r:id="rId3"/>
              </a:rPr>
              <a:t>Протидія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>
                <a:hlinkClick r:id="rId3"/>
              </a:rPr>
              <a:t>булінгу</a:t>
            </a:r>
            <a:r>
              <a:rPr lang="ru-RU" dirty="0">
                <a:hlinkClick r:id="rId3"/>
              </a:rPr>
              <a:t> (</a:t>
            </a:r>
            <a:r>
              <a:rPr lang="ru-RU" dirty="0" err="1">
                <a:hlinkClick r:id="rId3"/>
              </a:rPr>
              <a:t>цькуванню</a:t>
            </a:r>
            <a:r>
              <a:rPr lang="ru-RU" dirty="0">
                <a:hlinkClick r:id="rId3"/>
              </a:rPr>
              <a:t>) в закладах </a:t>
            </a:r>
            <a:r>
              <a:rPr lang="ru-RU" dirty="0" err="1" smtClean="0">
                <a:hlinkClick r:id="rId3"/>
              </a:rPr>
              <a:t>освіти</a:t>
            </a:r>
            <a:endParaRPr lang="ru-RU" dirty="0" smtClean="0"/>
          </a:p>
          <a:p>
            <a:endParaRPr lang="ru-RU" dirty="0"/>
          </a:p>
          <a:p>
            <a:r>
              <a:rPr lang="uk-UA" dirty="0" smtClean="0"/>
              <a:t>фото- </a:t>
            </a:r>
            <a:r>
              <a:rPr lang="uk-UA" dirty="0"/>
              <a:t>та/чи </a:t>
            </a:r>
            <a:r>
              <a:rPr lang="uk-UA" dirty="0" err="1"/>
              <a:t>відеоробота</a:t>
            </a:r>
            <a:r>
              <a:rPr lang="uk-UA" dirty="0"/>
              <a:t> має виглядати як соціальна реклама з тематики протидії </a:t>
            </a:r>
            <a:r>
              <a:rPr lang="uk-UA" dirty="0" err="1"/>
              <a:t>булінгу</a:t>
            </a:r>
            <a:r>
              <a:rPr lang="uk-UA" dirty="0"/>
              <a:t> або безпеки дорожнього руху й бути спрямована на пропаганду толерантної та безпечної поведінки у закладах освіти, на вулицях і дорогах, попередження дитячого травматизму, на популяризацію правил взаємоповаги, безпечного користування мережею Інтернет, дотримання правил дорожнього руху, зокрема, носіння </a:t>
            </a:r>
            <a:r>
              <a:rPr lang="uk-UA" dirty="0" err="1"/>
              <a:t>світлоповертальних</a:t>
            </a:r>
            <a:r>
              <a:rPr lang="uk-UA" dirty="0"/>
              <a:t> елементів, використання захисних шоломів при їзді на мотоциклах і велосипедах, ременів безпеки в автомобілях, </a:t>
            </a:r>
            <a:r>
              <a:rPr lang="uk-UA" dirty="0" smtClean="0"/>
              <a:t>тощо</a:t>
            </a:r>
          </a:p>
          <a:p>
            <a:endParaRPr lang="uk-UA" dirty="0" smtClean="0"/>
          </a:p>
          <a:p>
            <a:r>
              <a:rPr lang="uk-UA" dirty="0" smtClean="0"/>
              <a:t>строк </a:t>
            </a:r>
            <a:r>
              <a:rPr lang="uk-UA" dirty="0"/>
              <a:t>подання робіт </a:t>
            </a:r>
            <a:r>
              <a:rPr lang="uk-UA" dirty="0" smtClean="0"/>
              <a:t>– </a:t>
            </a:r>
            <a:r>
              <a:rPr lang="ru-RU" dirty="0" smtClean="0"/>
              <a:t>до </a:t>
            </a:r>
            <a:r>
              <a:rPr lang="ru-RU" dirty="0"/>
              <a:t>18 </a:t>
            </a:r>
            <a:r>
              <a:rPr lang="ru-RU" dirty="0" err="1"/>
              <a:t>жовтня</a:t>
            </a:r>
            <a:r>
              <a:rPr lang="ru-RU" dirty="0"/>
              <a:t> 2019 року. </a:t>
            </a:r>
            <a:r>
              <a:rPr lang="ru-RU" dirty="0" err="1"/>
              <a:t>Долучитися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та </a:t>
            </a:r>
            <a:r>
              <a:rPr lang="ru-RU" dirty="0" err="1"/>
              <a:t>вихованці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індивідуально</a:t>
            </a:r>
            <a:r>
              <a:rPr lang="ru-RU" dirty="0"/>
              <a:t>, </a:t>
            </a:r>
            <a:r>
              <a:rPr lang="ru-RU" dirty="0" err="1" smtClean="0"/>
              <a:t>колективно</a:t>
            </a:r>
            <a:r>
              <a:rPr lang="ru-RU" dirty="0" smtClean="0"/>
              <a:t>).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конкурсі</a:t>
            </a:r>
            <a:r>
              <a:rPr lang="ru-RU" dirty="0"/>
              <a:t> </a:t>
            </a:r>
            <a:r>
              <a:rPr lang="ru-RU" dirty="0" err="1" smtClean="0"/>
              <a:t>немає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550" y="6285478"/>
            <a:ext cx="1169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http://dopomogadtp.com/ua/vseukrainskyj-konkurs-sotsialnykh-foto-ta-videorobit-bezpechna-kraina/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389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Національно-патріотичне виховання</a:t>
            </a:r>
            <a:endParaRPr lang="uk-UA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напрямок другий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02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291" y="33667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Складові національно-патріотичного  виховання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2375"/>
              </p:ext>
            </p:extLst>
          </p:nvPr>
        </p:nvGraphicFramePr>
        <p:xfrm>
          <a:off x="1946788" y="2230066"/>
          <a:ext cx="8077816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623369" y="2287530"/>
            <a:ext cx="2481626" cy="1330699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b="1" dirty="0"/>
              <a:t>Національно-патріотичне виховання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435195" y="3781437"/>
            <a:ext cx="1558344" cy="695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613045" y="4220982"/>
            <a:ext cx="5022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953664" y="3848358"/>
            <a:ext cx="1416675" cy="682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038" y="1604274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>
                <a:cs typeface="Times New Roman" panose="02020603050405020304" pitchFamily="18" charset="0"/>
              </a:rPr>
              <a:t>Попередження та протидія </a:t>
            </a:r>
            <a:r>
              <a:rPr lang="uk-UA" sz="3200" b="1" dirty="0" smtClean="0">
                <a:cs typeface="Times New Roman" panose="02020603050405020304" pitchFamily="18" charset="0"/>
              </a:rPr>
              <a:t>насильству</a:t>
            </a:r>
          </a:p>
          <a:p>
            <a:pPr marL="0" indent="0" algn="ctr">
              <a:buNone/>
            </a:pPr>
            <a:endParaRPr lang="uk-UA" sz="3200" b="1" dirty="0" smtClean="0"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Лист МОН України «Деякі питання щодо створення у 2019/2020 н. р. безпечного освітнього середовища, формування в дітей та учнівської молоді ціннісних життєвих навичок» №-1/9-414 від 27.06.2019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1442" t="36721" r="41873" b="40921"/>
          <a:stretch/>
        </p:blipFill>
        <p:spPr bwMode="auto">
          <a:xfrm>
            <a:off x="8729901" y="156129"/>
            <a:ext cx="1213679" cy="1326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5461914" y="4206622"/>
            <a:ext cx="1151793" cy="742952"/>
          </a:xfrm>
          <a:prstGeom prst="downArrow">
            <a:avLst>
              <a:gd name="adj1" fmla="val 50000"/>
              <a:gd name="adj2" fmla="val 52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943580" y="4197972"/>
            <a:ext cx="1151793" cy="742952"/>
          </a:xfrm>
          <a:prstGeom prst="downArrow">
            <a:avLst>
              <a:gd name="adj1" fmla="val 50000"/>
              <a:gd name="adj2" fmla="val 52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74812" y="4206622"/>
            <a:ext cx="1151793" cy="742952"/>
          </a:xfrm>
          <a:prstGeom prst="downArrow">
            <a:avLst>
              <a:gd name="adj1" fmla="val 50000"/>
              <a:gd name="adj2" fmla="val 52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1275" y="5260964"/>
            <a:ext cx="123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Протидія </a:t>
            </a:r>
            <a:endParaRPr lang="uk-UA" b="1" dirty="0" smtClean="0"/>
          </a:p>
          <a:p>
            <a:pPr algn="ctr"/>
            <a:r>
              <a:rPr lang="uk-UA" b="1" dirty="0" err="1" smtClean="0"/>
              <a:t>булінгу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43580" y="5166734"/>
            <a:ext cx="1293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Протидія </a:t>
            </a:r>
            <a:endParaRPr lang="uk-UA" b="1" dirty="0" smtClean="0"/>
          </a:p>
          <a:p>
            <a:pPr algn="ctr"/>
            <a:r>
              <a:rPr lang="uk-UA" b="1" dirty="0" smtClean="0"/>
              <a:t>торгівлі </a:t>
            </a:r>
          </a:p>
          <a:p>
            <a:pPr algn="ctr"/>
            <a:r>
              <a:rPr lang="uk-UA" b="1" dirty="0" smtClean="0"/>
              <a:t>людьми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74914" y="5166734"/>
            <a:ext cx="18421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Протидія </a:t>
            </a:r>
            <a:endParaRPr lang="uk-UA" b="1" dirty="0" smtClean="0"/>
          </a:p>
          <a:p>
            <a:pPr algn="ctr"/>
            <a:r>
              <a:rPr lang="uk-UA" b="1" dirty="0" smtClean="0"/>
              <a:t>домашньому </a:t>
            </a:r>
          </a:p>
          <a:p>
            <a:pPr algn="ctr"/>
            <a:r>
              <a:rPr lang="uk-UA" b="1" dirty="0" smtClean="0"/>
              <a:t>насильству</a:t>
            </a:r>
            <a:endParaRPr lang="ru-RU" b="1" dirty="0"/>
          </a:p>
          <a:p>
            <a:pPr algn="ctr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466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587" y="318251"/>
            <a:ext cx="8610600" cy="1293028"/>
          </a:xfrm>
        </p:spPr>
        <p:txBody>
          <a:bodyPr/>
          <a:lstStyle/>
          <a:p>
            <a:r>
              <a:rPr lang="uk-UA" b="1" dirty="0"/>
              <a:t>Нормативні документи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3" y="2068129"/>
            <a:ext cx="11284974" cy="3542563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cs typeface="Times New Roman" pitchFamily="18" charset="0"/>
              </a:rPr>
              <a:t>«Про схвалення Концепції національно-патріотичного виховання дітей та молоді» (наказ Міністерства освіти і науки України від 28.05.2015 № 582) </a:t>
            </a:r>
            <a:endParaRPr lang="uk-UA" sz="2800" dirty="0" smtClean="0">
              <a:cs typeface="Times New Roman" pitchFamily="18" charset="0"/>
            </a:endParaRPr>
          </a:p>
          <a:p>
            <a:pPr algn="just"/>
            <a:r>
              <a:rPr lang="uk-UA" sz="2800" dirty="0" smtClean="0">
                <a:cs typeface="Times New Roman" pitchFamily="18" charset="0"/>
              </a:rPr>
              <a:t>«Про внесення змін до наказу Міністерства освіти і науки України від 16.06.2015 №641» (</a:t>
            </a:r>
            <a:r>
              <a:rPr lang="uk-UA" sz="2800" dirty="0">
                <a:cs typeface="Times New Roman" pitchFamily="18" charset="0"/>
              </a:rPr>
              <a:t>наказ Міністерства освіти і науки України від </a:t>
            </a:r>
            <a:r>
              <a:rPr lang="uk-UA" sz="2800" dirty="0" smtClean="0">
                <a:cs typeface="Times New Roman" pitchFamily="18" charset="0"/>
              </a:rPr>
              <a:t>29.08.2019 №1038)</a:t>
            </a:r>
          </a:p>
          <a:p>
            <a:pPr algn="just"/>
            <a:r>
              <a:rPr lang="uk-UA" sz="2800" dirty="0" smtClean="0">
                <a:cs typeface="Times New Roman" pitchFamily="18" charset="0"/>
              </a:rPr>
              <a:t>«</a:t>
            </a:r>
            <a:r>
              <a:rPr lang="uk-UA" sz="2800" dirty="0">
                <a:cs typeface="Times New Roman" pitchFamily="18" charset="0"/>
              </a:rPr>
              <a:t>Про Стратегію національно-патріотичного виховання» (Указ Президента України від</a:t>
            </a:r>
            <a:r>
              <a:rPr lang="en-US" sz="2800" dirty="0">
                <a:cs typeface="Times New Roman" pitchFamily="18" charset="0"/>
              </a:rPr>
              <a:t> 18</a:t>
            </a:r>
            <a:r>
              <a:rPr lang="uk-UA" sz="2800" dirty="0">
                <a:cs typeface="Times New Roman" pitchFamily="18" charset="0"/>
              </a:rPr>
              <a:t>.05.2019 № </a:t>
            </a:r>
            <a:r>
              <a:rPr lang="uk-UA" sz="2800" dirty="0" smtClean="0">
                <a:cs typeface="Times New Roman" pitchFamily="18" charset="0"/>
              </a:rPr>
              <a:t>286/2019)</a:t>
            </a:r>
          </a:p>
          <a:p>
            <a:pPr algn="just"/>
            <a:r>
              <a:rPr lang="uk-UA" sz="2800" dirty="0" smtClean="0">
                <a:cs typeface="Times New Roman" pitchFamily="18" charset="0"/>
              </a:rPr>
              <a:t>Лист МОН України від 16.08.2019 №1/9-523 «Про національно-патріотичне виховання у закладах освіти у 2019/2020 навчальному році»</a:t>
            </a:r>
          </a:p>
          <a:p>
            <a:pPr marL="0" indent="0" algn="just">
              <a:buNone/>
            </a:pPr>
            <a:endParaRPr lang="uk-UA" sz="2800" dirty="0">
              <a:cs typeface="Times New Roman" pitchFamily="18" charset="0"/>
            </a:endParaRPr>
          </a:p>
          <a:p>
            <a:pPr algn="just"/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7466" y="1288113"/>
            <a:ext cx="10478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https://imzo.gov.ua/osvita/pozashkilna-osvita-ta-vihovna-robota/natsionalno-patriotichne-vihovannya-ditey-ta-molodi/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347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/>
              <a:t>партнерство</a:t>
            </a:r>
            <a:endParaRPr lang="uk-UA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напрямок третій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41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954" y="248179"/>
            <a:ext cx="6683477" cy="828453"/>
          </a:xfrm>
        </p:spPr>
        <p:txBody>
          <a:bodyPr/>
          <a:lstStyle/>
          <a:p>
            <a:r>
              <a:rPr lang="uk-UA" b="1" dirty="0"/>
              <a:t>Нормативні документи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303" y="2150315"/>
            <a:ext cx="10820400" cy="2657659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cs typeface="Times New Roman" pitchFamily="18" charset="0"/>
              </a:rPr>
              <a:t>Концепція Нової української школи</a:t>
            </a:r>
          </a:p>
          <a:p>
            <a:pPr algn="just"/>
            <a:r>
              <a:rPr lang="uk-UA" sz="2800" dirty="0" smtClean="0">
                <a:cs typeface="Times New Roman" pitchFamily="18" charset="0"/>
              </a:rPr>
              <a:t>Закон України «Про освіту»</a:t>
            </a:r>
          </a:p>
          <a:p>
            <a:pPr algn="just"/>
            <a:r>
              <a:rPr lang="uk-UA" sz="2800" dirty="0">
                <a:cs typeface="Times New Roman" pitchFamily="18" charset="0"/>
              </a:rPr>
              <a:t>Закон України «Про </a:t>
            </a:r>
            <a:r>
              <a:rPr lang="ru-RU" sz="2800" dirty="0" err="1" smtClean="0"/>
              <a:t>молодіжні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дитячі</a:t>
            </a:r>
            <a:r>
              <a:rPr lang="ru-RU" sz="2800" dirty="0"/>
              <a:t> </a:t>
            </a:r>
            <a:r>
              <a:rPr lang="ru-RU" sz="2800" dirty="0" err="1"/>
              <a:t>громадські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uk-UA" sz="2800" dirty="0" smtClean="0">
                <a:cs typeface="Times New Roman" pitchFamily="18" charset="0"/>
              </a:rPr>
              <a:t>»</a:t>
            </a:r>
            <a:endParaRPr lang="uk-UA" sz="2800" dirty="0">
              <a:cs typeface="Times New Roman" pitchFamily="18" charset="0"/>
            </a:endParaRPr>
          </a:p>
          <a:p>
            <a:pPr algn="just"/>
            <a:r>
              <a:rPr lang="uk-UA" sz="2800" dirty="0" smtClean="0">
                <a:cs typeface="Times New Roman" pitchFamily="18" charset="0"/>
              </a:rPr>
              <a:t>«</a:t>
            </a:r>
            <a:r>
              <a:rPr lang="uk-UA" sz="2800" dirty="0">
                <a:cs typeface="Times New Roman" pitchFamily="18" charset="0"/>
              </a:rPr>
              <a:t>Про затвердження плану заходів на 2019-2022 роки з реалізації Концепції підтримки та сприяння розвитку дитячого громадського руху в Україні» (розпорядження Кабінету Міністрів України від 20.03.2019 №171-р</a:t>
            </a:r>
            <a:r>
              <a:rPr lang="uk-UA" sz="2800" dirty="0" smtClean="0">
                <a:cs typeface="Times New Roman" pitchFamily="18" charset="0"/>
              </a:rPr>
              <a:t>)</a:t>
            </a:r>
          </a:p>
          <a:p>
            <a:pPr algn="just"/>
            <a:endParaRPr lang="uk-UA" sz="2800" dirty="0">
              <a:cs typeface="Times New Roman" pitchFamily="18" charset="0"/>
            </a:endParaRPr>
          </a:p>
          <a:p>
            <a:pPr algn="just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944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690" y="1349086"/>
            <a:ext cx="6388510" cy="518925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Меморандум – це результат </a:t>
            </a:r>
            <a:r>
              <a:rPr lang="uk-UA" dirty="0" err="1"/>
              <a:t>фасилітованих</a:t>
            </a:r>
            <a:r>
              <a:rPr lang="uk-UA" dirty="0"/>
              <a:t> зустрічей між учнями, батьками і </a:t>
            </a:r>
            <a:r>
              <a:rPr lang="uk-UA" dirty="0" smtClean="0"/>
              <a:t>вчителями, що спрощує </a:t>
            </a:r>
            <a:r>
              <a:rPr lang="uk-UA" dirty="0"/>
              <a:t>комунікацію між усіма учасниками освітнього процесу та ухвалення рішень у школі. </a:t>
            </a:r>
            <a:endParaRPr lang="uk-UA" dirty="0" smtClean="0"/>
          </a:p>
          <a:p>
            <a:r>
              <a:rPr lang="uk-UA" dirty="0" smtClean="0"/>
              <a:t>Структура:</a:t>
            </a:r>
            <a:endParaRPr lang="uk-UA" dirty="0"/>
          </a:p>
          <a:p>
            <a:pPr lvl="1"/>
            <a:r>
              <a:rPr lang="uk-UA" b="1" dirty="0"/>
              <a:t>Перший розділ</a:t>
            </a:r>
            <a:r>
              <a:rPr lang="uk-UA" dirty="0"/>
              <a:t> присвячено правилам та регламентам, яких не вистачає для врегулювання щоденного життя та розпорядку, які спільнота кожної школи має напрацювати сама.</a:t>
            </a:r>
          </a:p>
          <a:p>
            <a:pPr lvl="1"/>
            <a:r>
              <a:rPr lang="uk-UA" b="1" dirty="0"/>
              <a:t>Другий розділ</a:t>
            </a:r>
            <a:r>
              <a:rPr lang="uk-UA" dirty="0"/>
              <a:t> стосується підвищення ефективності освітнього процесу.</a:t>
            </a:r>
          </a:p>
          <a:p>
            <a:pPr lvl="1"/>
            <a:r>
              <a:rPr lang="uk-UA" b="1" dirty="0"/>
              <a:t>Третій розділ</a:t>
            </a:r>
            <a:r>
              <a:rPr lang="uk-UA" dirty="0"/>
              <a:t> присвячено безпеці в школі, сприятливому фізичному середовищу та комфортній психосоціальній атмосфері.</a:t>
            </a:r>
          </a:p>
          <a:p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://nus.org.ua/wp-content/uploads/2019/07/na-say-t-novyy-logotyp.pdf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4" y="1029429"/>
            <a:ext cx="4371429" cy="5828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17649" y="530631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https://nus.org.ua/memorandum/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62491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562" y="616888"/>
            <a:ext cx="9043219" cy="99068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Неформальне шкільне життя</a:t>
            </a:r>
            <a:br>
              <a:rPr lang="uk-UA" b="1" dirty="0" smtClean="0"/>
            </a:br>
            <a:r>
              <a:rPr lang="uk-UA" dirty="0" smtClean="0"/>
              <a:t>(</a:t>
            </a:r>
            <a:r>
              <a:rPr lang="uk-UA" dirty="0"/>
              <a:t>«</a:t>
            </a:r>
            <a:r>
              <a:rPr lang="uk-UA" dirty="0" smtClean="0"/>
              <a:t>прихований» навчальний план)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908382"/>
          </a:xfrm>
        </p:spPr>
        <p:txBody>
          <a:bodyPr>
            <a:normAutofit/>
          </a:bodyPr>
          <a:lstStyle/>
          <a:p>
            <a:pPr fontAlgn="base"/>
            <a:r>
              <a:rPr lang="uk-UA" sz="2400" dirty="0" smtClean="0"/>
              <a:t>загальношкільна </a:t>
            </a:r>
            <a:r>
              <a:rPr lang="uk-UA" sz="2400" dirty="0"/>
              <a:t>атмосфера;</a:t>
            </a:r>
          </a:p>
          <a:p>
            <a:pPr fontAlgn="base"/>
            <a:r>
              <a:rPr lang="uk-UA" sz="2400" dirty="0"/>
              <a:t>міжособистісні стосунки учасників педагогічного процесу;</a:t>
            </a:r>
          </a:p>
          <a:p>
            <a:pPr fontAlgn="base"/>
            <a:r>
              <a:rPr lang="uk-UA" sz="2400" dirty="0" err="1"/>
              <a:t>переважальні</a:t>
            </a:r>
            <a:r>
              <a:rPr lang="uk-UA" sz="2400" dirty="0"/>
              <a:t> символи;</a:t>
            </a:r>
          </a:p>
          <a:p>
            <a:pPr fontAlgn="base"/>
            <a:r>
              <a:rPr lang="uk-UA" sz="2400" dirty="0"/>
              <a:t>стилі педагогічної діяльності;</a:t>
            </a:r>
          </a:p>
          <a:p>
            <a:pPr fontAlgn="base"/>
            <a:r>
              <a:rPr lang="uk-UA" sz="2400" dirty="0"/>
              <a:t>способи вирішення конфліктів, дилем, кризових ситуацій;</a:t>
            </a:r>
          </a:p>
          <a:p>
            <a:pPr fontAlgn="base"/>
            <a:r>
              <a:rPr lang="uk-UA" sz="2400" dirty="0"/>
              <a:t>організаційна культура.</a:t>
            </a:r>
          </a:p>
          <a:p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799" y="5545759"/>
            <a:ext cx="10522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solidFill>
                  <a:srgbClr val="C00000"/>
                </a:solidFill>
              </a:rPr>
              <a:t>*</a:t>
            </a:r>
            <a:r>
              <a:rPr lang="uk-UA" i="1" dirty="0" smtClean="0"/>
              <a:t> «</a:t>
            </a:r>
            <a:r>
              <a:rPr lang="uk-UA" i="1" dirty="0"/>
              <a:t>ПРИХОВАНИЙ НАВЧАЛЬНИЙ ПЛАН» АБО «ПРИХОВАНА НАВЧАЛЬНА ПРОГРАМА» (</a:t>
            </a:r>
            <a:r>
              <a:rPr lang="en-US" i="1" dirty="0"/>
              <a:t>HIDDEN CURRICULUM) – </a:t>
            </a:r>
            <a:r>
              <a:rPr lang="uk-UA" i="1" dirty="0"/>
              <a:t>особлива структура й стиль спілкування, підбір завдань, прикладів, що опосередковано, але сильно, впливає на учнів </a:t>
            </a:r>
            <a:r>
              <a:rPr lang="uk-UA" i="1" dirty="0" smtClean="0"/>
              <a:t>(вихованців</a:t>
            </a:r>
            <a:r>
              <a:rPr lang="uk-UA" i="1" dirty="0"/>
              <a:t>), нав’язуючи їм певні ролі.</a:t>
            </a:r>
          </a:p>
        </p:txBody>
      </p:sp>
    </p:spTree>
    <p:extLst>
      <p:ext uri="{BB962C8B-B14F-4D97-AF65-F5344CB8AC3E}">
        <p14:creationId xmlns:p14="http://schemas.microsoft.com/office/powerpoint/2010/main" val="266499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Інтеграція батьків у педагогічний процес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Завданнями партнерства </a:t>
            </a:r>
            <a:r>
              <a:rPr lang="uk-UA" dirty="0" smtClean="0"/>
              <a:t>: </a:t>
            </a:r>
          </a:p>
          <a:p>
            <a:r>
              <a:rPr lang="uk-UA" dirty="0" smtClean="0"/>
              <a:t>встановлення </a:t>
            </a:r>
            <a:r>
              <a:rPr lang="uk-UA" dirty="0"/>
              <a:t>партнерських відносин з сім'ями учнів; </a:t>
            </a:r>
            <a:endParaRPr lang="uk-UA" dirty="0" smtClean="0"/>
          </a:p>
          <a:p>
            <a:r>
              <a:rPr lang="uk-UA" dirty="0" smtClean="0"/>
              <a:t>визначення </a:t>
            </a:r>
            <a:r>
              <a:rPr lang="uk-UA" dirty="0"/>
              <a:t>ціннісних орієнтирів спільної діяльності та шляхів їх досягнення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залучення </a:t>
            </a:r>
            <a:r>
              <a:rPr lang="uk-UA" dirty="0"/>
              <a:t>батьків до організації навчально-виховного процесу та управління життєдіяльністю школи; </a:t>
            </a:r>
            <a:endParaRPr lang="uk-UA" dirty="0" smtClean="0"/>
          </a:p>
          <a:p>
            <a:r>
              <a:rPr lang="uk-UA" dirty="0" smtClean="0"/>
              <a:t>науково-методичний </a:t>
            </a:r>
            <a:r>
              <a:rPr lang="uk-UA" dirty="0"/>
              <a:t>та інформаційний супровід </a:t>
            </a:r>
            <a:r>
              <a:rPr lang="uk-UA" dirty="0" smtClean="0"/>
              <a:t>психолого-педагогічного </a:t>
            </a:r>
            <a:r>
              <a:rPr lang="uk-UA" dirty="0"/>
              <a:t>навчання батьків з метою підвищення їхньої компетентності</a:t>
            </a:r>
            <a:r>
              <a:rPr lang="uk-UA" dirty="0" smtClean="0"/>
              <a:t>;</a:t>
            </a:r>
          </a:p>
          <a:p>
            <a:r>
              <a:rPr lang="uk-UA" dirty="0"/>
              <a:t>проведення діагностичних і маркетингових досліджень з метою визначення освітніх запитів й задоволення освітніх потреб батьків та учнів.</a:t>
            </a:r>
          </a:p>
        </p:txBody>
      </p:sp>
    </p:spTree>
    <p:extLst>
      <p:ext uri="{BB962C8B-B14F-4D97-AF65-F5344CB8AC3E}">
        <p14:creationId xmlns:p14="http://schemas.microsoft.com/office/powerpoint/2010/main" val="3727291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084" y="269618"/>
            <a:ext cx="8610600" cy="769459"/>
          </a:xfrm>
        </p:spPr>
        <p:txBody>
          <a:bodyPr/>
          <a:lstStyle/>
          <a:p>
            <a:r>
              <a:rPr lang="uk-UA" b="1" dirty="0" smtClean="0"/>
              <a:t>Проект «школа 3.0»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1" y="1288528"/>
            <a:ext cx="6745176" cy="4738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743" y="1891821"/>
            <a:ext cx="6108338" cy="4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06" y="848628"/>
            <a:ext cx="4148494" cy="5595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29200" y="61026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http://static.klasnaocinka.com.ua/uploads/editor/5090/406758/sitepage_82/files/shk_gazeta.pdf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408773"/>
            <a:ext cx="6921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i="1" u="sng" dirty="0" smtClean="0"/>
              <a:t>Зміст книги:</a:t>
            </a:r>
          </a:p>
          <a:p>
            <a:r>
              <a:rPr lang="uk-UA" sz="1500" dirty="0" smtClean="0"/>
              <a:t>1. Що </a:t>
            </a:r>
            <a:r>
              <a:rPr lang="uk-UA" sz="1500" dirty="0"/>
              <a:t>таке шкільна газета </a:t>
            </a:r>
            <a:r>
              <a:rPr lang="uk-UA" sz="1500" dirty="0" smtClean="0"/>
              <a:t>(глосарій, реєстрація </a:t>
            </a:r>
            <a:r>
              <a:rPr lang="uk-UA" sz="1500" dirty="0"/>
              <a:t>шкільної газети</a:t>
            </a:r>
          </a:p>
          <a:p>
            <a:r>
              <a:rPr lang="uk-UA" sz="1500" dirty="0"/>
              <a:t>як друкованого </a:t>
            </a:r>
            <a:r>
              <a:rPr lang="uk-UA" sz="1500" dirty="0" smtClean="0"/>
              <a:t>медіа, реєстрація </a:t>
            </a:r>
            <a:r>
              <a:rPr lang="uk-UA" sz="1500" dirty="0"/>
              <a:t>сайту шкільної газети</a:t>
            </a:r>
          </a:p>
          <a:p>
            <a:r>
              <a:rPr lang="uk-UA" sz="1500" dirty="0"/>
              <a:t>як електронного </a:t>
            </a:r>
            <a:r>
              <a:rPr lang="uk-UA" sz="1500" dirty="0" smtClean="0"/>
              <a:t>медіа)</a:t>
            </a:r>
            <a:endParaRPr lang="uk-UA" sz="1500" dirty="0"/>
          </a:p>
          <a:p>
            <a:r>
              <a:rPr lang="uk-UA" sz="1500" dirty="0" smtClean="0"/>
              <a:t>2. </a:t>
            </a:r>
            <a:r>
              <a:rPr lang="uk-UA" sz="1500" dirty="0"/>
              <a:t>Мета створення шкільної газети </a:t>
            </a:r>
            <a:endParaRPr lang="uk-UA" sz="1500" dirty="0" smtClean="0"/>
          </a:p>
          <a:p>
            <a:r>
              <a:rPr lang="uk-UA" sz="1500" dirty="0" smtClean="0"/>
              <a:t>3. </a:t>
            </a:r>
            <a:r>
              <a:rPr lang="uk-UA" sz="1500" dirty="0"/>
              <a:t>Різновиди шкільних газет </a:t>
            </a:r>
            <a:endParaRPr lang="uk-UA" sz="1500" dirty="0" smtClean="0"/>
          </a:p>
          <a:p>
            <a:r>
              <a:rPr lang="uk-UA" sz="1500" dirty="0" smtClean="0"/>
              <a:t>4. </a:t>
            </a:r>
            <a:r>
              <a:rPr lang="uk-UA" sz="1500" dirty="0"/>
              <a:t>Цільова аудиторія шкільної газети </a:t>
            </a:r>
            <a:endParaRPr lang="uk-UA" sz="1500" dirty="0" smtClean="0"/>
          </a:p>
          <a:p>
            <a:r>
              <a:rPr lang="uk-UA" sz="1500" dirty="0" smtClean="0"/>
              <a:t>5. </a:t>
            </a:r>
            <a:r>
              <a:rPr lang="uk-UA" sz="1500" dirty="0"/>
              <a:t>Як ми визначаємо, що хоче читати цільова аудиторія</a:t>
            </a:r>
          </a:p>
          <a:p>
            <a:r>
              <a:rPr lang="uk-UA" sz="1500" dirty="0" smtClean="0"/>
              <a:t>6. </a:t>
            </a:r>
            <a:r>
              <a:rPr lang="uk-UA" sz="1500" dirty="0"/>
              <a:t>Система номера шкільної газети </a:t>
            </a:r>
            <a:endParaRPr lang="uk-UA" sz="1500" dirty="0" smtClean="0"/>
          </a:p>
          <a:p>
            <a:r>
              <a:rPr lang="uk-UA" sz="1500" dirty="0" smtClean="0"/>
              <a:t>7. </a:t>
            </a:r>
            <a:r>
              <a:rPr lang="uk-UA" sz="1500" dirty="0"/>
              <a:t>Схема редакції шкільної газети </a:t>
            </a:r>
            <a:endParaRPr lang="uk-UA" sz="1500" dirty="0" smtClean="0"/>
          </a:p>
          <a:p>
            <a:r>
              <a:rPr lang="uk-UA" sz="1500" dirty="0" smtClean="0"/>
              <a:t>8. </a:t>
            </a:r>
            <a:r>
              <a:rPr lang="uk-UA" sz="1500" dirty="0"/>
              <a:t>Зміст (контент) шкільної газети </a:t>
            </a:r>
            <a:r>
              <a:rPr lang="uk-UA" sz="1500" dirty="0" smtClean="0"/>
              <a:t>(жанри, рубрики, джерела новин, </a:t>
            </a:r>
            <a:endParaRPr lang="uk-UA" sz="1500" dirty="0"/>
          </a:p>
          <a:p>
            <a:r>
              <a:rPr lang="uk-UA" sz="1500" dirty="0" smtClean="0"/>
              <a:t>планування теми </a:t>
            </a:r>
            <a:r>
              <a:rPr lang="uk-UA" sz="1500" dirty="0"/>
              <a:t>номера </a:t>
            </a:r>
            <a:r>
              <a:rPr lang="uk-UA" sz="1500" dirty="0" smtClean="0"/>
              <a:t>газети,  залучення </a:t>
            </a:r>
            <a:r>
              <a:rPr lang="uk-UA" sz="1500" dirty="0"/>
              <a:t>батьків до авторства в </a:t>
            </a:r>
            <a:r>
              <a:rPr lang="uk-UA" sz="1500" dirty="0" smtClean="0"/>
              <a:t>шкільній газеті, залучення </a:t>
            </a:r>
            <a:r>
              <a:rPr lang="uk-UA" sz="1500" dirty="0"/>
              <a:t>учнів до створення </a:t>
            </a:r>
            <a:r>
              <a:rPr lang="uk-UA" sz="1500" dirty="0" smtClean="0"/>
              <a:t>шкільної газети, участь учителів, формалізація </a:t>
            </a:r>
            <a:r>
              <a:rPr lang="uk-UA" sz="1500" dirty="0"/>
              <a:t>процесу роботи </a:t>
            </a:r>
            <a:r>
              <a:rPr lang="uk-UA" sz="1500" dirty="0" smtClean="0"/>
              <a:t>шкільної газети)</a:t>
            </a:r>
          </a:p>
          <a:p>
            <a:r>
              <a:rPr lang="uk-UA" sz="1500" dirty="0" smtClean="0"/>
              <a:t>9. </a:t>
            </a:r>
            <a:r>
              <a:rPr lang="uk-UA" sz="1500" dirty="0"/>
              <a:t>Джерела фінансування шкільної газети </a:t>
            </a:r>
            <a:endParaRPr lang="uk-UA" sz="1500" dirty="0" smtClean="0"/>
          </a:p>
          <a:p>
            <a:r>
              <a:rPr lang="uk-UA" sz="1500" dirty="0" smtClean="0"/>
              <a:t>10. </a:t>
            </a:r>
            <a:r>
              <a:rPr lang="uk-UA" sz="1500" dirty="0"/>
              <a:t>Реєстрація сайту шкільної газети </a:t>
            </a:r>
            <a:endParaRPr lang="uk-UA" sz="1500" dirty="0" smtClean="0"/>
          </a:p>
          <a:p>
            <a:r>
              <a:rPr lang="uk-UA" sz="1500" dirty="0" smtClean="0"/>
              <a:t>11. </a:t>
            </a:r>
            <a:r>
              <a:rPr lang="uk-UA" sz="1500" dirty="0"/>
              <a:t>Реєстрація та просування шкільної </a:t>
            </a:r>
            <a:r>
              <a:rPr lang="uk-UA" sz="1500" dirty="0" smtClean="0"/>
              <a:t>газети в </a:t>
            </a:r>
            <a:r>
              <a:rPr lang="uk-UA" sz="1500" dirty="0"/>
              <a:t>соціальних мережах </a:t>
            </a:r>
            <a:endParaRPr lang="uk-UA" sz="1500" dirty="0" smtClean="0"/>
          </a:p>
          <a:p>
            <a:r>
              <a:rPr lang="uk-UA" sz="1500" dirty="0" smtClean="0"/>
              <a:t>12. </a:t>
            </a:r>
            <a:r>
              <a:rPr lang="uk-UA" sz="1500" dirty="0"/>
              <a:t>Дизайн і верстка шкільної газети </a:t>
            </a:r>
            <a:endParaRPr lang="uk-UA" sz="1500" dirty="0" smtClean="0"/>
          </a:p>
          <a:p>
            <a:r>
              <a:rPr lang="uk-UA" sz="1500" dirty="0" smtClean="0"/>
              <a:t>13. </a:t>
            </a:r>
            <a:r>
              <a:rPr lang="uk-UA" sz="1500" dirty="0"/>
              <a:t>Типові помилки під час верстання та </a:t>
            </a:r>
            <a:r>
              <a:rPr lang="uk-UA" sz="1500" dirty="0" smtClean="0"/>
              <a:t>підготування матеріалів </a:t>
            </a:r>
            <a:r>
              <a:rPr lang="uk-UA" sz="1500" dirty="0"/>
              <a:t>шкільної газети </a:t>
            </a:r>
            <a:endParaRPr lang="uk-UA" sz="1500" dirty="0" smtClean="0"/>
          </a:p>
          <a:p>
            <a:r>
              <a:rPr lang="uk-UA" sz="1500" dirty="0" smtClean="0"/>
              <a:t>14. </a:t>
            </a:r>
            <a:r>
              <a:rPr lang="uk-UA" sz="1500" dirty="0"/>
              <a:t>Газета під час шкільного уроку </a:t>
            </a:r>
            <a:endParaRPr lang="uk-UA" sz="1500" dirty="0" smtClean="0"/>
          </a:p>
          <a:p>
            <a:r>
              <a:rPr lang="uk-UA" sz="1500" dirty="0" smtClean="0"/>
              <a:t>15. </a:t>
            </a:r>
            <a:r>
              <a:rPr lang="uk-UA" sz="1500" dirty="0"/>
              <a:t>Конкурси шкільних газет </a:t>
            </a:r>
            <a:endParaRPr lang="uk-UA" sz="1500" dirty="0" smtClean="0"/>
          </a:p>
          <a:p>
            <a:r>
              <a:rPr lang="uk-UA" sz="1500" dirty="0" smtClean="0"/>
              <a:t>16. </a:t>
            </a:r>
            <a:r>
              <a:rPr lang="uk-UA" sz="1500" dirty="0"/>
              <a:t>Корисні сайти та книги </a:t>
            </a:r>
            <a:endParaRPr lang="uk-UA" sz="1500" dirty="0" smtClean="0"/>
          </a:p>
          <a:p>
            <a:r>
              <a:rPr lang="uk-UA" sz="1500" smtClean="0"/>
              <a:t>17. </a:t>
            </a:r>
            <a:r>
              <a:rPr lang="uk-UA" sz="1500" dirty="0"/>
              <a:t>Джерела </a:t>
            </a:r>
            <a:r>
              <a:rPr lang="uk-UA" sz="1500" dirty="0" smtClean="0"/>
              <a:t>інформації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18705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Методичний супровід діяльності педагога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4126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064" y="52839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виховні програми у діяльності </a:t>
            </a:r>
            <a:r>
              <a:rPr lang="uk-UA" b="1" dirty="0"/>
              <a:t>класного керівника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uk-UA" dirty="0" smtClean="0"/>
              <a:t>1. «</a:t>
            </a:r>
            <a:r>
              <a:rPr lang="uk-UA" dirty="0"/>
              <a:t>З Україною в серці»</a:t>
            </a:r>
          </a:p>
          <a:p>
            <a:pPr marL="0" indent="0" fontAlgn="base">
              <a:buNone/>
            </a:pPr>
            <a:r>
              <a:rPr lang="uk-UA" dirty="0"/>
              <a:t>2</a:t>
            </a:r>
            <a:r>
              <a:rPr lang="uk-UA" dirty="0" smtClean="0"/>
              <a:t>. «</a:t>
            </a:r>
            <a:r>
              <a:rPr lang="uk-UA" dirty="0"/>
              <a:t>Сімейні цінності»</a:t>
            </a:r>
          </a:p>
          <a:p>
            <a:pPr marL="0" indent="0" fontAlgn="base">
              <a:buNone/>
            </a:pPr>
            <a:r>
              <a:rPr lang="uk-UA" dirty="0"/>
              <a:t>3</a:t>
            </a:r>
            <a:r>
              <a:rPr lang="uk-UA" dirty="0" smtClean="0"/>
              <a:t>. «</a:t>
            </a:r>
            <a:r>
              <a:rPr lang="uk-UA" dirty="0"/>
              <a:t>Особиста гідність</a:t>
            </a:r>
            <a:r>
              <a:rPr lang="uk-UA" dirty="0" smtClean="0"/>
              <a:t>. Безпека життя. Громадянська </a:t>
            </a:r>
            <a:r>
              <a:rPr lang="uk-UA" dirty="0"/>
              <a:t>позиція»</a:t>
            </a:r>
          </a:p>
          <a:p>
            <a:pPr marL="0" indent="0" fontAlgn="base">
              <a:buNone/>
            </a:pPr>
            <a:r>
              <a:rPr lang="uk-UA" dirty="0"/>
              <a:t>4</a:t>
            </a:r>
            <a:r>
              <a:rPr lang="uk-UA" dirty="0" smtClean="0"/>
              <a:t>. «</a:t>
            </a:r>
            <a:r>
              <a:rPr lang="uk-UA" dirty="0"/>
              <a:t>Організація роботи з розв’язання проблем насильства в школі» </a:t>
            </a:r>
            <a:endParaRPr lang="uk-UA" dirty="0" smtClean="0"/>
          </a:p>
          <a:p>
            <a:pPr marL="0" indent="0" fontAlgn="base">
              <a:buNone/>
            </a:pPr>
            <a:r>
              <a:rPr lang="uk-UA" dirty="0" smtClean="0"/>
              <a:t>5. Інші ???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80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51" y="911225"/>
            <a:ext cx="3959318" cy="57308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911225"/>
            <a:ext cx="6997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i="1" u="sng" dirty="0"/>
              <a:t>У </a:t>
            </a:r>
            <a:r>
              <a:rPr lang="uk-UA" i="1" u="sng" dirty="0" smtClean="0"/>
              <a:t>посібнику міститься: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інформація</a:t>
            </a:r>
            <a:r>
              <a:rPr lang="uk-UA" dirty="0"/>
              <a:t>, яка </a:t>
            </a:r>
            <a:r>
              <a:rPr lang="uk-UA" dirty="0" smtClean="0"/>
              <a:t>допоможе </a:t>
            </a:r>
            <a:r>
              <a:rPr lang="uk-UA" dirty="0"/>
              <a:t>проаналізувати теоретичні та практичні підходи до </a:t>
            </a:r>
            <a:r>
              <a:rPr lang="uk-UA" dirty="0" smtClean="0"/>
              <a:t>освітнього середовища</a:t>
            </a:r>
            <a:r>
              <a:rPr lang="uk-UA" dirty="0"/>
              <a:t>, визначити складові безпечного освітнього </a:t>
            </a:r>
            <a:r>
              <a:rPr lang="uk-UA" dirty="0" smtClean="0"/>
              <a:t>середовища;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і</a:t>
            </a:r>
            <a:r>
              <a:rPr lang="uk-UA" dirty="0" smtClean="0"/>
              <a:t>нформація про те, </a:t>
            </a:r>
            <a:r>
              <a:rPr lang="uk-UA" dirty="0"/>
              <a:t>що </a:t>
            </a:r>
            <a:r>
              <a:rPr lang="uk-UA" dirty="0" smtClean="0"/>
              <a:t>таке КБОС</a:t>
            </a:r>
            <a:r>
              <a:rPr lang="uk-UA" dirty="0"/>
              <a:t>, </a:t>
            </a:r>
            <a:r>
              <a:rPr lang="uk-UA" dirty="0" smtClean="0"/>
              <a:t>його </a:t>
            </a:r>
            <a:r>
              <a:rPr lang="uk-UA" dirty="0"/>
              <a:t>роль у навчально-виховному процесі, </a:t>
            </a:r>
            <a:r>
              <a:rPr lang="uk-UA" dirty="0" smtClean="0"/>
              <a:t>ризики та </a:t>
            </a:r>
            <a:r>
              <a:rPr lang="uk-UA" dirty="0"/>
              <a:t>небезпеки, які виникають у процесі навчання, а також яким </a:t>
            </a:r>
            <a:r>
              <a:rPr lang="uk-UA" dirty="0" smtClean="0"/>
              <a:t>чином </a:t>
            </a:r>
            <a:r>
              <a:rPr lang="uk-UA" dirty="0"/>
              <a:t>він допоможе шкільній </a:t>
            </a:r>
            <a:r>
              <a:rPr lang="uk-UA" dirty="0" smtClean="0"/>
              <a:t>громаді;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алгоритм </a:t>
            </a:r>
            <a:r>
              <a:rPr lang="uk-UA" dirty="0"/>
              <a:t>розробки </a:t>
            </a:r>
            <a:r>
              <a:rPr lang="uk-UA" dirty="0" smtClean="0"/>
              <a:t>документа </a:t>
            </a:r>
            <a:r>
              <a:rPr lang="uk-UA" dirty="0"/>
              <a:t>закладу освіти </a:t>
            </a:r>
            <a:r>
              <a:rPr lang="uk-UA" dirty="0" smtClean="0"/>
              <a:t>КБОС;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інформація, </a:t>
            </a:r>
            <a:r>
              <a:rPr lang="uk-UA" dirty="0"/>
              <a:t>яка стосується питань </a:t>
            </a:r>
            <a:r>
              <a:rPr lang="uk-UA" dirty="0" smtClean="0"/>
              <a:t>структури КБОС</a:t>
            </a:r>
            <a:r>
              <a:rPr lang="uk-UA" dirty="0"/>
              <a:t>, ролі навчання шкільної </a:t>
            </a:r>
            <a:r>
              <a:rPr lang="uk-UA" dirty="0" smtClean="0"/>
              <a:t>громади (учнів</a:t>
            </a:r>
            <a:r>
              <a:rPr lang="uk-UA" dirty="0"/>
              <a:t>, батьків, </a:t>
            </a:r>
            <a:r>
              <a:rPr lang="uk-UA" dirty="0" smtClean="0"/>
              <a:t>працівників закладу);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питання моніторингу </a:t>
            </a:r>
            <a:r>
              <a:rPr lang="uk-UA" dirty="0"/>
              <a:t>положень </a:t>
            </a:r>
            <a:r>
              <a:rPr lang="uk-UA" dirty="0" smtClean="0"/>
              <a:t>КБОС, рекомендації, інформація про особливості </a:t>
            </a:r>
            <a:r>
              <a:rPr lang="uk-UA" dirty="0"/>
              <a:t>створення та використання контрольного списку, як </a:t>
            </a:r>
            <a:r>
              <a:rPr lang="uk-UA" dirty="0" smtClean="0"/>
              <a:t>важливої </a:t>
            </a:r>
            <a:r>
              <a:rPr lang="uk-UA" dirty="0"/>
              <a:t>складової здійснення моніторингу над положеннями </a:t>
            </a:r>
            <a:r>
              <a:rPr lang="uk-UA" dirty="0" smtClean="0"/>
              <a:t>документа закладу освіти;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приклади </a:t>
            </a:r>
            <a:r>
              <a:rPr lang="uk-UA" dirty="0"/>
              <a:t>вже розроблених </a:t>
            </a:r>
            <a:r>
              <a:rPr lang="uk-UA" dirty="0" smtClean="0"/>
              <a:t>документів </a:t>
            </a:r>
            <a:r>
              <a:rPr lang="uk-UA" dirty="0"/>
              <a:t>авторства польських </a:t>
            </a:r>
            <a:r>
              <a:rPr lang="uk-UA" dirty="0" smtClean="0"/>
              <a:t>колег;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глосарій </a:t>
            </a:r>
            <a:r>
              <a:rPr lang="uk-UA" dirty="0"/>
              <a:t>термінів і </a:t>
            </a:r>
            <a:r>
              <a:rPr lang="uk-UA" dirty="0" smtClean="0"/>
              <a:t>понять.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0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071" y="321921"/>
            <a:ext cx="8610600" cy="129302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Теми для обговорення </a:t>
            </a:r>
            <a:br>
              <a:rPr lang="uk-UA" sz="3600" b="1" dirty="0" smtClean="0"/>
            </a:br>
            <a:r>
              <a:rPr lang="uk-UA" sz="3600" b="1" dirty="0" smtClean="0"/>
              <a:t>на м/о класних керівників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1. Виховання в сучасній школі: яким йому бути?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2.</a:t>
            </a:r>
            <a:r>
              <a:rPr lang="en-US" dirty="0" smtClean="0"/>
              <a:t> </a:t>
            </a:r>
            <a:r>
              <a:rPr lang="uk-UA" dirty="0" err="1" smtClean="0"/>
              <a:t>Компетентнісний</a:t>
            </a:r>
            <a:r>
              <a:rPr lang="uk-UA" dirty="0" smtClean="0"/>
              <a:t> підхід до виховання: у чому необхідність?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3. Класний керівник у сучасній школі – хто він?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4.</a:t>
            </a:r>
            <a:r>
              <a:rPr lang="en-US" dirty="0" smtClean="0"/>
              <a:t> </a:t>
            </a:r>
            <a:r>
              <a:rPr lang="uk-UA" dirty="0" smtClean="0"/>
              <a:t>Батьки – споживачі освітніх послуг чи соціальні партнери?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5. Компетентність і вихованість: у чому різниця?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6. Наскрізне виховання: у чому коефіцієнт корисної дії?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7. Педагог-організатор у системі наскрізного виховання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/>
              <a:t>Протидія </a:t>
            </a:r>
            <a:r>
              <a:rPr lang="uk-UA" b="1" i="1" dirty="0" err="1" smtClean="0"/>
              <a:t>булінгу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9783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708" y="235974"/>
            <a:ext cx="6653981" cy="848033"/>
          </a:xfrm>
        </p:spPr>
        <p:txBody>
          <a:bodyPr/>
          <a:lstStyle/>
          <a:p>
            <a:r>
              <a:rPr lang="uk-UA" b="1" dirty="0"/>
              <a:t>Нормативні документи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533833"/>
            <a:ext cx="115824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Закон України «Про внесення змін до деяких законодавчих актів України щодо протидії </a:t>
            </a:r>
            <a:r>
              <a:rPr lang="uk-UA" sz="2400" dirty="0" err="1" smtClean="0"/>
              <a:t>булінгу</a:t>
            </a:r>
            <a:r>
              <a:rPr lang="uk-UA" sz="2400" dirty="0" smtClean="0"/>
              <a:t> (цькуванню)»</a:t>
            </a:r>
            <a:endParaRPr lang="uk-UA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Лист МОН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18.05.2018 №1/11-5480 «</a:t>
            </a:r>
            <a:r>
              <a:rPr lang="ru-RU" sz="2400" dirty="0" err="1"/>
              <a:t>Методичні</a:t>
            </a:r>
            <a:r>
              <a:rPr lang="ru-RU" sz="2400" dirty="0"/>
              <a:t> </a:t>
            </a:r>
            <a:r>
              <a:rPr lang="ru-RU" sz="2400" dirty="0" err="1"/>
              <a:t>рекомендації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у </a:t>
            </a:r>
            <a:r>
              <a:rPr lang="ru-RU" sz="2400" dirty="0" err="1"/>
              <a:t>дітей</a:t>
            </a:r>
            <a:r>
              <a:rPr lang="ru-RU" sz="2400" dirty="0"/>
              <a:t> та </a:t>
            </a:r>
            <a:r>
              <a:rPr lang="ru-RU" sz="2400" dirty="0" err="1"/>
              <a:t>молоді</a:t>
            </a:r>
            <a:r>
              <a:rPr lang="ru-RU" sz="2400" dirty="0"/>
              <a:t> нетерпимого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насильницьких</a:t>
            </a:r>
            <a:r>
              <a:rPr lang="ru-RU" sz="2400" dirty="0"/>
              <a:t> моделей </a:t>
            </a:r>
            <a:r>
              <a:rPr lang="ru-RU" sz="2400" dirty="0" err="1"/>
              <a:t>поведінки</a:t>
            </a:r>
            <a:r>
              <a:rPr lang="ru-RU" sz="2400" dirty="0"/>
              <a:t>, </a:t>
            </a:r>
            <a:r>
              <a:rPr lang="ru-RU" sz="2400" dirty="0" err="1"/>
              <a:t>небайдужого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постраждалих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усвідомлення</a:t>
            </a:r>
            <a:r>
              <a:rPr lang="ru-RU" sz="2400" dirty="0"/>
              <a:t> </a:t>
            </a:r>
            <a:r>
              <a:rPr lang="ru-RU" sz="2400" dirty="0" err="1"/>
              <a:t>насильства</a:t>
            </a:r>
            <a:r>
              <a:rPr lang="ru-RU" sz="2400" dirty="0"/>
              <a:t> як </a:t>
            </a:r>
            <a:r>
              <a:rPr lang="ru-RU" sz="2400" dirty="0" err="1"/>
              <a:t>порушення</a:t>
            </a:r>
            <a:r>
              <a:rPr lang="ru-RU" sz="2400" dirty="0"/>
              <a:t> прав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адресовані</a:t>
            </a:r>
            <a:r>
              <a:rPr lang="ru-RU" sz="2400" dirty="0"/>
              <a:t> </a:t>
            </a:r>
            <a:r>
              <a:rPr lang="ru-RU" sz="2400" dirty="0" err="1"/>
              <a:t>усім</a:t>
            </a:r>
            <a:r>
              <a:rPr lang="ru-RU" sz="2400" dirty="0"/>
              <a:t> </a:t>
            </a:r>
            <a:r>
              <a:rPr lang="ru-RU" sz="2400" dirty="0" err="1"/>
              <a:t>фахівцям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з </a:t>
            </a:r>
            <a:r>
              <a:rPr lang="ru-RU" sz="2400" dirty="0" err="1"/>
              <a:t>дітьми</a:t>
            </a:r>
            <a:r>
              <a:rPr lang="ru-RU" sz="2400" dirty="0"/>
              <a:t> та </a:t>
            </a:r>
            <a:r>
              <a:rPr lang="ru-RU" sz="2400" dirty="0" err="1"/>
              <a:t>молоддю</a:t>
            </a:r>
            <a:r>
              <a:rPr lang="ru-RU" sz="2400" dirty="0"/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Лист </a:t>
            </a:r>
            <a:r>
              <a:rPr lang="ru-RU" sz="2400" dirty="0"/>
              <a:t>МОН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29.12.2018 №</a:t>
            </a:r>
            <a:r>
              <a:rPr lang="ru-RU" sz="2400" dirty="0" smtClean="0"/>
              <a:t>1/9-790 «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у закладах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і  </a:t>
            </a:r>
            <a:r>
              <a:rPr lang="ru-RU" sz="2400" dirty="0" err="1"/>
              <a:t>продитії</a:t>
            </a:r>
            <a:r>
              <a:rPr lang="ru-RU" sz="2400" dirty="0"/>
              <a:t> </a:t>
            </a:r>
            <a:r>
              <a:rPr lang="ru-RU" sz="2400" dirty="0" err="1" smtClean="0"/>
              <a:t>домашньому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насильству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булінгу</a:t>
            </a:r>
            <a:r>
              <a:rPr lang="ru-RU" sz="2400" dirty="0"/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Лист МОН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29.01.2019 №1/11-881 «</a:t>
            </a:r>
            <a:r>
              <a:rPr lang="ru-RU" sz="2400" dirty="0" err="1" smtClean="0"/>
              <a:t>Рекомендації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норм Закону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продитії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булінгу</a:t>
            </a:r>
            <a:r>
              <a:rPr lang="ru-RU" sz="2400" dirty="0" smtClean="0"/>
              <a:t>»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84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0" y="212128"/>
            <a:ext cx="6667500" cy="683427"/>
          </a:xfrm>
        </p:spPr>
        <p:txBody>
          <a:bodyPr/>
          <a:lstStyle/>
          <a:p>
            <a:r>
              <a:rPr lang="uk-UA" b="1" dirty="0" smtClean="0"/>
              <a:t>Програми, посібники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716" y="1613489"/>
            <a:ext cx="11560609" cy="5225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навчально-методичний</a:t>
            </a:r>
            <a:r>
              <a:rPr lang="ru-RU" dirty="0" smtClean="0"/>
              <a:t>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,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 та </a:t>
            </a:r>
            <a:r>
              <a:rPr lang="ru-RU" dirty="0" err="1" smtClean="0"/>
              <a:t>вихователів</a:t>
            </a:r>
            <a:r>
              <a:rPr lang="ru-RU" dirty="0"/>
              <a:t> «Не </a:t>
            </a:r>
            <a:r>
              <a:rPr lang="ru-RU" dirty="0" err="1"/>
              <a:t>смійся</a:t>
            </a:r>
            <a:r>
              <a:rPr lang="ru-RU" dirty="0"/>
              <a:t> з мене: </a:t>
            </a:r>
            <a:r>
              <a:rPr lang="ru-RU" dirty="0" err="1"/>
              <a:t>просвітницько-профілактична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тренінгових</a:t>
            </a:r>
            <a:r>
              <a:rPr lang="ru-RU" dirty="0"/>
              <a:t> занять» </a:t>
            </a:r>
            <a:r>
              <a:rPr lang="ru-RU" dirty="0" smtClean="0"/>
              <a:t>+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smtClean="0"/>
              <a:t>«Не </a:t>
            </a:r>
            <a:r>
              <a:rPr lang="ru-RU" dirty="0" err="1"/>
              <a:t>смійся</a:t>
            </a:r>
            <a:r>
              <a:rPr lang="ru-RU" dirty="0"/>
              <a:t> з </a:t>
            </a:r>
            <a:r>
              <a:rPr lang="ru-RU" dirty="0" smtClean="0"/>
              <a:t>мене»</a:t>
            </a:r>
            <a:r>
              <a:rPr lang="ru-RU" dirty="0"/>
              <a:t> </a:t>
            </a:r>
            <a:r>
              <a:rPr lang="ru-RU" dirty="0" smtClean="0"/>
              <a:t>(для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учнями</a:t>
            </a:r>
            <a:r>
              <a:rPr lang="ru-RU" dirty="0" smtClean="0"/>
              <a:t>  </a:t>
            </a:r>
            <a:r>
              <a:rPr lang="ru-RU" dirty="0"/>
              <a:t>2-5 </a:t>
            </a:r>
            <a:r>
              <a:rPr lang="ru-RU" dirty="0" err="1"/>
              <a:t>класів</a:t>
            </a:r>
            <a:r>
              <a:rPr lang="ru-RU" dirty="0"/>
              <a:t> та 6-8 </a:t>
            </a:r>
            <a:r>
              <a:rPr lang="ru-RU" dirty="0" err="1" smtClean="0"/>
              <a:t>класів</a:t>
            </a:r>
            <a:r>
              <a:rPr lang="ru-RU" dirty="0"/>
              <a:t>,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r>
              <a:rPr lang="ru-RU" dirty="0"/>
              <a:t> та </a:t>
            </a:r>
            <a:r>
              <a:rPr lang="ru-RU" dirty="0" err="1"/>
              <a:t>позашкільних</a:t>
            </a:r>
            <a:r>
              <a:rPr lang="ru-RU" dirty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; </a:t>
            </a:r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  <a:r>
              <a:rPr lang="ru-RU" dirty="0"/>
              <a:t>ГО </a:t>
            </a:r>
            <a:r>
              <a:rPr lang="uk-UA" dirty="0"/>
              <a:t>«Повага Дією» (</a:t>
            </a:r>
            <a:r>
              <a:rPr lang="en-US" dirty="0"/>
              <a:t>Operation Respect</a:t>
            </a:r>
            <a:r>
              <a:rPr lang="en-US" dirty="0" smtClean="0"/>
              <a:t>)</a:t>
            </a:r>
            <a:r>
              <a:rPr lang="uk-UA" dirty="0" smtClean="0"/>
              <a:t>, </a:t>
            </a:r>
            <a:r>
              <a:rPr lang="uk-UA" dirty="0"/>
              <a:t>США</a:t>
            </a:r>
            <a:r>
              <a:rPr lang="uk-UA" dirty="0" smtClean="0"/>
              <a:t>)</a:t>
            </a:r>
            <a:endParaRPr lang="ru-RU" dirty="0" smtClean="0"/>
          </a:p>
          <a:p>
            <a:pPr algn="just"/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екстремізму</a:t>
            </a:r>
            <a:r>
              <a:rPr lang="ru-RU" dirty="0" smtClean="0"/>
              <a:t> «Стоп </a:t>
            </a:r>
            <a:r>
              <a:rPr lang="ru-RU" dirty="0" err="1" smtClean="0"/>
              <a:t>шкільний</a:t>
            </a:r>
            <a:r>
              <a:rPr lang="ru-RU" dirty="0" smtClean="0"/>
              <a:t> </a:t>
            </a:r>
            <a:r>
              <a:rPr lang="ru-RU" dirty="0" err="1" smtClean="0"/>
              <a:t>терор</a:t>
            </a:r>
            <a:r>
              <a:rPr lang="ru-RU" dirty="0" smtClean="0"/>
              <a:t>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цькувань</a:t>
            </a:r>
            <a:r>
              <a:rPr lang="ru-RU" dirty="0" smtClean="0"/>
              <a:t> у </a:t>
            </a:r>
            <a:r>
              <a:rPr lang="ru-RU" dirty="0" err="1" smtClean="0"/>
              <a:t>дитячому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»</a:t>
            </a:r>
            <a:endParaRPr lang="uk-UA" dirty="0" smtClean="0"/>
          </a:p>
          <a:p>
            <a:pPr algn="just"/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тренінгових</a:t>
            </a:r>
            <a:r>
              <a:rPr lang="ru-RU" dirty="0"/>
              <a:t> занять  для </a:t>
            </a:r>
            <a:r>
              <a:rPr lang="ru-RU" dirty="0" err="1"/>
              <a:t>учнів</a:t>
            </a:r>
            <a:r>
              <a:rPr lang="ru-RU" dirty="0"/>
              <a:t> 5-11 </a:t>
            </a:r>
            <a:r>
              <a:rPr lang="ru-RU" dirty="0" err="1"/>
              <a:t>класів</a:t>
            </a:r>
            <a:r>
              <a:rPr lang="ru-RU" dirty="0"/>
              <a:t> «СТОП-</a:t>
            </a:r>
            <a:r>
              <a:rPr lang="ru-RU" dirty="0" err="1"/>
              <a:t>булінг</a:t>
            </a:r>
            <a:r>
              <a:rPr lang="ru-RU" dirty="0"/>
              <a:t>»</a:t>
            </a:r>
          </a:p>
          <a:p>
            <a:pPr algn="just"/>
            <a:r>
              <a:rPr lang="ru-RU" dirty="0" err="1"/>
              <a:t>навчально-методичний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«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»</a:t>
            </a:r>
            <a:endParaRPr lang="uk-UA" dirty="0"/>
          </a:p>
          <a:p>
            <a:pPr algn="just"/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«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в </a:t>
            </a:r>
            <a:r>
              <a:rPr lang="ru-RU" dirty="0" err="1"/>
              <a:t>загальноосвітньому</a:t>
            </a:r>
            <a:r>
              <a:rPr lang="ru-RU" dirty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»</a:t>
            </a:r>
          </a:p>
          <a:p>
            <a:pPr algn="just"/>
            <a:r>
              <a:rPr lang="uk-UA" dirty="0"/>
              <a:t>методичні рекомендації «</a:t>
            </a:r>
            <a:r>
              <a:rPr lang="uk-UA" dirty="0" err="1"/>
              <a:t>Кібер-булінг</a:t>
            </a:r>
            <a:r>
              <a:rPr lang="uk-UA" dirty="0"/>
              <a:t> або агресія в Інтернеті: способи розпізнання і захист дитини</a:t>
            </a:r>
            <a:r>
              <a:rPr lang="uk-UA" dirty="0" smtClean="0"/>
              <a:t>»</a:t>
            </a:r>
          </a:p>
          <a:p>
            <a:pPr algn="just"/>
            <a:r>
              <a:rPr lang="ru-RU" dirty="0" smtClean="0"/>
              <a:t>комплект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«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мирним</a:t>
            </a:r>
            <a:r>
              <a:rPr lang="ru-RU" dirty="0"/>
              <a:t> шляхом.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медіації</a:t>
            </a:r>
            <a:r>
              <a:rPr lang="ru-RU" dirty="0" smtClean="0"/>
              <a:t>»</a:t>
            </a:r>
          </a:p>
          <a:p>
            <a:pPr algn="just"/>
            <a:r>
              <a:rPr lang="ru-RU" dirty="0" err="1" smtClean="0"/>
              <a:t>освітня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мирним</a:t>
            </a:r>
            <a:r>
              <a:rPr lang="ru-RU" dirty="0"/>
              <a:t> шляхом.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медіації</a:t>
            </a:r>
            <a:r>
              <a:rPr lang="ru-RU" dirty="0" smtClean="0"/>
              <a:t>»</a:t>
            </a:r>
          </a:p>
          <a:p>
            <a:pPr algn="just"/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smtClean="0"/>
              <a:t>факультативу «</a:t>
            </a:r>
            <a:r>
              <a:rPr lang="ru-RU" dirty="0" err="1" smtClean="0"/>
              <a:t>Вирішую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та </a:t>
            </a:r>
            <a:r>
              <a:rPr lang="ru-RU" dirty="0" err="1" smtClean="0"/>
              <a:t>будую</a:t>
            </a:r>
            <a:r>
              <a:rPr lang="ru-RU" dirty="0" smtClean="0"/>
              <a:t> мир </a:t>
            </a:r>
            <a:r>
              <a:rPr lang="ru-RU" dirty="0" err="1" smtClean="0"/>
              <a:t>навколо</a:t>
            </a:r>
            <a:r>
              <a:rPr lang="ru-RU" dirty="0" smtClean="0"/>
              <a:t> себе»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2967" y="779846"/>
            <a:ext cx="873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http://skvyra.osv.org.ua/korisni-posilannya-schodo-temi-antibulingu-10-08-35-01-03-2019/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174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74437"/>
            <a:ext cx="8610600" cy="1293028"/>
          </a:xfrm>
        </p:spPr>
        <p:txBody>
          <a:bodyPr/>
          <a:lstStyle/>
          <a:p>
            <a:r>
              <a:rPr lang="uk-UA" b="1" dirty="0" smtClean="0"/>
              <a:t>посібники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535" y="1467465"/>
            <a:ext cx="10820400" cy="4024125"/>
          </a:xfrm>
        </p:spPr>
        <p:txBody>
          <a:bodyPr/>
          <a:lstStyle/>
          <a:p>
            <a:r>
              <a:rPr lang="uk-UA" dirty="0"/>
              <a:t>методичний посібник «Навчіть дитину захищатися» для фахівців, які працюють з дітьми старшого дошкільного та молодшого шкільного віку з питань попередження насильства над </a:t>
            </a:r>
            <a:r>
              <a:rPr lang="uk-UA" dirty="0" smtClean="0"/>
              <a:t>дітьми</a:t>
            </a:r>
            <a:endParaRPr lang="uk-UA" dirty="0"/>
          </a:p>
          <a:p>
            <a:r>
              <a:rPr lang="uk-UA" dirty="0" smtClean="0"/>
              <a:t>схвалений </a:t>
            </a:r>
            <a:r>
              <a:rPr lang="uk-UA" dirty="0"/>
              <a:t>для використання науково-методичною комісією з проблем виховання дітей та учнівської молоді Науково-методичної ради з питань освіти Міністерства освіти і науки ( протокол № 4 від 14 грудня 2015 року</a:t>
            </a:r>
            <a:r>
              <a:rPr lang="uk-UA" dirty="0" smtClean="0"/>
              <a:t>)</a:t>
            </a:r>
            <a:endParaRPr lang="uk-UA" dirty="0"/>
          </a:p>
          <a:p>
            <a:r>
              <a:rPr lang="uk-UA" dirty="0" smtClean="0"/>
              <a:t>матеріали </a:t>
            </a:r>
            <a:r>
              <a:rPr lang="uk-UA" dirty="0"/>
              <a:t>розміщені у вільному доступі на сайті Міністерства в розділі «Позашкільна освіта, виховна робота, корисна інформація » за посиланням: </a:t>
            </a:r>
            <a:r>
              <a:rPr lang="uk-UA" u="sng" dirty="0">
                <a:hlinkClick r:id="rId2"/>
              </a:rPr>
              <a:t>http://mon.gov.ua/content/Новини/2016/02/15/manual-kindergarten.pdf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406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79" y="820952"/>
            <a:ext cx="4054140" cy="5518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44064" y="650771"/>
            <a:ext cx="6995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Методичні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координації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порозуміння</a:t>
            </a:r>
            <a:r>
              <a:rPr lang="ru-RU" sz="2000" dirty="0" smtClean="0"/>
              <a:t> закладу </a:t>
            </a:r>
            <a:r>
              <a:rPr lang="ru-RU" sz="2000" dirty="0" err="1" smtClean="0"/>
              <a:t>освіти</a:t>
            </a:r>
            <a:endParaRPr lang="ru-RU" sz="2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Додатки</a:t>
            </a:r>
            <a:r>
              <a:rPr lang="ru-RU" sz="2000" dirty="0" smtClean="0"/>
              <a:t> (</a:t>
            </a:r>
            <a:r>
              <a:rPr lang="ru-RU" sz="2000" dirty="0" err="1" smtClean="0"/>
              <a:t>анкети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документація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алгоритми</a:t>
            </a:r>
            <a:r>
              <a:rPr lang="ru-RU" sz="2000" dirty="0" smtClean="0"/>
              <a:t> 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Практика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порозуміння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Освітня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педагогічних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працівниць</a:t>
            </a:r>
            <a:r>
              <a:rPr lang="ru-RU" sz="2000" dirty="0" smtClean="0"/>
              <a:t>  «</a:t>
            </a:r>
            <a:r>
              <a:rPr lang="ru-RU" sz="2000" dirty="0" err="1" smtClean="0"/>
              <a:t>Базові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навички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медіатора</a:t>
            </a:r>
            <a:r>
              <a:rPr lang="ru-RU" sz="2000" dirty="0" smtClean="0"/>
              <a:t>/</a:t>
            </a:r>
            <a:r>
              <a:rPr lang="ru-RU" sz="2000" dirty="0" err="1" smtClean="0"/>
              <a:t>медіаторки</a:t>
            </a:r>
            <a:r>
              <a:rPr lang="ru-RU" sz="2000" dirty="0" smtClean="0"/>
              <a:t> в закладах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.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координація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порозуміння</a:t>
            </a:r>
            <a:r>
              <a:rPr lang="ru-RU" sz="2000" dirty="0" smtClean="0"/>
              <a:t> з числа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учениць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медіації</a:t>
            </a:r>
            <a:r>
              <a:rPr lang="ru-RU" sz="2000" dirty="0" smtClean="0"/>
              <a:t> за принципом «</a:t>
            </a:r>
            <a:r>
              <a:rPr lang="ru-RU" sz="2000" dirty="0" err="1" smtClean="0"/>
              <a:t>рівний-рівному</a:t>
            </a:r>
            <a:r>
              <a:rPr lang="ru-RU" sz="2000" dirty="0" smtClean="0"/>
              <a:t>/ </a:t>
            </a:r>
            <a:r>
              <a:rPr lang="ru-RU" sz="2000" dirty="0" err="1" smtClean="0"/>
              <a:t>рівна-рівній</a:t>
            </a:r>
            <a:r>
              <a:rPr lang="ru-RU" sz="2000" dirty="0" smtClean="0"/>
              <a:t>»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4063" y="5602529"/>
            <a:ext cx="7172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https://mon.gov.ua/storage/app/media/zagalna%20serednya/protidia-bulingu/porozuminnyala-stradametodposibniksayt.pdf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07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874</TotalTime>
  <Words>2727</Words>
  <Application>Microsoft Office PowerPoint</Application>
  <PresentationFormat>Широкоэкранный</PresentationFormat>
  <Paragraphs>262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Times New Roman</vt:lpstr>
      <vt:lpstr>Wingdings</vt:lpstr>
      <vt:lpstr>След самолета</vt:lpstr>
      <vt:lpstr>Районні серпневі педагогічні студії  для працівників закладів освіти  «нова українська школа – простір освітніх можливостей»</vt:lpstr>
      <vt:lpstr>Безпечне освітнє середовище</vt:lpstr>
      <vt:lpstr>Презентация PowerPoint</vt:lpstr>
      <vt:lpstr>Презентация PowerPoint</vt:lpstr>
      <vt:lpstr>Протидія булінгу</vt:lpstr>
      <vt:lpstr>Нормативні документи</vt:lpstr>
      <vt:lpstr>Програми, посібники</vt:lpstr>
      <vt:lpstr>посібники</vt:lpstr>
      <vt:lpstr>Презентация PowerPoint</vt:lpstr>
      <vt:lpstr>Презентация PowerPoint</vt:lpstr>
      <vt:lpstr>Сайт - stopbullying.com.ua </vt:lpstr>
      <vt:lpstr>Брошури на сайті https://www.stopbullying.com.ua/materials </vt:lpstr>
      <vt:lpstr>БЕЗПЕЧНА ШКОЛА – НІК ВУЙЧИЧ (ВІДЕО)</vt:lpstr>
      <vt:lpstr>Презентация PowerPoint</vt:lpstr>
      <vt:lpstr>Протидія Домашньому насильству</vt:lpstr>
      <vt:lpstr>Нормативні документи</vt:lpstr>
      <vt:lpstr>Методичні рекомендації, посібники</vt:lpstr>
      <vt:lpstr>Протидія торгівлі людьми</vt:lpstr>
      <vt:lpstr>Нормативні документи</vt:lpstr>
      <vt:lpstr>Презентация PowerPoint</vt:lpstr>
      <vt:lpstr>Програми, посібники</vt:lpstr>
      <vt:lpstr>Презентация PowerPoint</vt:lpstr>
      <vt:lpstr>Презентация PowerPoint</vt:lpstr>
      <vt:lpstr>Інші Навчальні програми, посібники для педагогів</vt:lpstr>
      <vt:lpstr>Онлайн-курси</vt:lpstr>
      <vt:lpstr>Платформи для професійного розвитку педагогів</vt:lpstr>
      <vt:lpstr>Всеукраїнський конкурс соціальних фото- та відеоробіт в рамках національного проекту «Безпечна країна»</vt:lpstr>
      <vt:lpstr>Національно-патріотичне виховання</vt:lpstr>
      <vt:lpstr>Складові національно-патріотичного  виховання</vt:lpstr>
      <vt:lpstr>Нормативні документи</vt:lpstr>
      <vt:lpstr>партнерство</vt:lpstr>
      <vt:lpstr>Нормативні документи</vt:lpstr>
      <vt:lpstr>Презентация PowerPoint</vt:lpstr>
      <vt:lpstr>Неформальне шкільне життя («прихований» навчальний план)</vt:lpstr>
      <vt:lpstr>Інтеграція батьків у педагогічний процес</vt:lpstr>
      <vt:lpstr>Проект «школа 3.0»</vt:lpstr>
      <vt:lpstr>Презентация PowerPoint</vt:lpstr>
      <vt:lpstr>Методичний супровід діяльності педагога</vt:lpstr>
      <vt:lpstr>виховні програми у діяльності класного керівника</vt:lpstr>
      <vt:lpstr>Теми для обговорення  на м/о класних керівників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</dc:creator>
  <cp:lastModifiedBy>Luda</cp:lastModifiedBy>
  <cp:revision>70</cp:revision>
  <dcterms:created xsi:type="dcterms:W3CDTF">2019-08-19T09:05:20Z</dcterms:created>
  <dcterms:modified xsi:type="dcterms:W3CDTF">2019-08-28T06:27:34Z</dcterms:modified>
</cp:coreProperties>
</file>