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61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6858000" type="screen4x3"/>
  <p:notesSz cx="6858000" cy="9144000"/>
  <p:embeddedFontLst>
    <p:embeddedFont>
      <p:font typeface="Century Schoolbook" pitchFamily="18" charset="0"/>
      <p:regular r:id="rId42"/>
      <p:bold r:id="rId43"/>
      <p:italic r:id="rId44"/>
      <p:boldItalic r:id="rId45"/>
    </p:embeddedFont>
    <p:embeddedFont>
      <p:font typeface="Book Antiqua" pitchFamily="18" charset="0"/>
      <p:regular r:id="rId46"/>
      <p:bold r:id="rId47"/>
      <p:italic r:id="rId48"/>
      <p:boldItalic r:id="rId49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08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font" Target="fonts/font7.fntdata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4" name="Google Shape;244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0" name="Google Shape;26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3" name="Google Shape;283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6" name="Google Shape;366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3" name="Google Shape;37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0" name="Google Shape;380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Google Shape;387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8" name="Google Shape;388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8" name="Google Shape;15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OBJECT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9" name="Google Shape;69;p1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PICTURE_WITH_CAPTION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2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4" name="Google Shape;74;p12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VERTICAL_TEXT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body" idx="1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2" name="Google Shape;82;p1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3" name="Google Shape;83;p1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4" name="Google Shape;84;p1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VERTICAL_TITLE_AND_VERTICAL_TEX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4"/>
          <p:cNvSpPr txBox="1">
            <a:spLocks noGrp="1"/>
          </p:cNvSpPr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8" name="Google Shape;88;p1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9" name="Google Shape;89;p1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0" name="Google Shape;90;p1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диаграмма" type="chart">
  <p:cSld name="CHART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p4"/>
          <p:cNvSpPr>
            <a:spLocks noGrp="1"/>
          </p:cNvSpPr>
          <p:nvPr>
            <p:ph type="chart" idx="2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342900" marR="0" lvl="0" indent="-3429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742950" marR="0" lvl="1" indent="-28575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143000" marR="0" lvl="2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600200" marR="0" lvl="3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057400" marR="0" lvl="4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514600" marR="0" lvl="5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971800" marR="0" lvl="6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429000" marR="0" lvl="7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886200" marR="0" lvl="8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" type="objOnly">
  <p:cSld name="OBJECT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457200" y="274638"/>
            <a:ext cx="8229600" cy="5851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TWO_OBJECTS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TWO_OBJECTS_WITH_TEXT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8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8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 type="titleOnly">
  <p:cSld name="TITLE_ONLY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Пустой слайд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" name="Google Shape;63;p10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spcAft>
                <a:spcPts val="0"/>
              </a:spcAft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uk-UA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5"/>
          <p:cNvSpPr txBox="1">
            <a:spLocks noGrp="1"/>
          </p:cNvSpPr>
          <p:nvPr>
            <p:ph type="ctrTitle"/>
          </p:nvPr>
        </p:nvSpPr>
        <p:spPr>
          <a:xfrm>
            <a:off x="1643042" y="1571612"/>
            <a:ext cx="6143668" cy="321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i="1" u="none" strike="noStrike" cap="none" dirty="0">
                <a:solidFill>
                  <a:schemeClr val="accent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З допомогою цієї презентації </a:t>
            </a:r>
            <a:br>
              <a:rPr lang="uk-UA" sz="2400" b="1" i="1" u="none" strike="noStrike" cap="none" dirty="0">
                <a:solidFill>
                  <a:schemeClr val="accent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r>
              <a:rPr lang="uk-UA" sz="2400" b="1" i="1" u="none" strike="noStrike" cap="none" dirty="0">
                <a:solidFill>
                  <a:schemeClr val="accent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Ви маєте можливість </a:t>
            </a:r>
            <a:br>
              <a:rPr lang="uk-UA" sz="2400" b="1" i="1" u="none" strike="noStrike" cap="none" dirty="0">
                <a:solidFill>
                  <a:schemeClr val="accent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r>
              <a:rPr lang="uk-UA" sz="2400" b="1" i="1" u="none" strike="noStrike" cap="none" dirty="0">
                <a:solidFill>
                  <a:schemeClr val="accent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побувати в шкільних </a:t>
            </a:r>
            <a:r>
              <a:rPr lang="uk-UA" sz="2400" b="1" i="1" u="none" strike="noStrike" cap="none" dirty="0" smtClean="0">
                <a:solidFill>
                  <a:schemeClr val="accent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приміщеннях </a:t>
            </a:r>
            <a:r>
              <a:rPr lang="uk-UA" sz="2400" b="1" i="1" u="none" strike="noStrike" cap="none" dirty="0" err="1" smtClean="0">
                <a:solidFill>
                  <a:schemeClr val="accent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Друхівської</a:t>
            </a:r>
            <a:r>
              <a:rPr lang="uk-UA" sz="2400" b="1" i="1" u="none" strike="noStrike" cap="none" dirty="0" smtClean="0">
                <a:solidFill>
                  <a:schemeClr val="accent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ЗОШ І-ІІІ ступенів </a:t>
            </a:r>
            <a:r>
              <a:rPr lang="uk-UA" sz="2400" b="1" i="1" u="none" strike="noStrike" cap="none" dirty="0">
                <a:solidFill>
                  <a:schemeClr val="accent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/>
            </a:r>
            <a:br>
              <a:rPr lang="uk-UA" sz="2400" b="1" i="1" u="none" strike="noStrike" cap="none" dirty="0">
                <a:solidFill>
                  <a:schemeClr val="accent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r>
              <a:rPr lang="uk-UA" sz="2400" b="1" i="1" u="none" strike="noStrike" cap="none" dirty="0">
                <a:solidFill>
                  <a:schemeClr val="accent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та познайомитись </a:t>
            </a:r>
            <a:br>
              <a:rPr lang="uk-UA" sz="2400" b="1" i="1" u="none" strike="noStrike" cap="none" dirty="0">
                <a:solidFill>
                  <a:schemeClr val="accent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r>
              <a:rPr lang="uk-UA" sz="2400" b="1" i="1" u="none" strike="noStrike" cap="none" dirty="0">
                <a:solidFill>
                  <a:schemeClr val="accent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з педагогічним колективом</a:t>
            </a:r>
            <a:endParaRPr sz="2400" b="1" i="1" u="none" strike="noStrike" cap="none">
              <a:solidFill>
                <a:schemeClr val="accent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Google Shape;168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p2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70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Куточок державної символіки</a:t>
            </a:r>
            <a:endParaRPr sz="4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0" name="Google Shape;170;p24" descr="SDC1008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2988" y="1700213"/>
            <a:ext cx="4876800" cy="3657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" name="Google Shape;175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p2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Кабінет  1-А класу</a:t>
            </a: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7" name="Google Shape;177;p25" descr="SDC100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00113" y="1700213"/>
            <a:ext cx="5854700" cy="43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2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Кабінет 1-А класу</a:t>
            </a: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26" descr="SDC1008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50825" y="1196975"/>
            <a:ext cx="5854700" cy="43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Google Shape;189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Кабінет  1-Б  класу</a:t>
            </a: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27" descr="SDC1008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288" y="1700213"/>
            <a:ext cx="5854700" cy="43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7" descr="SDC1008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27088" y="1916113"/>
            <a:ext cx="5854700" cy="43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p2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Кабінет   2  класу</a:t>
            </a: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9" name="Google Shape;199;p28" descr="SDC1007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288" y="1484313"/>
            <a:ext cx="5854700" cy="43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0" name="Google Shape;200;p28" descr="SDC1008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9750" y="1628775"/>
            <a:ext cx="5854700" cy="43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2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Кабінет  3  класу</a:t>
            </a: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7" name="Google Shape;207;p29" descr="SDC1009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50" y="1484313"/>
            <a:ext cx="3900488" cy="2925762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9" descr="SDC10095"/>
          <p:cNvPicPr preferRelativeResize="0"/>
          <p:nvPr/>
        </p:nvPicPr>
        <p:blipFill rotWithShape="1">
          <a:blip r:embed="rId5">
            <a:alphaModFix/>
          </a:blip>
          <a:srcRect t="4937"/>
          <a:stretch/>
        </p:blipFill>
        <p:spPr>
          <a:xfrm>
            <a:off x="3348038" y="3573463"/>
            <a:ext cx="3900487" cy="278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3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Кабінет   4  класу</a:t>
            </a: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5" name="Google Shape;215;p30" descr="SDC1010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806575"/>
            <a:ext cx="6734175" cy="5051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30" descr="SDC1010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9750" y="2133600"/>
            <a:ext cx="5754688" cy="431641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3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Кабінет  математики</a:t>
            </a: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3" name="Google Shape;223;p31" descr="SDC100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8313" y="1341438"/>
            <a:ext cx="5854700" cy="43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31" descr="SDC1005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5650" y="1700213"/>
            <a:ext cx="5854700" cy="43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32" descr="C:\Documents and Settings\User\Мои документы\Мои рисунки\Фото з червоного\Фото з червоного 113.jp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7158" y="357166"/>
            <a:ext cx="7500958" cy="5625718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3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Кабінет  інформатики</a:t>
            </a: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2" name="Google Shape;232;p32" descr="C:\Documents and Settings\User\Мои документы\Мои рисунки\Фото з червоного\Фото з червоного 114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785918" y="1928802"/>
            <a:ext cx="6286544" cy="47149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32" descr="C:\Documents and Settings\User\Мои документы\Мои рисунки\Фото з червоного\Фото з червоного 112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14282" y="1285860"/>
            <a:ext cx="7429520" cy="55721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8" name="Google Shape;238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9" name="Google Shape;239;p3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Кабінет хімії та біології</a:t>
            </a: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0" name="Google Shape;240;p33" descr="SDC1005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288" y="1268413"/>
            <a:ext cx="5854700" cy="43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p33" descr="SDC1005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5650" y="1412875"/>
            <a:ext cx="5854700" cy="43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16"/>
          <p:cNvSpPr txBox="1">
            <a:spLocks noGrp="1"/>
          </p:cNvSpPr>
          <p:nvPr>
            <p:ph type="title"/>
          </p:nvPr>
        </p:nvSpPr>
        <p:spPr>
          <a:xfrm>
            <a:off x="4067175" y="1052513"/>
            <a:ext cx="4557713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400" b="1" i="0" u="sng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Історична довідка</a:t>
            </a:r>
            <a:endParaRPr sz="2400" b="1" i="0" u="sng" strike="noStrike" cap="none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03" name="Google Shape;103;p16"/>
          <p:cNvSpPr txBox="1">
            <a:spLocks noGrp="1"/>
          </p:cNvSpPr>
          <p:nvPr>
            <p:ph type="body" idx="1"/>
          </p:nvPr>
        </p:nvSpPr>
        <p:spPr>
          <a:xfrm>
            <a:off x="250825" y="2133600"/>
            <a:ext cx="7632700" cy="36718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17780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ok Antiqua"/>
              <a:buChar char="•"/>
            </a:pPr>
            <a:r>
              <a:rPr lang="uk-UA" sz="20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Перша парафіяльна школа відкрита в 70-і роки ХІХ ст. в хаті селянина Кардаша Федора.</a:t>
            </a:r>
            <a:endParaRPr/>
          </a:p>
          <a:p>
            <a:pPr marL="177800" marR="0" lvl="0" indent="-1778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ok Antiqua"/>
              <a:buChar char="•"/>
            </a:pPr>
            <a:r>
              <a:rPr lang="uk-UA" sz="20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Пізніше (роки точно не встановлено) біля церкви в простій хатині працювала церковно-приходська школа.</a:t>
            </a:r>
            <a:endParaRPr/>
          </a:p>
          <a:p>
            <a:pPr marL="177800" marR="0" lvl="0" indent="-1778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ok Antiqua"/>
              <a:buChar char="•"/>
            </a:pPr>
            <a:r>
              <a:rPr lang="uk-UA" sz="20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З 1909 року - земська школа.</a:t>
            </a:r>
            <a:endParaRPr/>
          </a:p>
          <a:p>
            <a:pPr marL="177800" marR="0" lvl="0" indent="-1778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ok Antiqua"/>
              <a:buChar char="•"/>
            </a:pPr>
            <a:r>
              <a:rPr lang="uk-UA" sz="20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У 1950 році школа стала семирічною.</a:t>
            </a:r>
            <a:endParaRPr/>
          </a:p>
          <a:p>
            <a:pPr marL="177800" marR="0" lvl="0" indent="-1778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ok Antiqua"/>
              <a:buChar char="•"/>
            </a:pPr>
            <a:r>
              <a:rPr lang="uk-UA" sz="20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1957 рік – Друхівська середня школа.</a:t>
            </a:r>
            <a:endParaRPr/>
          </a:p>
          <a:p>
            <a:pPr marL="177800" marR="0" lvl="0" indent="-1778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ok Antiqua"/>
              <a:buChar char="•"/>
            </a:pPr>
            <a:r>
              <a:rPr lang="uk-UA" sz="20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1974 рік – перехід в нове двоповерхове приміщення.</a:t>
            </a:r>
            <a:endParaRPr/>
          </a:p>
          <a:p>
            <a:pPr marL="177800" marR="0" lvl="0" indent="-1778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ok Antiqua"/>
              <a:buChar char="•"/>
            </a:pPr>
            <a:r>
              <a:rPr lang="uk-UA" sz="20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2002 рік - шкільну котельню переведено на природний газ.</a:t>
            </a:r>
            <a:endParaRPr/>
          </a:p>
          <a:p>
            <a:pPr marL="177800" marR="0" lvl="0" indent="-177800" algn="l" rtl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ok Antiqua"/>
              <a:buChar char="•"/>
            </a:pPr>
            <a:r>
              <a:rPr lang="uk-UA" sz="20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2015 рік – котельню переведено на твердопаливні котли (брикет, дрова)</a:t>
            </a:r>
            <a:endParaRPr sz="2000" b="1" i="0" u="none" strike="noStrike" cap="none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04" name="Google Shape;104;p16"/>
          <p:cNvSpPr/>
          <p:nvPr/>
        </p:nvSpPr>
        <p:spPr>
          <a:xfrm>
            <a:off x="0" y="260350"/>
            <a:ext cx="485933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 b="1" i="0" u="none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Візитка школи</a:t>
            </a:r>
            <a:endParaRPr sz="4400" b="1" i="0" u="none" strike="noStrike" cap="none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6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7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0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0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6" name="Google Shape;246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7" name="Google Shape;247;p3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Кабінет географії</a:t>
            </a: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8" name="Google Shape;248;p34" descr="SDC1006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50" y="1268413"/>
            <a:ext cx="5854700" cy="43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4" descr="SDC1006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4213" y="1484313"/>
            <a:ext cx="5854700" cy="43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" name="Google Shape;254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Кабінет фізики</a:t>
            </a: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6" name="Google Shape;256;p35" descr="SDC1006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288" y="1484313"/>
            <a:ext cx="5854700" cy="43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5" descr="SDC1006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11188" y="1628775"/>
            <a:ext cx="5854700" cy="43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Google Shape;262;p3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Google Shape;263;p3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Кабінет української мови та літератури</a:t>
            </a:r>
            <a:endParaRPr sz="32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4" name="Google Shape;264;p36" descr="SDC1009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5288" y="1341438"/>
            <a:ext cx="5854700" cy="43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5" name="Google Shape;265;p36" descr="SDC1009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84213" y="1628775"/>
            <a:ext cx="5854700" cy="43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p3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p3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Кабінет  зарубіжної  літератури</a:t>
            </a:r>
            <a:endParaRPr sz="4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2" name="Google Shape;272;p37" descr="SDC1007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50" y="1484313"/>
            <a:ext cx="5854700" cy="43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37" descr="SDC1007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39750" y="1700213"/>
            <a:ext cx="5854700" cy="43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38" descr="SDC1010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0" name="Google Shape;280;p38"/>
          <p:cNvSpPr txBox="1"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Комбінована майстерня</a:t>
            </a:r>
            <a:endParaRPr sz="40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p39" descr="SDC10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85784" y="0"/>
            <a:ext cx="97536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p39"/>
          <p:cNvSpPr txBox="1">
            <a:spLocks noGrp="1"/>
          </p:cNvSpPr>
          <p:nvPr>
            <p:ph type="title"/>
          </p:nvPr>
        </p:nvSpPr>
        <p:spPr>
          <a:xfrm>
            <a:off x="500034" y="714356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b="0" i="0" u="none" strike="noStrike" cap="none">
                <a:solidFill>
                  <a:srgbClr val="FFFF00"/>
                </a:solidFill>
                <a:latin typeface="Arial"/>
                <a:ea typeface="Arial"/>
                <a:cs typeface="Arial"/>
                <a:sym typeface="Arial"/>
              </a:rPr>
              <a:t>Комбінована майстерня</a:t>
            </a:r>
            <a:endParaRPr sz="4000" b="0" i="0" u="none" strike="noStrike" cap="none">
              <a:solidFill>
                <a:srgbClr val="FFFF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4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40" descr="SDC10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85784" y="0"/>
            <a:ext cx="97536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40"/>
          <p:cNvSpPr txBox="1">
            <a:spLocks noGrp="1"/>
          </p:cNvSpPr>
          <p:nvPr>
            <p:ph type="title"/>
          </p:nvPr>
        </p:nvSpPr>
        <p:spPr>
          <a:xfrm>
            <a:off x="-285784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b="0" i="0" u="none" strike="noStrike" cap="none">
                <a:solidFill>
                  <a:srgbClr val="9DD2D6"/>
                </a:solidFill>
                <a:latin typeface="Arial"/>
                <a:ea typeface="Arial"/>
                <a:cs typeface="Arial"/>
                <a:sym typeface="Arial"/>
              </a:rPr>
              <a:t>Спортивна зала</a:t>
            </a:r>
            <a:endParaRPr sz="4000" b="0" i="0" u="none" strike="noStrike" cap="none">
              <a:solidFill>
                <a:srgbClr val="9DD2D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9" name="Google Shape;299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0" name="Google Shape;300;p41" descr="SDC1010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85784" y="0"/>
            <a:ext cx="97536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1" name="Google Shape;301;p41"/>
          <p:cNvSpPr txBox="1">
            <a:spLocks noGrp="1"/>
          </p:cNvSpPr>
          <p:nvPr>
            <p:ph type="title"/>
          </p:nvPr>
        </p:nvSpPr>
        <p:spPr>
          <a:xfrm>
            <a:off x="-285784" y="0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b="0" i="0" u="none" strike="noStrike" cap="none">
                <a:solidFill>
                  <a:srgbClr val="9DD2D6"/>
                </a:solidFill>
                <a:latin typeface="Arial"/>
                <a:ea typeface="Arial"/>
                <a:cs typeface="Arial"/>
                <a:sym typeface="Arial"/>
              </a:rPr>
              <a:t>Спортивна зала</a:t>
            </a:r>
            <a:endParaRPr sz="4000" b="0" i="0" u="none" strike="noStrike" cap="none">
              <a:solidFill>
                <a:srgbClr val="9DD2D6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42" descr="SDC1010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8" name="Google Shape;308;p42"/>
          <p:cNvSpPr txBox="1">
            <a:spLocks noGrp="1"/>
          </p:cNvSpPr>
          <p:nvPr>
            <p:ph type="title"/>
          </p:nvPr>
        </p:nvSpPr>
        <p:spPr>
          <a:xfrm>
            <a:off x="1187450" y="-171450"/>
            <a:ext cx="7488238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Кабінет заступників директора</a:t>
            </a:r>
            <a:endParaRPr sz="4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3" name="Google Shape;313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14" name="Google Shape;314;p43" descr="SDC100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43"/>
          <p:cNvSpPr txBox="1">
            <a:spLocks noGrp="1"/>
          </p:cNvSpPr>
          <p:nvPr>
            <p:ph type="title"/>
          </p:nvPr>
        </p:nvSpPr>
        <p:spPr>
          <a:xfrm>
            <a:off x="755650" y="-171450"/>
            <a:ext cx="7488238" cy="79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Кабінет заступників директора</a:t>
            </a:r>
            <a:endParaRPr sz="4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" name="Google Shape;109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7"/>
          <p:cNvSpPr txBox="1">
            <a:spLocks noGrp="1"/>
          </p:cNvSpPr>
          <p:nvPr>
            <p:ph type="title"/>
          </p:nvPr>
        </p:nvSpPr>
        <p:spPr>
          <a:xfrm>
            <a:off x="468313" y="404813"/>
            <a:ext cx="4557712" cy="7921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i="0" u="sng" strike="noStrike" cap="none">
                <a:solidFill>
                  <a:schemeClr val="dk1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Паспорт школи</a:t>
            </a:r>
            <a:endParaRPr sz="3200" b="1" i="0" u="sng" strike="noStrike" cap="none">
              <a:solidFill>
                <a:schemeClr val="dk1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11" name="Google Shape;111;p17"/>
          <p:cNvSpPr txBox="1">
            <a:spLocks noGrp="1"/>
          </p:cNvSpPr>
          <p:nvPr>
            <p:ph type="body" idx="1"/>
          </p:nvPr>
        </p:nvSpPr>
        <p:spPr>
          <a:xfrm>
            <a:off x="250825" y="1125538"/>
            <a:ext cx="7632700" cy="46799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25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177800" marR="0" lvl="0" indent="-254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endParaRPr sz="2400" b="1" i="0" u="none" strike="noStrike" cap="none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  <p:sp>
        <p:nvSpPr>
          <p:cNvPr id="112" name="Google Shape;112;p17"/>
          <p:cNvSpPr/>
          <p:nvPr/>
        </p:nvSpPr>
        <p:spPr>
          <a:xfrm>
            <a:off x="250825" y="1052513"/>
            <a:ext cx="7777163" cy="4752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177800" marR="0" lvl="0" indent="-50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endParaRPr sz="2000" b="1" i="0" u="none" strike="noStrike" cap="none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177800" marR="0" lvl="0" indent="-177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ok Antiqua"/>
              <a:buChar char="•"/>
            </a:pPr>
            <a:r>
              <a:rPr lang="uk-UA" sz="20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На 01.09.2016 року в школі у 13 класах навчається 223 учні,  дві паралелі  –  1 та 9 класи.</a:t>
            </a:r>
            <a:endParaRPr/>
          </a:p>
          <a:p>
            <a:pPr marL="177800" marR="0" lvl="0" indent="-177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•"/>
            </a:pPr>
            <a:r>
              <a:rPr lang="uk-UA" sz="20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1-4 класи     – 102 учні;</a:t>
            </a:r>
            <a:endParaRPr sz="2000" b="1" i="0" u="none" strike="noStrike" cap="none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177800" marR="0" lvl="0" indent="-177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•"/>
            </a:pPr>
            <a:r>
              <a:rPr lang="uk-UA" sz="20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5-9 класи     –   95 учнів;</a:t>
            </a:r>
            <a:endParaRPr/>
          </a:p>
          <a:p>
            <a:pPr marL="177800" marR="0" lvl="0" indent="-177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•"/>
            </a:pPr>
            <a:r>
              <a:rPr lang="uk-UA" sz="20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10-11 класи –   26 учнів.</a:t>
            </a:r>
            <a:endParaRPr/>
          </a:p>
          <a:p>
            <a:pPr marL="177800" marR="0" lvl="0" indent="-177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ok Antiqua"/>
              <a:buChar char="•"/>
            </a:pPr>
            <a:r>
              <a:rPr lang="uk-UA" sz="20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Середня наповнюваність класу – </a:t>
            </a:r>
            <a:r>
              <a:rPr lang="uk-UA" sz="2000" b="1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17 школярів.</a:t>
            </a:r>
            <a:endParaRPr/>
          </a:p>
          <a:p>
            <a:pPr marL="177800" marR="0" lvl="0" indent="-177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Book Antiqua"/>
              <a:buChar char="•"/>
            </a:pPr>
            <a:r>
              <a:rPr lang="uk-UA" sz="20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Працює: </a:t>
            </a:r>
            <a:endParaRPr/>
          </a:p>
          <a:p>
            <a:pPr marL="177800" marR="0" lvl="0" indent="-177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•"/>
            </a:pPr>
            <a:r>
              <a:rPr lang="uk-UA" sz="20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вчителів – 26; </a:t>
            </a:r>
            <a:endParaRPr/>
          </a:p>
          <a:p>
            <a:pPr marL="177800" marR="0" lvl="0" indent="-1778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•"/>
            </a:pPr>
            <a:r>
              <a:rPr lang="uk-UA" sz="2000" b="1" i="0" u="none" strike="noStrike" cap="none">
                <a:solidFill>
                  <a:schemeClr val="dk1"/>
                </a:solidFill>
                <a:latin typeface="Book Antiqua"/>
                <a:ea typeface="Book Antiqua"/>
                <a:cs typeface="Book Antiqua"/>
                <a:sym typeface="Book Antiqua"/>
              </a:rPr>
              <a:t>працівників середнього та технічного персоналу – 15.</a:t>
            </a:r>
            <a:endParaRPr sz="2000" b="1" i="0" u="none" strike="noStrike" cap="none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  <a:p>
            <a:pPr marL="177800" marR="0" lvl="0" indent="-177800" algn="l" rtl="0">
              <a:spcBef>
                <a:spcPts val="480"/>
              </a:spcBef>
              <a:spcAft>
                <a:spcPts val="0"/>
              </a:spcAft>
              <a:buNone/>
            </a:pPr>
            <a:endParaRPr sz="2400" b="1" i="0" u="none" strike="noStrike" cap="none">
              <a:solidFill>
                <a:schemeClr val="dk1"/>
              </a:solidFill>
              <a:latin typeface="Book Antiqua"/>
              <a:ea typeface="Book Antiqua"/>
              <a:cs typeface="Book Antiqua"/>
              <a:sym typeface="Book Antiqu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0" name="Google Shape;320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1" name="Google Shape;321;p44" descr="SDC100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22" name="Google Shape;322;p44"/>
          <p:cNvSpPr txBox="1">
            <a:spLocks noGrp="1"/>
          </p:cNvSpPr>
          <p:nvPr>
            <p:ph type="title"/>
          </p:nvPr>
        </p:nvSpPr>
        <p:spPr>
          <a:xfrm>
            <a:off x="755650" y="-171450"/>
            <a:ext cx="7488238" cy="79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Кабінет  директора</a:t>
            </a:r>
            <a:endParaRPr sz="4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44" descr="DSCN014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5786" y="589338"/>
            <a:ext cx="8358214" cy="62686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8" name="Google Shape;32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9" name="Google Shape;329;p45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Учительська</a:t>
            </a: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0" name="Google Shape;330;p45" descr="SDC1007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23850" y="1412875"/>
            <a:ext cx="5854700" cy="43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45" descr="SDC1007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8313" y="1557338"/>
            <a:ext cx="5854700" cy="43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46" descr="SDC1009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304800" y="-228600"/>
            <a:ext cx="9753600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338" name="Google Shape;338;p46"/>
          <p:cNvSpPr txBox="1">
            <a:spLocks noGrp="1"/>
          </p:cNvSpPr>
          <p:nvPr>
            <p:ph type="title"/>
          </p:nvPr>
        </p:nvSpPr>
        <p:spPr>
          <a:xfrm>
            <a:off x="5143504" y="-171450"/>
            <a:ext cx="4143404" cy="792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Бібліотека</a:t>
            </a:r>
            <a:endParaRPr sz="40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9" name="Google Shape;339;p46" descr="DSCN0143.jpg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85786" y="589338"/>
            <a:ext cx="8358214" cy="62686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0" name="Google Shape;340;p46" descr="C:\Documents and Settings\User\Мои документы\Мои рисунки\DSCN0150.jpg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28596" y="910786"/>
            <a:ext cx="7929618" cy="59472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5" name="Google Shape;345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46" name="Google Shape;346;p4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Їдальня</a:t>
            </a: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7" name="Google Shape;347;p47" descr="SDC100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341438"/>
            <a:ext cx="5854700" cy="43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47" descr="SDC100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95288" y="1700213"/>
            <a:ext cx="5854700" cy="43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3" name="Google Shape;353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54" name="Google Shape;354;p4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Медичний   кабінет</a:t>
            </a: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5" name="Google Shape;355;p48" descr="SDC1006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341438"/>
            <a:ext cx="5854700" cy="43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48" descr="SDC1006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571604" y="1714488"/>
            <a:ext cx="5854700" cy="43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1" name="Google Shape;361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p4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Куточок історії</a:t>
            </a: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3" name="Google Shape;363;p49" descr="SDC1009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55650" y="1341438"/>
            <a:ext cx="5854700" cy="43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" name="Google Shape;36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5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Куточок по національному вихованню</a:t>
            </a:r>
            <a:endParaRPr sz="32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0" name="Google Shape;370;p50" descr="SDC10092"/>
          <p:cNvPicPr preferRelativeResize="0"/>
          <p:nvPr/>
        </p:nvPicPr>
        <p:blipFill rotWithShape="1">
          <a:blip r:embed="rId4">
            <a:alphaModFix/>
          </a:blip>
          <a:srcRect l="6459" r="25615" b="15552"/>
          <a:stretch/>
        </p:blipFill>
        <p:spPr>
          <a:xfrm>
            <a:off x="395288" y="1484313"/>
            <a:ext cx="5300662" cy="49418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Google Shape;375;p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5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Куточок захисту Вітчизни</a:t>
            </a:r>
            <a:endParaRPr sz="4400" b="0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7" name="Google Shape;377;p51" descr="SDC10078"/>
          <p:cNvPicPr preferRelativeResize="0"/>
          <p:nvPr/>
        </p:nvPicPr>
        <p:blipFill rotWithShape="1">
          <a:blip r:embed="rId4">
            <a:alphaModFix/>
          </a:blip>
          <a:srcRect r="11051" b="31467"/>
          <a:stretch/>
        </p:blipFill>
        <p:spPr>
          <a:xfrm>
            <a:off x="0" y="1484313"/>
            <a:ext cx="8675688" cy="5013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2" name="Google Shape;382;p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3" name="Google Shape;383;p5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Кімната педагога-організатора та психолога</a:t>
            </a:r>
            <a:endParaRPr sz="2800" b="1" i="0" u="none" strike="noStrike" cap="none">
              <a:solidFill>
                <a:schemeClr val="dk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4" name="Google Shape;384;p52" descr="SDC1006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1484313"/>
            <a:ext cx="5854700" cy="4391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5" name="Google Shape;385;p52" descr="SDC1006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8313" y="1773238"/>
            <a:ext cx="5854700" cy="4391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0" name="Google Shape;390;p5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5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7200" y="534988"/>
            <a:ext cx="8229600" cy="5330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8" name="Google Shape;118;p1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0" u="sng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Якісний склад педагогічного колективу</a:t>
            </a:r>
            <a:endParaRPr sz="2800" b="1" i="0" u="sng" strike="noStrike" cap="non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19" name="Google Shape;119;p18"/>
          <p:cNvSpPr/>
          <p:nvPr/>
        </p:nvSpPr>
        <p:spPr>
          <a:xfrm>
            <a:off x="611188" y="1125538"/>
            <a:ext cx="8229600" cy="7064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to Sans Symbols"/>
              <a:buChar char="●"/>
            </a:pPr>
            <a:r>
              <a:rPr lang="uk-UA" sz="28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за рівнем кваліфікації</a:t>
            </a:r>
            <a:endParaRPr sz="2800" b="0" i="0" u="none" strike="noStrike" cap="non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20" name="Google Shape;120;p18"/>
          <p:cNvSpPr/>
          <p:nvPr/>
        </p:nvSpPr>
        <p:spPr>
          <a:xfrm>
            <a:off x="0" y="165735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47663" y="1905000"/>
            <a:ext cx="7162800" cy="3971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7" name="Google Shape;127;p19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0" u="sng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Якісний склад педагогічного колективу</a:t>
            </a:r>
            <a:endParaRPr sz="2800" b="1" i="0" u="sng" strike="noStrike" cap="non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28" name="Google Shape;128;p19"/>
          <p:cNvSpPr/>
          <p:nvPr/>
        </p:nvSpPr>
        <p:spPr>
          <a:xfrm>
            <a:off x="611188" y="1196975"/>
            <a:ext cx="8229600" cy="706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to Sans Symbols"/>
              <a:buChar char="●"/>
            </a:pPr>
            <a:r>
              <a:rPr lang="uk-UA" sz="2800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за стажем роботи</a:t>
            </a:r>
            <a:endParaRPr sz="2800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29" name="Google Shape;129;p19"/>
          <p:cNvSpPr/>
          <p:nvPr/>
        </p:nvSpPr>
        <p:spPr>
          <a:xfrm>
            <a:off x="0" y="165735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0" name="Google Shape;130;p1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0200" y="1905000"/>
            <a:ext cx="7239000" cy="398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20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0" u="sng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Якісний склад педагогічного колективу</a:t>
            </a:r>
            <a:endParaRPr sz="2800" b="1" i="0" u="sng" strike="noStrike" cap="non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37" name="Google Shape;137;p20"/>
          <p:cNvSpPr/>
          <p:nvPr/>
        </p:nvSpPr>
        <p:spPr>
          <a:xfrm>
            <a:off x="611188" y="1196975"/>
            <a:ext cx="8229600" cy="706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to Sans Symbols"/>
              <a:buChar char="●"/>
            </a:pPr>
            <a:r>
              <a:rPr lang="uk-UA" sz="2800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за віком</a:t>
            </a:r>
            <a:endParaRPr sz="2800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38" name="Google Shape;138;p20"/>
          <p:cNvSpPr/>
          <p:nvPr/>
        </p:nvSpPr>
        <p:spPr>
          <a:xfrm>
            <a:off x="0" y="165735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9" name="Google Shape;139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30200" y="1905000"/>
            <a:ext cx="7239000" cy="398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5" name="Google Shape;145;p2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2800" b="1" i="0" u="sng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Якісний склад педагогічного колективу</a:t>
            </a:r>
            <a:endParaRPr sz="2800" b="1" i="0" u="sng" strike="noStrike" cap="non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46" name="Google Shape;146;p21"/>
          <p:cNvSpPr/>
          <p:nvPr/>
        </p:nvSpPr>
        <p:spPr>
          <a:xfrm>
            <a:off x="611188" y="1196975"/>
            <a:ext cx="8229600" cy="7064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Noto Sans Symbols"/>
              <a:buChar char="●"/>
            </a:pPr>
            <a:r>
              <a:rPr lang="uk-UA" sz="2800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за рівнем освіти</a:t>
            </a:r>
            <a:endParaRPr sz="2800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sp>
        <p:nvSpPr>
          <p:cNvPr id="147" name="Google Shape;147;p21"/>
          <p:cNvSpPr/>
          <p:nvPr/>
        </p:nvSpPr>
        <p:spPr>
          <a:xfrm>
            <a:off x="0" y="1657350"/>
            <a:ext cx="9144000" cy="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" name="Google Shape;148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4013" y="1905000"/>
            <a:ext cx="7191375" cy="3987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Google Shape;153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p2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6346825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000" b="1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Тижневе </a:t>
            </a:r>
            <a:br>
              <a:rPr lang="uk-UA" sz="3000" b="1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r>
              <a:rPr lang="uk-UA" sz="3000" b="1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навантаження вчителів</a:t>
            </a:r>
            <a:endParaRPr sz="3000" b="1" i="0" u="none" strike="noStrike" cap="non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55" name="Google Shape;155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547813" y="1431925"/>
            <a:ext cx="6843712" cy="3765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Google Shape;160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2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32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  Запрошуємо у віртуальну екскурсію </a:t>
            </a:r>
            <a:br>
              <a:rPr lang="uk-UA" sz="32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</a:br>
            <a:r>
              <a:rPr lang="uk-UA" sz="3200" b="0" i="0" u="none" strike="noStrike" cap="none">
                <a:solidFill>
                  <a:schemeClr val="dk2"/>
                </a:solidFill>
                <a:latin typeface="Century Schoolbook"/>
                <a:ea typeface="Century Schoolbook"/>
                <a:cs typeface="Century Schoolbook"/>
                <a:sym typeface="Century Schoolbook"/>
              </a:rPr>
              <a:t>по навчальному закладу</a:t>
            </a:r>
            <a:endParaRPr sz="3200" b="0" i="0" u="none" strike="noStrike" cap="none">
              <a:solidFill>
                <a:schemeClr val="dk2"/>
              </a:solidFill>
              <a:latin typeface="Century Schoolbook"/>
              <a:ea typeface="Century Schoolbook"/>
              <a:cs typeface="Century Schoolbook"/>
              <a:sym typeface="Century Schoolbook"/>
            </a:endParaRPr>
          </a:p>
        </p:txBody>
      </p:sp>
      <p:pic>
        <p:nvPicPr>
          <p:cNvPr id="162" name="Google Shape;162;p23"/>
          <p:cNvPicPr preferRelativeResize="0"/>
          <p:nvPr/>
        </p:nvPicPr>
        <p:blipFill rotWithShape="1">
          <a:blip r:embed="rId4">
            <a:alphaModFix/>
          </a:blip>
          <a:srcRect b="11231"/>
          <a:stretch/>
        </p:blipFill>
        <p:spPr>
          <a:xfrm>
            <a:off x="468313" y="1484313"/>
            <a:ext cx="2922587" cy="1944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3" name="Google Shape;163;p2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563938" y="1557338"/>
            <a:ext cx="4868862" cy="365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</Words>
  <PresentationFormat>Экран (4:3)</PresentationFormat>
  <Paragraphs>60</Paragraphs>
  <Slides>39</Slides>
  <Notes>39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5" baseType="lpstr">
      <vt:lpstr>Arial</vt:lpstr>
      <vt:lpstr>Century Schoolbook</vt:lpstr>
      <vt:lpstr>Book Antiqua</vt:lpstr>
      <vt:lpstr>Times New Roman</vt:lpstr>
      <vt:lpstr>Noto Sans Symbols</vt:lpstr>
      <vt:lpstr>Оформление по умолчанию</vt:lpstr>
      <vt:lpstr>З допомогою цієї презентації  Ви маєте можливість  побувати в шкільних приміщеннях Друхівської ЗОШ І-ІІІ ступенів  та познайомитись  з педагогічним колективом</vt:lpstr>
      <vt:lpstr>Історична довідка</vt:lpstr>
      <vt:lpstr>Паспорт школи</vt:lpstr>
      <vt:lpstr>Якісний склад педагогічного колективу</vt:lpstr>
      <vt:lpstr>Якісний склад педагогічного колективу</vt:lpstr>
      <vt:lpstr>Якісний склад педагогічного колективу</vt:lpstr>
      <vt:lpstr>Якісний склад педагогічного колективу</vt:lpstr>
      <vt:lpstr>Тижневе  навантаження вчителів</vt:lpstr>
      <vt:lpstr>  Запрошуємо у віртуальну екскурсію  по навчальному закладу</vt:lpstr>
      <vt:lpstr>Куточок державної символіки</vt:lpstr>
      <vt:lpstr>Кабінет  1-А класу</vt:lpstr>
      <vt:lpstr>Кабінет 1-А класу</vt:lpstr>
      <vt:lpstr>Кабінет  1-Б  класу</vt:lpstr>
      <vt:lpstr>Кабінет   2  класу</vt:lpstr>
      <vt:lpstr>Кабінет  3  класу</vt:lpstr>
      <vt:lpstr>Кабінет   4  класу</vt:lpstr>
      <vt:lpstr>Кабінет  математики</vt:lpstr>
      <vt:lpstr>Кабінет  інформатики</vt:lpstr>
      <vt:lpstr>Кабінет хімії та біології</vt:lpstr>
      <vt:lpstr>Кабінет географії</vt:lpstr>
      <vt:lpstr>Кабінет фізики</vt:lpstr>
      <vt:lpstr>Кабінет української мови та літератури</vt:lpstr>
      <vt:lpstr>Кабінет  зарубіжної  літератури</vt:lpstr>
      <vt:lpstr>Комбінована майстерня</vt:lpstr>
      <vt:lpstr>Комбінована майстерня</vt:lpstr>
      <vt:lpstr>Спортивна зала</vt:lpstr>
      <vt:lpstr>Спортивна зала</vt:lpstr>
      <vt:lpstr>Кабінет заступників директора</vt:lpstr>
      <vt:lpstr>Кабінет заступників директора</vt:lpstr>
      <vt:lpstr>Кабінет  директора</vt:lpstr>
      <vt:lpstr>Учительська</vt:lpstr>
      <vt:lpstr>Бібліотека</vt:lpstr>
      <vt:lpstr>Їдальня</vt:lpstr>
      <vt:lpstr>Медичний   кабінет</vt:lpstr>
      <vt:lpstr>Куточок історії</vt:lpstr>
      <vt:lpstr>Куточок по національному вихованню</vt:lpstr>
      <vt:lpstr>Куточок захисту Вітчизни</vt:lpstr>
      <vt:lpstr>Кімната педагога-організатора та психолога</vt:lpstr>
      <vt:lpstr>Слайд 39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 допомогою цієї презентації  Ви маєте можливість  побувати в шкільних приміщеннях Друхівської ЗОШ І-ІІІ ступенів  та познайомитись  з педагогічним колективом</dc:title>
  <cp:lastModifiedBy>User</cp:lastModifiedBy>
  <cp:revision>1</cp:revision>
  <dcterms:modified xsi:type="dcterms:W3CDTF">2018-09-25T18:47:08Z</dcterms:modified>
</cp:coreProperties>
</file>