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 varScale="1">
        <p:scale>
          <a:sx n="51" d="100"/>
          <a:sy n="51" d="100"/>
        </p:scale>
        <p:origin x="10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6" d="100"/>
        <a:sy n="9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61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B90AA-A564-4E00-AB77-7B5D67DD2E71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64B1E-2FCE-404A-B1AB-E88A60066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01286-114A-493C-A4B1-D0490293132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B2BD5-D270-498D-B578-2DAF10F32A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B2BD5-D270-498D-B578-2DAF10F32A0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Admin\Desktop\images (3).jpg"/>
          <p:cNvPicPr>
            <a:picLocks noChangeAspect="1" noChangeArrowheads="1"/>
          </p:cNvPicPr>
          <p:nvPr/>
        </p:nvPicPr>
        <p:blipFill>
          <a:blip r:embed="rId2">
            <a:lum bright="52000"/>
          </a:blip>
          <a:srcRect b="13627"/>
          <a:stretch>
            <a:fillRect/>
          </a:stretch>
        </p:blipFill>
        <p:spPr bwMode="auto">
          <a:xfrm>
            <a:off x="357158" y="928646"/>
            <a:ext cx="8572528" cy="592935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071546"/>
            <a:ext cx="8643998" cy="3243284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ОВОЛОДІННЯ </a:t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СУЧАСНИМ УЧИТЕЛЕМ ОПОРНОГО ЗАКЛАДУ </a:t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МЕТОДАМИ І ФОРМАМИ РЕАГУВАННЯ </a:t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НА ВИПАДКИ БУЛІНГУ</a:t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ЗАСТОСУВАННЯ ЗАХОДІВ ВИХОВНОГО ВПЛИВУ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ПОРЯДОК ПОДАННЯ ЗАЯВ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28641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Учасники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освітнього процесу в усній та (або) письмовій формі, в тому числі із застосуванням засобів електронної комунікації можуть повідомити керівника закладу про випадок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Керівник закладу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невідкладно у строк, що не перевищує однієї доби, 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повідомляє територіальний орган (підрозділ) Національної поліції України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принаймні одного з батьків або інших законних представників малолітньої чи неповнолітньої особи, яка стала стороною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(цькування);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за потреби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викликає бригаду екстреної (швидкої) медичної допомоги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для надання екстреної медичної допомоги;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повідомляє службу у справах дітей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 метою вирішення питання щодо соціального захисту малолітньої чи неповнолітньої особи, яка стала стороною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(цькування), з'ясування причин, які призвели до випадку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(цькування) та вжиття заходів для усунення таких причин;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повідомляє центр соціальних служб для сім'ї, дітей та молоді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 метою здійснення оцінки потреб сторін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(цькування), визначення соціальних послуг та методів соціальної роботи, забезпечення психологічної підтримки та надання соціальних послуг;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скликає засідання комісії з розгляду випадку </a:t>
            </a:r>
            <a:r>
              <a:rPr lang="uk-UA" sz="1800" b="1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(цькування) (далі - комісія) не пізніше ніж упродовж трьох робочих днів з дня отримання заяви або повідомлення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КОМІСІЯ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714488"/>
            <a:ext cx="3538566" cy="385765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СКЛАД</a:t>
            </a:r>
          </a:p>
          <a:p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Голова комісії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Заступник голови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Секретар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Члени комісії (≥5</a:t>
            </a:r>
            <a:r>
              <a:rPr lang="uk-UA" sz="2400" dirty="0" smtClean="0"/>
              <a:t>)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357554" y="1357298"/>
            <a:ext cx="5329246" cy="5214973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МЕТА:</a:t>
            </a:r>
          </a:p>
          <a:p>
            <a:pPr algn="just">
              <a:buNone/>
            </a:pPr>
            <a:endParaRPr lang="uk-UA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    припинення випадку 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(цькування) в закладі освіти; відновлення та нормалізація стосунків, створення сприятливих умов для подальшого здобуття освіти у групі (класі), де стався випадок 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(цькування); з'ясування причин, які призвели до випадку 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(цькування), та вжиття заходів для усунення таких причин; оцінка потреб сторін 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(цькування) в соціальних та психолого-педагогічних послугах та забезпечення таких послуг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 descr="C:\Users\Admin\Desktop\images (2).jpg"/>
          <p:cNvPicPr>
            <a:picLocks noChangeAspect="1" noChangeArrowheads="1"/>
          </p:cNvPicPr>
          <p:nvPr/>
        </p:nvPicPr>
        <p:blipFill>
          <a:blip r:embed="rId3">
            <a:lum bright="8000" contrast="3000"/>
          </a:blip>
          <a:srcRect l="9490" t="9678" r="5102" b="6450"/>
          <a:stretch>
            <a:fillRect/>
          </a:stretch>
        </p:blipFill>
        <p:spPr bwMode="auto">
          <a:xfrm>
            <a:off x="428596" y="4286256"/>
            <a:ext cx="3071802" cy="22185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ЗАВДАННЯ КОМІСІЇ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збір інформації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розгляд та аналіз зібраних матеріалів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прийняття рішення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оцінка потреб сторін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визначення причин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(цькування) та необхідних заходів для усунення таких причин;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визначення заходів виховного впливу щодо сторін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(цькування) у групі (класі), де стався випадок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(цькування);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моніторинг ефективності заходів з усунення причин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їх коригування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надання рекомендацій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Admin\Desktop\images.jpg"/>
          <p:cNvPicPr>
            <a:picLocks noChangeAspect="1" noChangeArrowheads="1"/>
          </p:cNvPicPr>
          <p:nvPr/>
        </p:nvPicPr>
        <p:blipFill>
          <a:blip r:embed="rId2">
            <a:lum bright="33000"/>
          </a:blip>
          <a:srcRect/>
          <a:stretch>
            <a:fillRect/>
          </a:stretch>
        </p:blipFill>
        <p:spPr bwMode="auto">
          <a:xfrm>
            <a:off x="-571536" y="0"/>
            <a:ext cx="1030573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14314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ЗАХОДИ ЩОДО ЗАПОБІГАННЯ ТА ПРОТИДІЇ БУЛІНГУ В ЗАКЛАДІ 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57256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організація безпечного користування мережею Інтернет під час освітнього процесу;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контроль за використанням засобів електронних комунікацій малолітніми чи неповнолітніми здобувачами освіти під час освітнього процесу;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розвиток соціального та емоційного інтелекту учасників освітнього процесу, зокрема: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розуміння та сприйняття цінності прав та свобод людини, вміння відстоювати свої права та поважати права інших;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розуміння та сприйняття принципів рівності та недискримінації, поваги до гідності людини, толерантності, соціальної справедливості, доброчесності, вміння втілювати їх у власні моделі поведінки;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здатності попереджувати та розв'язувати конфлікти ненасильницьким шляхом;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відповідального ставлення до своїх громадянських прав і обов'язків, пов'язаних з участю в суспільному житті;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здатності визначати, формулювати та аргументовано відстоювати власну позицію, поважаючи відмінні від власних думки/позиції, якщо вони не порушують прав та гідності інших осіб;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здатності критично аналізувати інформацію, розглядати питання з різних позицій, приймати обґрунтовані рішення;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здатності до комунікації та вміння співпрацювати для розв'язання різних суспільних проблем, зокрема шляхом волонтерської діяльності тощо;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підвищення рівня обізнаності учасників освітнього процесу про </a:t>
            </a:r>
            <a:r>
              <a:rPr lang="uk-UA" sz="1600" b="1" dirty="0" err="1" smtClean="0"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(цькування), його причини та наслідки, порядок реагування на випадки </a:t>
            </a:r>
            <a:r>
              <a:rPr lang="uk-UA" sz="1600" b="1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(цькування) тощо;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створення в закладі освіти культури, що ґрунтується на нетерпимості до будь-яких форм насильства та дискримінації, в тому числі </a:t>
            </a:r>
            <a:r>
              <a:rPr lang="uk-UA" sz="1600" b="1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(цькування)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Без названия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3133" y="928670"/>
            <a:ext cx="4975146" cy="278608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ФОРМИ ПРОВЕДЕННЯ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428736"/>
            <a:ext cx="807249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sz="2400" dirty="0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зустрічі,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sz="2400" dirty="0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бесіди,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sz="2400" dirty="0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консультації,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sz="2400" dirty="0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лекції,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sz="2400" dirty="0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круглі столи,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sz="2400" dirty="0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тренінги,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sz="2400" dirty="0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тематичні заходи,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sz="2400" dirty="0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конкурси,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sz="2400" dirty="0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спільні перегляди та обговорення тематичних </a:t>
            </a:r>
            <a:r>
              <a:rPr lang="uk-UA" sz="2400" dirty="0" err="1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відеосюжетів</a:t>
            </a:r>
            <a:r>
              <a:rPr lang="uk-UA" sz="2400" dirty="0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літературних творів, матеріалів ЗМІ, особистого досвіду,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sz="2400" dirty="0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запрошення гостей,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uk-UA" sz="2400" dirty="0" smtClean="0">
                <a:solidFill>
                  <a:srgbClr val="2A2928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рольові ігри та інші організаційні форми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C:\Users\Admin\Desktop\images (5).jpg"/>
          <p:cNvPicPr>
            <a:picLocks noChangeAspect="1" noChangeArrowheads="1"/>
          </p:cNvPicPr>
          <p:nvPr/>
        </p:nvPicPr>
        <p:blipFill>
          <a:blip r:embed="rId2">
            <a:lum bright="33000"/>
          </a:blip>
          <a:srcRect/>
          <a:stretch>
            <a:fillRect/>
          </a:stretch>
        </p:blipFill>
        <p:spPr bwMode="auto">
          <a:xfrm>
            <a:off x="170561" y="500042"/>
            <a:ext cx="8910230" cy="5929353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4000528"/>
          </a:xfrm>
        </p:spPr>
        <p:txBody>
          <a:bodyPr>
            <a:prstTxWarp prst="textStop">
              <a:avLst/>
            </a:prstTxWarp>
            <a:normAutofit/>
          </a:bodyPr>
          <a:lstStyle/>
          <a:p>
            <a:r>
              <a:rPr lang="uk-UA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Дякую за увагу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b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429684" cy="210368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1143000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ВИДИ БУЛІНГУ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2500306"/>
            <a:ext cx="77153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фізичний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штовхання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підніжки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зачіпання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бійки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стусани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ляпаси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нанесення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тілесних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пошкоджень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психологічний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принизливі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погляди, жести,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образливі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рухи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міміка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обличчя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образливих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чуток,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ізоляція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ігнорування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погрози,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жарти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маніпуляції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шантаж);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крадіжки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пошкодження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знищення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особистих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речей,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вимагання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грошей);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сексуальний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принизливі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погляди, жести,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образливі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рухи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прізвиська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образи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сексуального характеру,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зйомки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переодягальнях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образливих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чуток,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сексуальні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погрози,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жарти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кібербулінг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приниження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мобільних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телефонів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електронних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пристроїв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УЧАСНИКИ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кривдник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булер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- учасник освітнього процесу, в тому числі малолітня чи неповнолітня особа, яка вчиняє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(цькування) щодо іншого учасника освітнього процесу;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потерпілий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(жертва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- учасник освітнього процесу, в тому числі малолітня чи неповнолітня особа, щодо якої було вчинено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(цькування);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спостерігачі - свідки та (або) безпосередні очевидці випадку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(цькування);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сторони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(цькування) - безпосередні учасники випадку: кривдник 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булер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), потерпілий (жертва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), спостерігачі (за наявності).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6386" name="Picture 2" descr="Картинки по запросу &quot;буллинг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2357407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БУЛІНГ ≠ КОНФЛІКТ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582341"/>
            <a:ext cx="735811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Типовими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є: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систематичність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повторюваність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кривдник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потерпілий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(жертва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спостерігачі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психічної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приниження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страху,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тривоги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підпорядкування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потерпілого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інтересам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кривдника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та/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спричинення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ізоляції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потерпілого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images (4).jpg"/>
          <p:cNvPicPr>
            <a:picLocks noChangeAspect="1" noChangeArrowheads="1"/>
          </p:cNvPicPr>
          <p:nvPr/>
        </p:nvPicPr>
        <p:blipFill>
          <a:blip r:embed="rId2">
            <a:lum bright="64000"/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ОЗНАКИ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умисне позбавлення їжі, одягу, коштів, документів, іншого майна або можливості користуватися ними, перешкоджання в отриманні освітніх послуг, примушування до праці та інші правопорушення економічного характеру;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словесні образи, погрози, у тому числі щодо третіх осіб, приниження, переслідування, залякування, інші діяння, спрямовані на обмеження волевиявлення особи;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будь-яка форма небажаної вербальної, невербальної чи фізичної поведінки сексуального характеру, зокрема принизливі погляди, жести, образливі рухи тіла, прізвиська, образи, жарти, погрози, поширення образливих чуток;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будь-яка форма небажаної фізичної поведінки, зокрема ляпаси, стусани, штовхання, щипання, шмагання, кусання, завдання ударів;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інші правопорушення насильницького характеру.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C:\Users\Admin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714612" cy="13918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               ПІДСТАВИ ДЛЯ ПІДОЗРИ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4525963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замкнутість, тривожність, страх або, навпаки, демонстрація повної відсутності страху, ризикована, зухвала поведінка;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неврівноважена поведінка;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агресивність, напади люті, схильність до руйнації, нищення, насильства;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різка зміна звичної для дитини поведінки;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уповільнене мислення, знижена здатність до навчання;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відлюдкуватість, уникнення спілкування;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ізоляція, виключення з групи, небажання інших учасників освітнього процесу спілкуватися;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занижена самооцінка, наявність почуття провини;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поява швидкої втомлюваності, зниженої спроможності до концентрації уваги;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демонстрація страху перед появою інших учасників освітнього процесу;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Admin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642918"/>
            <a:ext cx="2928926" cy="150177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57158" y="500042"/>
            <a:ext cx="82153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схильність до пропуску навчальних занять;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відмова відвідувати заклад освіти з посиланням на погане самопочуття;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депресивні стани;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аутоагресія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самоушкодження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суїцидальні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прояви;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явні фізичні ушкодження та (або) ознаки поганого самопочуття (нудота, головний біль, кволість тощо);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намагання приховати травми та обставини їх отримання;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скарги дитини на біль та (або) погане самопочуття;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пошкодження чи зникнення особистих речей;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вимагання особистих речей, їжі, грошей;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жести, висловлювання, прізвиська, жарти, погрози, поширення чуток сексуального (інтимного) характеру або інших відомостей, які особа бажає зберегти в таємниці;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наявність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фото-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відео-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аудіоматеріалів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фізичних або психологічних знущань, сексуального (інтимного) змісту;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наявні пошкодження або зникнення майна та (або) особистих речей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СУБ'ЄКТИ РЕАГУВАННЯ</a:t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b="1" dirty="0" smtClean="0">
                <a:latin typeface="Times New Roman" pitchFamily="18" charset="0"/>
                <a:cs typeface="Times New Roman" pitchFamily="18" charset="0"/>
              </a:rPr>
              <a:t>У РАЗІ НАСТАННЯ ВИПАДКУ  БУЛІНГУ</a:t>
            </a: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q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служба освітнього омбудсмена;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служби у справах дітей;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центри соціальних служб для сім'ї, дітей та молоді;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органи місцевого самоврядування;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керівники та інші працівники закладів освіти;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засновник (засновники) закладів освіти або уповноважений ним (ними) орган;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територіальні органи (підрозділи) Національної поліції України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&quot;булінг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794" y="5536397"/>
            <a:ext cx="2643206" cy="132160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ПЕДАГОГІЧНІ ПРАЦІВНИКИ ЗАКЛАДУ ЗОБОВ'ЯЗАНІ: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вжити невідкладних заходів для припинення небезпечного впливу;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 потреби надати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домедичну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допомогу та викликати бригаду екстреної (швидкої) медичної допомоги для надання екстреної медичної допомоги;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звернутись (за потреби) до територіальних органів (підрозділів) Національної поліції України;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повідомити керівника закладу освіти та принаймні одного з батьків або інших законних представників малолітньої чи неповнолітньої особи, яка стала стороною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(цькування)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1374</Words>
  <Application>Microsoft Office PowerPoint</Application>
  <PresentationFormat>Экран (4:3)</PresentationFormat>
  <Paragraphs>118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Тема Office</vt:lpstr>
      <vt:lpstr>ОВОЛОДІННЯ  СУЧАСНИМ УЧИТЕЛЕМ ОПОРНОГО ЗАКЛАДУ  МЕТОДАМИ І ФОРМАМИ РЕАГУВАННЯ  НА ВИПАДКИ БУЛІНГУ  ТА  ЗАСТОСУВАННЯ ЗАХОДІВ ВИХОВНОГО ВПЛИВУ</vt:lpstr>
      <vt:lpstr>ВИДИ БУЛІНГУ</vt:lpstr>
      <vt:lpstr>УЧАСНИКИ</vt:lpstr>
      <vt:lpstr>БУЛІНГ ≠ КОНФЛІКТ</vt:lpstr>
      <vt:lpstr>ОЗНАКИ</vt:lpstr>
      <vt:lpstr>                ПІДСТАВИ ДЛЯ ПІДОЗРИ</vt:lpstr>
      <vt:lpstr>Презентация PowerPoint</vt:lpstr>
      <vt:lpstr>СУБ'ЄКТИ РЕАГУВАННЯ  У РАЗІ НАСТАННЯ ВИПАДКУ  БУЛІНГУ</vt:lpstr>
      <vt:lpstr>ПЕДАГОГІЧНІ ПРАЦІВНИКИ ЗАКЛАДУ ЗОБОВ'ЯЗАНІ:</vt:lpstr>
      <vt:lpstr>ПОРЯДОК ПОДАННЯ ЗАЯВ</vt:lpstr>
      <vt:lpstr>КОМІСІЯ</vt:lpstr>
      <vt:lpstr>ЗАВДАННЯ КОМІСІЇ </vt:lpstr>
      <vt:lpstr> ЗАХОДИ ЩОДО ЗАПОБІГАННЯ ТА ПРОТИДІЇ БУЛІНГУ В ЗАКЛАДІ </vt:lpstr>
      <vt:lpstr>ФОРМИ ПРОВЕДЕННЯ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РЕАГУВАННЯ НА ВИПАДКИ БУЛІНГУ</dc:title>
  <dc:creator>Admin</dc:creator>
  <cp:lastModifiedBy>Home</cp:lastModifiedBy>
  <cp:revision>27</cp:revision>
  <dcterms:created xsi:type="dcterms:W3CDTF">2020-03-17T08:48:55Z</dcterms:created>
  <dcterms:modified xsi:type="dcterms:W3CDTF">2020-04-08T06:53:36Z</dcterms:modified>
</cp:coreProperties>
</file>