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0" r:id="rId2"/>
    <p:sldId id="261" r:id="rId3"/>
    <p:sldId id="341" r:id="rId4"/>
    <p:sldId id="388" r:id="rId5"/>
    <p:sldId id="273" r:id="rId6"/>
    <p:sldId id="329" r:id="rId7"/>
    <p:sldId id="331" r:id="rId8"/>
    <p:sldId id="372" r:id="rId9"/>
    <p:sldId id="386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7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52;&#1086;&#1111;%20&#1076;&#1086;&#1082;&#1091;&#1084;&#1077;&#1085;&#1090;&#1080;%20(&#1072;&#1088;&#1093;&#1110;&#1074;)\&#1041;&#1072;&#1090;&#1100;&#1082;&#1110;&#1074;&#1089;&#1100;&#1082;&#1110;%20&#1079;&#1073;&#1086;&#1088;&#1080;+&#1047;&#1074;&#1110;&#1090;%20&#1076;&#1080;&#1088;&#1077;&#1082;&#1090;&#1086;&#1088;&#1072;\&#1058;&#1088;&#1072;&#1074;&#1077;&#1085;&#1100;%202019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2.4820545744192516E-2"/>
          <c:y val="3.4544702408948996E-2"/>
          <c:w val="0.96587174960173561"/>
          <c:h val="0.93666804558359473"/>
        </c:manualLayout>
      </c:layout>
      <c:pie3DChart>
        <c:varyColors val="1"/>
        <c:ser>
          <c:idx val="0"/>
          <c:order val="0"/>
          <c:explosion val="25"/>
          <c:cat>
            <c:strRef>
              <c:f>Лист1!$A$2:$A$4</c:f>
              <c:strCache>
                <c:ptCount val="3"/>
                <c:pt idx="0">
                  <c:v>Вища категорія</c:v>
                </c:pt>
                <c:pt idx="1">
                  <c:v>І категорія </c:v>
                </c:pt>
                <c:pt idx="2">
                  <c:v>Друга категорія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</c:ser>
      </c:pie3DChart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0.20942</cdr:x>
      <cdr:y>0.09716</cdr:y>
    </cdr:from>
    <cdr:to>
      <cdr:x>0.32112</cdr:x>
      <cdr:y>0.30443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512" y="4286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0.19197</cdr:x>
      <cdr:y>0.11335</cdr:y>
    </cdr:from>
    <cdr:to>
      <cdr:x>0.4014</cdr:x>
      <cdr:y>0.32062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71636" y="500066"/>
          <a:ext cx="171451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2000" b="1" i="1" dirty="0" smtClean="0"/>
            <a:t>Друга категорія </a:t>
          </a:r>
        </a:p>
        <a:p xmlns:a="http://schemas.openxmlformats.org/drawingml/2006/main">
          <a:pPr algn="ctr"/>
          <a:r>
            <a:rPr lang="uk-UA" sz="2000" b="1" i="1" dirty="0"/>
            <a:t>6</a:t>
          </a:r>
        </a:p>
      </cdr:txBody>
    </cdr:sp>
  </cdr:relSizeAnchor>
  <cdr:relSizeAnchor xmlns:cdr="http://schemas.openxmlformats.org/drawingml/2006/chartDrawing">
    <cdr:from>
      <cdr:x>0.65445</cdr:x>
      <cdr:y>0.32386</cdr:y>
    </cdr:from>
    <cdr:to>
      <cdr:x>0.90751</cdr:x>
      <cdr:y>0.53113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57850" y="1428760"/>
          <a:ext cx="207170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2000" b="1" i="1" dirty="0" smtClean="0"/>
            <a:t>Вища категорія</a:t>
          </a:r>
        </a:p>
        <a:p xmlns:a="http://schemas.openxmlformats.org/drawingml/2006/main">
          <a:pPr algn="ctr"/>
          <a:r>
            <a:rPr lang="uk-UA" sz="2000" b="1" i="1" dirty="0" smtClean="0"/>
            <a:t>13</a:t>
          </a:r>
          <a:endParaRPr lang="uk-UA" sz="1800" b="1" i="1" dirty="0"/>
        </a:p>
      </cdr:txBody>
    </cdr:sp>
  </cdr:relSizeAnchor>
  <cdr:relSizeAnchor xmlns:cdr="http://schemas.openxmlformats.org/drawingml/2006/chartDrawing">
    <cdr:from>
      <cdr:x>0.11344</cdr:x>
      <cdr:y>0.42102</cdr:y>
    </cdr:from>
    <cdr:to>
      <cdr:x>0.37522</cdr:x>
      <cdr:y>0.62828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28694" y="1857388"/>
          <a:ext cx="21431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uk-UA" sz="2000" b="1" i="1" dirty="0" smtClean="0"/>
            <a:t>Перша категорія</a:t>
          </a:r>
        </a:p>
        <a:p xmlns:a="http://schemas.openxmlformats.org/drawingml/2006/main">
          <a:pPr algn="ctr"/>
          <a:r>
            <a:rPr lang="uk-UA" sz="2000" b="1" i="1" dirty="0"/>
            <a:t>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98B3-34EA-4D89-AA1C-DA3DB261E15F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2A199-ADE7-43EF-8C5E-8C0BD4F50E6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9053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A199-ADE7-43EF-8C5E-8C0BD4F50E6E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2A199-ADE7-43EF-8C5E-8C0BD4F50E6E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79EA-1B73-49EF-842E-7AA7025BA1C1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B6D8-8FA8-4699-8BF5-CDEBC98FF7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198671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79EA-1B73-49EF-842E-7AA7025BA1C1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B6D8-8FA8-4699-8BF5-CDEBC98FF7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070974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79EA-1B73-49EF-842E-7AA7025BA1C1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B6D8-8FA8-4699-8BF5-CDEBC98FF7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785979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79EA-1B73-49EF-842E-7AA7025BA1C1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B6D8-8FA8-4699-8BF5-CDEBC98FF7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462720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79EA-1B73-49EF-842E-7AA7025BA1C1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B6D8-8FA8-4699-8BF5-CDEBC98FF7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945559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79EA-1B73-49EF-842E-7AA7025BA1C1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B6D8-8FA8-4699-8BF5-CDEBC98FF7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571879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79EA-1B73-49EF-842E-7AA7025BA1C1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B6D8-8FA8-4699-8BF5-CDEBC98FF7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063801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79EA-1B73-49EF-842E-7AA7025BA1C1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B6D8-8FA8-4699-8BF5-CDEBC98FF7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55464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79EA-1B73-49EF-842E-7AA7025BA1C1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B6D8-8FA8-4699-8BF5-CDEBC98FF7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50478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79EA-1B73-49EF-842E-7AA7025BA1C1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B6D8-8FA8-4699-8BF5-CDEBC98FF7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42028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79EA-1B73-49EF-842E-7AA7025BA1C1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B6D8-8FA8-4699-8BF5-CDEBC98FF7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600922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A79EA-1B73-49EF-842E-7AA7025BA1C1}" type="datetimeFigureOut">
              <a:rPr lang="uk-UA" smtClean="0"/>
              <a:pPr/>
              <a:t>19.06.2020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B6D8-8FA8-4699-8BF5-CDEBC98FF78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386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мбле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071546"/>
            <a:ext cx="7143800" cy="46434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200" y="2204864"/>
            <a:ext cx="8229600" cy="11430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Звіт  директора </a:t>
            </a:r>
            <a:b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Гіміназії</a:t>
            </a:r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№ 9 імені Героїв </a:t>
            </a:r>
            <a:r>
              <a:rPr lang="uk-UA" sz="4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Крут</a:t>
            </a:r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Шеремети М.М.</a:t>
            </a:r>
            <a:b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за </a:t>
            </a:r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2019-2020н.р</a:t>
            </a:r>
            <a:endParaRPr lang="uk-UA" sz="48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3273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260648"/>
            <a:ext cx="839890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2019/20 </a:t>
            </a:r>
            <a:r>
              <a:rPr lang="uk-UA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н. р. в</a:t>
            </a:r>
            <a:r>
              <a:rPr lang="uk-UA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гімназії</a:t>
            </a:r>
            <a:r>
              <a:rPr lang="uk-UA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працюють </a:t>
            </a:r>
            <a:r>
              <a:rPr lang="uk-UA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uk-UA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педагогічний працівник,</a:t>
            </a:r>
            <a:endParaRPr lang="uk-UA" sz="3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uk-U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працівників обслуговуючого персоналу </a:t>
            </a:r>
            <a:endParaRPr lang="uk-UA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39552" y="3068960"/>
            <a:ext cx="78749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Навчальний рік</a:t>
            </a:r>
          </a:p>
          <a:p>
            <a:pPr algn="ctr"/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завершують </a:t>
            </a: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225</a:t>
            </a:r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учнів </a:t>
            </a:r>
          </a:p>
          <a:p>
            <a:pPr algn="ctr"/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uk-UA" sz="3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класах</a:t>
            </a:r>
            <a:endParaRPr lang="uk-UA" sz="3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431032" y="5085184"/>
            <a:ext cx="871296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Середня 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наповнюваність класів становить </a:t>
            </a:r>
            <a:endParaRPr lang="uk-UA" sz="3200" dirty="0" smtClean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uk-UA" sz="54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25 </a:t>
            </a:r>
            <a:r>
              <a:rPr lang="uk-UA" sz="5400" b="1" i="1" dirty="0" smtClean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</a:rPr>
              <a:t>учнів</a:t>
            </a:r>
            <a:endParaRPr lang="uk-UA" sz="5400" b="1" i="1" dirty="0">
              <a:solidFill>
                <a:schemeClr val="tx2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454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Якісний склад працівників </a:t>
            </a:r>
            <a:r>
              <a:rPr lang="uk-UA" sz="2800" dirty="0" smtClean="0">
                <a:solidFill>
                  <a:schemeClr val="bg1"/>
                </a:solidFill>
              </a:rPr>
              <a:t>гімназії</a:t>
            </a:r>
            <a:r>
              <a:rPr lang="uk-UA" sz="2800" dirty="0" smtClean="0">
                <a:solidFill>
                  <a:schemeClr val="bg1"/>
                </a:solidFill>
              </a:rPr>
              <a:t> </a:t>
            </a:r>
            <a:r>
              <a:rPr lang="uk-UA" sz="2800" dirty="0" smtClean="0">
                <a:solidFill>
                  <a:schemeClr val="bg1"/>
                </a:solidFill>
              </a:rPr>
              <a:t>№ 9</a:t>
            </a:r>
            <a:br>
              <a:rPr lang="uk-UA" sz="2800" dirty="0" smtClean="0">
                <a:solidFill>
                  <a:schemeClr val="bg1"/>
                </a:solidFill>
              </a:rPr>
            </a:br>
            <a:r>
              <a:rPr lang="uk-UA" sz="2800" dirty="0" smtClean="0">
                <a:solidFill>
                  <a:schemeClr val="bg1"/>
                </a:solidFill>
              </a:rPr>
              <a:t>на </a:t>
            </a:r>
            <a:r>
              <a:rPr lang="uk-UA" sz="2800" dirty="0" smtClean="0">
                <a:solidFill>
                  <a:schemeClr val="bg1"/>
                </a:solidFill>
              </a:rPr>
              <a:t>2019-2020 </a:t>
            </a:r>
            <a:r>
              <a:rPr lang="uk-UA" sz="2800" dirty="0" err="1" smtClean="0">
                <a:solidFill>
                  <a:schemeClr val="bg1"/>
                </a:solidFill>
              </a:rPr>
              <a:t>н.р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186766" cy="441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Переможці олімпіад </a:t>
            </a:r>
            <a:br>
              <a:rPr lang="uk-UA" b="1" dirty="0" smtClean="0">
                <a:solidFill>
                  <a:srgbClr val="FFFF00"/>
                </a:solidFill>
              </a:rPr>
            </a:br>
            <a:r>
              <a:rPr lang="uk-UA" b="1" dirty="0" smtClean="0">
                <a:solidFill>
                  <a:srgbClr val="FFFF00"/>
                </a:solidFill>
              </a:rPr>
              <a:t>та конкурсів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57718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ІІ тур олімпіади з математики</a:t>
            </a: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		ІІІ місце: </a:t>
            </a:r>
            <a:r>
              <a:rPr lang="uk-UA" sz="2000" dirty="0" err="1" smtClean="0">
                <a:solidFill>
                  <a:schemeClr val="bg1"/>
                </a:solidFill>
              </a:rPr>
              <a:t>Толочик</a:t>
            </a:r>
            <a:r>
              <a:rPr lang="uk-UA" sz="2000" dirty="0" smtClean="0">
                <a:solidFill>
                  <a:schemeClr val="bg1"/>
                </a:solidFill>
              </a:rPr>
              <a:t> Вікторія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– </a:t>
            </a:r>
            <a:r>
              <a:rPr lang="uk-UA" sz="2000" dirty="0" smtClean="0">
                <a:solidFill>
                  <a:schemeClr val="bg1"/>
                </a:solidFill>
              </a:rPr>
              <a:t>6 </a:t>
            </a:r>
            <a:r>
              <a:rPr lang="uk-UA" sz="2000" dirty="0" smtClean="0">
                <a:solidFill>
                  <a:schemeClr val="bg1"/>
                </a:solidFill>
              </a:rPr>
              <a:t>клас;</a:t>
            </a:r>
          </a:p>
          <a:p>
            <a:endParaRPr lang="uk-UA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ІІ тур олімпіади з </a:t>
            </a:r>
            <a:r>
              <a:rPr lang="uk-UA" sz="2000" dirty="0" smtClean="0">
                <a:solidFill>
                  <a:schemeClr val="bg1"/>
                </a:solidFill>
              </a:rPr>
              <a:t>інформатики</a:t>
            </a:r>
            <a:endParaRPr lang="uk-UA" sz="2000" dirty="0" smtClean="0">
              <a:solidFill>
                <a:schemeClr val="bg1"/>
              </a:solidFill>
            </a:endParaRPr>
          </a:p>
          <a:p>
            <a:pPr lvl="2"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ІІІ місце: </a:t>
            </a:r>
            <a:r>
              <a:rPr lang="uk-UA" sz="2000" dirty="0" err="1" smtClean="0">
                <a:solidFill>
                  <a:schemeClr val="bg1"/>
                </a:solidFill>
              </a:rPr>
              <a:t>Сенів</a:t>
            </a:r>
            <a:r>
              <a:rPr lang="uk-UA" sz="2000" dirty="0" smtClean="0">
                <a:solidFill>
                  <a:schemeClr val="bg1"/>
                </a:solidFill>
              </a:rPr>
              <a:t> Богдан – </a:t>
            </a:r>
            <a:r>
              <a:rPr lang="uk-UA" sz="2000" dirty="0" smtClean="0">
                <a:solidFill>
                  <a:schemeClr val="bg1"/>
                </a:solidFill>
              </a:rPr>
              <a:t>8 </a:t>
            </a:r>
            <a:r>
              <a:rPr lang="uk-UA" sz="2000" dirty="0" smtClean="0">
                <a:solidFill>
                  <a:schemeClr val="bg1"/>
                </a:solidFill>
              </a:rPr>
              <a:t>клас; </a:t>
            </a: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		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ІІ тур олімпіади з трудового навчання</a:t>
            </a:r>
          </a:p>
          <a:p>
            <a:pPr>
              <a:buNone/>
            </a:pPr>
            <a:r>
              <a:rPr lang="uk-UA" sz="2000" dirty="0" smtClean="0">
                <a:solidFill>
                  <a:schemeClr val="bg1"/>
                </a:solidFill>
              </a:rPr>
              <a:t>		ІІІ місце: </a:t>
            </a:r>
            <a:r>
              <a:rPr lang="uk-UA" sz="2000" dirty="0" err="1" smtClean="0">
                <a:solidFill>
                  <a:schemeClr val="bg1"/>
                </a:solidFill>
              </a:rPr>
              <a:t>Сенів</a:t>
            </a:r>
            <a:r>
              <a:rPr lang="uk-UA" sz="2000" dirty="0" smtClean="0">
                <a:solidFill>
                  <a:schemeClr val="bg1"/>
                </a:solidFill>
              </a:rPr>
              <a:t> Богдан – </a:t>
            </a:r>
            <a:r>
              <a:rPr lang="uk-UA" sz="2000" dirty="0" smtClean="0">
                <a:solidFill>
                  <a:schemeClr val="bg1"/>
                </a:solidFill>
              </a:rPr>
              <a:t>8 </a:t>
            </a:r>
            <a:r>
              <a:rPr lang="uk-UA" sz="2000" dirty="0" smtClean="0">
                <a:solidFill>
                  <a:schemeClr val="bg1"/>
                </a:solidFill>
              </a:rPr>
              <a:t>клас.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00957" y="332656"/>
            <a:ext cx="1175499" cy="117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3129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4290"/>
            <a:ext cx="8229600" cy="142876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Проведені </a:t>
            </a:r>
            <a:r>
              <a:rPr lang="uk-UA" b="1" dirty="0" err="1" smtClean="0">
                <a:solidFill>
                  <a:srgbClr val="FFFF00"/>
                </a:solidFill>
              </a:rPr>
              <a:t>св</a:t>
            </a:r>
            <a:r>
              <a:rPr lang="en-US" b="1" dirty="0" smtClean="0">
                <a:solidFill>
                  <a:srgbClr val="FFFF00"/>
                </a:solidFill>
              </a:rPr>
              <a:t>’</a:t>
            </a:r>
            <a:r>
              <a:rPr lang="ru-RU" b="1" dirty="0" err="1" smtClean="0">
                <a:solidFill>
                  <a:srgbClr val="FFFF00"/>
                </a:solidFill>
              </a:rPr>
              <a:t>ята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57718"/>
          </a:xfrm>
        </p:spPr>
        <p:txBody>
          <a:bodyPr>
            <a:normAutofit/>
          </a:bodyPr>
          <a:lstStyle/>
          <a:p>
            <a:pPr algn="just"/>
            <a:r>
              <a:rPr lang="uk-UA" dirty="0" err="1" smtClean="0">
                <a:solidFill>
                  <a:schemeClr val="bg1"/>
                </a:solidFill>
              </a:rPr>
              <a:t>Св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err="1" smtClean="0">
                <a:solidFill>
                  <a:schemeClr val="bg1"/>
                </a:solidFill>
              </a:rPr>
              <a:t>ято</a:t>
            </a:r>
            <a:r>
              <a:rPr lang="uk-UA" dirty="0" smtClean="0">
                <a:solidFill>
                  <a:schemeClr val="bg1"/>
                </a:solidFill>
              </a:rPr>
              <a:t> першого дзвоника</a:t>
            </a:r>
          </a:p>
          <a:p>
            <a:pPr algn="just"/>
            <a:r>
              <a:rPr lang="uk-UA" dirty="0" smtClean="0">
                <a:solidFill>
                  <a:schemeClr val="bg1"/>
                </a:solidFill>
              </a:rPr>
              <a:t> День Захисника Вітчизни</a:t>
            </a:r>
          </a:p>
          <a:p>
            <a:pPr algn="just"/>
            <a:r>
              <a:rPr lang="uk-UA" dirty="0" err="1" smtClean="0">
                <a:solidFill>
                  <a:schemeClr val="bg1"/>
                </a:solidFill>
              </a:rPr>
              <a:t>Св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err="1" smtClean="0">
                <a:solidFill>
                  <a:schemeClr val="bg1"/>
                </a:solidFill>
              </a:rPr>
              <a:t>ято</a:t>
            </a:r>
            <a:r>
              <a:rPr lang="uk-UA" dirty="0" smtClean="0">
                <a:solidFill>
                  <a:schemeClr val="bg1"/>
                </a:solidFill>
              </a:rPr>
              <a:t> Миколая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uk-UA" dirty="0" smtClean="0">
                <a:solidFill>
                  <a:schemeClr val="bg1"/>
                </a:solidFill>
              </a:rPr>
              <a:t>в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err="1" smtClean="0">
                <a:solidFill>
                  <a:schemeClr val="bg1"/>
                </a:solidFill>
              </a:rPr>
              <a:t>ято</a:t>
            </a:r>
            <a:r>
              <a:rPr lang="uk-UA" dirty="0" smtClean="0">
                <a:solidFill>
                  <a:schemeClr val="bg1"/>
                </a:solidFill>
              </a:rPr>
              <a:t> рідної мови</a:t>
            </a:r>
          </a:p>
          <a:p>
            <a:pPr algn="just"/>
            <a:r>
              <a:rPr lang="uk-UA" dirty="0" err="1" smtClean="0">
                <a:solidFill>
                  <a:schemeClr val="bg1"/>
                </a:solidFill>
              </a:rPr>
              <a:t>Св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err="1" smtClean="0">
                <a:solidFill>
                  <a:schemeClr val="bg1"/>
                </a:solidFill>
              </a:rPr>
              <a:t>ято</a:t>
            </a:r>
            <a:r>
              <a:rPr lang="uk-UA" dirty="0" smtClean="0">
                <a:solidFill>
                  <a:schemeClr val="bg1"/>
                </a:solidFill>
              </a:rPr>
              <a:t> до 206 річниці з Дня народження Т.Г.Шевченка </a:t>
            </a:r>
            <a:endParaRPr lang="uk-UA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</a:rPr>
              <a:t>		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00957" y="332656"/>
            <a:ext cx="1175499" cy="117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3129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864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FFFF00"/>
                </a:solidFill>
              </a:rPr>
              <a:t>Гаряче харчування:</a:t>
            </a:r>
          </a:p>
          <a:p>
            <a:pPr algn="ctr">
              <a:buFont typeface="Wingdings" pitchFamily="2" charset="2"/>
              <a:buChar char="ü"/>
            </a:pPr>
            <a:r>
              <a:rPr lang="uk-UA" sz="3600" dirty="0" smtClean="0">
                <a:solidFill>
                  <a:schemeClr val="bg2">
                    <a:lumMod val="90000"/>
                  </a:schemeClr>
                </a:solidFill>
              </a:rPr>
              <a:t>113 </a:t>
            </a:r>
            <a:r>
              <a:rPr lang="uk-UA" sz="3600" dirty="0">
                <a:solidFill>
                  <a:schemeClr val="bg2">
                    <a:lumMod val="90000"/>
                  </a:schemeClr>
                </a:solidFill>
              </a:rPr>
              <a:t>учнів 1-4 </a:t>
            </a:r>
            <a:r>
              <a:rPr lang="uk-UA" sz="3600" dirty="0" smtClean="0">
                <a:solidFill>
                  <a:schemeClr val="bg2">
                    <a:lumMod val="90000"/>
                  </a:schemeClr>
                </a:solidFill>
              </a:rPr>
              <a:t>класів.</a:t>
            </a:r>
          </a:p>
          <a:p>
            <a:pPr marL="0" indent="0" algn="ctr">
              <a:buNone/>
            </a:pPr>
            <a:endParaRPr lang="uk-UA" sz="1400" dirty="0" smtClean="0"/>
          </a:p>
          <a:p>
            <a:pPr marL="0" indent="0" algn="ctr">
              <a:buNone/>
            </a:pPr>
            <a:endParaRPr lang="en-US" sz="3600" b="1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uk-UA" sz="3600" b="1" dirty="0" smtClean="0">
                <a:solidFill>
                  <a:srgbClr val="FFFF00"/>
                </a:solidFill>
              </a:rPr>
              <a:t>Безоплатне харчування:</a:t>
            </a:r>
          </a:p>
          <a:p>
            <a:pPr algn="ctr">
              <a:buFont typeface="Wingdings" pitchFamily="2" charset="2"/>
              <a:buChar char="ü"/>
            </a:pPr>
            <a:r>
              <a:rPr lang="uk-UA" sz="3600" dirty="0" smtClean="0">
                <a:solidFill>
                  <a:schemeClr val="bg2">
                    <a:lumMod val="90000"/>
                  </a:schemeClr>
                </a:solidFill>
              </a:rPr>
              <a:t>8</a:t>
            </a:r>
            <a:r>
              <a:rPr lang="uk-UA" sz="3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uk-UA" sz="3600" dirty="0">
                <a:solidFill>
                  <a:schemeClr val="bg2">
                    <a:lumMod val="90000"/>
                  </a:schemeClr>
                </a:solidFill>
              </a:rPr>
              <a:t>учнів пільгової категорії </a:t>
            </a:r>
            <a:r>
              <a:rPr lang="uk-UA" sz="3600" dirty="0" smtClean="0">
                <a:solidFill>
                  <a:schemeClr val="bg2">
                    <a:lumMod val="90000"/>
                  </a:schemeClr>
                </a:solidFill>
              </a:rPr>
              <a:t>5-</a:t>
            </a:r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</a:rPr>
              <a:t>9</a:t>
            </a:r>
            <a:r>
              <a:rPr lang="uk-UA" sz="36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uk-UA" sz="3600" dirty="0">
                <a:solidFill>
                  <a:schemeClr val="bg2">
                    <a:lumMod val="90000"/>
                  </a:schemeClr>
                </a:solidFill>
              </a:rPr>
              <a:t>класів</a:t>
            </a:r>
            <a:r>
              <a:rPr lang="uk-UA" sz="3600" dirty="0" smtClean="0"/>
              <a:t>.</a:t>
            </a:r>
          </a:p>
          <a:p>
            <a:pPr marL="0" indent="0">
              <a:buNone/>
            </a:pPr>
            <a:r>
              <a:rPr lang="uk-UA" sz="3600" dirty="0" smtClean="0"/>
              <a:t> </a:t>
            </a:r>
            <a:endParaRPr lang="uk-UA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2219427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424936" cy="396044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Фінансово-господарська діяльність</a:t>
            </a:r>
            <a:endParaRPr lang="uk-UA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056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14366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000" i="1" dirty="0" smtClean="0"/>
              <a:t>1.</a:t>
            </a:r>
            <a:r>
              <a:rPr lang="uk-UA" sz="2000" b="1" i="1" dirty="0" smtClean="0"/>
              <a:t> </a:t>
            </a:r>
            <a:r>
              <a:rPr lang="uk-UA" sz="1900" i="1" dirty="0" smtClean="0"/>
              <a:t>Здійснено ремонт </a:t>
            </a:r>
            <a:r>
              <a:rPr lang="uk-UA" sz="1900" i="1" dirty="0" err="1" smtClean="0"/>
              <a:t>в</a:t>
            </a:r>
            <a:r>
              <a:rPr lang="uk-UA" sz="1900" i="1" dirty="0" err="1" smtClean="0"/>
              <a:t>одомережі</a:t>
            </a:r>
            <a:r>
              <a:rPr lang="uk-UA" sz="1900" i="1" dirty="0" smtClean="0"/>
              <a:t> із заміною водяних кранів і труб водогону. </a:t>
            </a:r>
            <a:endParaRPr lang="uk-UA" sz="1900" i="1" dirty="0" smtClean="0"/>
          </a:p>
          <a:p>
            <a:pPr algn="just">
              <a:buNone/>
            </a:pPr>
            <a:r>
              <a:rPr lang="ru-RU" sz="1900" i="1" dirty="0" smtClean="0"/>
              <a:t>2. </a:t>
            </a:r>
            <a:r>
              <a:rPr lang="ru-RU" sz="1900" i="1" dirty="0" err="1" smtClean="0"/>
              <a:t>Поточний</a:t>
            </a:r>
            <a:r>
              <a:rPr lang="ru-RU" sz="1900" i="1" dirty="0" smtClean="0"/>
              <a:t> ремонт </a:t>
            </a:r>
            <a:r>
              <a:rPr lang="ru-RU" sz="1900" i="1" dirty="0" err="1" smtClean="0"/>
              <a:t>водомережі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пожежлгасіння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з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встановлення</a:t>
            </a:r>
            <a:r>
              <a:rPr lang="ru-RU" sz="1900" i="1" dirty="0" smtClean="0"/>
              <a:t> 2 </a:t>
            </a:r>
            <a:r>
              <a:rPr lang="ru-RU" sz="1900" i="1" dirty="0" err="1" smtClean="0"/>
              <a:t>пожежних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шаф</a:t>
            </a:r>
            <a:r>
              <a:rPr lang="ru-RU" sz="1900" i="1" dirty="0" smtClean="0"/>
              <a:t>, </a:t>
            </a:r>
            <a:r>
              <a:rPr lang="ru-RU" sz="1900" i="1" dirty="0" err="1" smtClean="0"/>
              <a:t>замінено</a:t>
            </a:r>
            <a:r>
              <a:rPr lang="ru-RU" sz="1900" i="1" dirty="0" smtClean="0"/>
              <a:t> 2 </a:t>
            </a:r>
            <a:r>
              <a:rPr lang="ru-RU" sz="1900" i="1" dirty="0" err="1" smtClean="0"/>
              <a:t>пожежні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крани</a:t>
            </a:r>
            <a:r>
              <a:rPr lang="ru-RU" sz="1900" i="1" dirty="0" smtClean="0"/>
              <a:t> </a:t>
            </a:r>
            <a:r>
              <a:rPr lang="ru-RU" sz="1900" i="1" dirty="0" err="1" smtClean="0"/>
              <a:t>і</a:t>
            </a:r>
            <a:r>
              <a:rPr lang="ru-RU" sz="1900" i="1" dirty="0" smtClean="0"/>
              <a:t> 2 </a:t>
            </a:r>
            <a:r>
              <a:rPr lang="ru-RU" sz="1900" i="1" dirty="0" err="1" smtClean="0"/>
              <a:t>рукави</a:t>
            </a:r>
            <a:r>
              <a:rPr lang="uk-UA" sz="1900" dirty="0" smtClean="0"/>
              <a:t>.</a:t>
            </a:r>
            <a:endParaRPr lang="uk-UA" sz="1900" dirty="0" smtClean="0"/>
          </a:p>
          <a:p>
            <a:pPr algn="just">
              <a:buNone/>
            </a:pPr>
            <a:r>
              <a:rPr lang="uk-UA" sz="1900" i="1" dirty="0" smtClean="0"/>
              <a:t>3. </a:t>
            </a:r>
            <a:r>
              <a:rPr lang="uk-UA" sz="1900" i="1" dirty="0" smtClean="0"/>
              <a:t>Доукомплектовано пожежний щит засобами пожежогасіння.</a:t>
            </a:r>
            <a:endParaRPr lang="uk-UA" sz="1900" dirty="0" smtClean="0"/>
          </a:p>
          <a:p>
            <a:pPr algn="just">
              <a:buNone/>
            </a:pPr>
            <a:r>
              <a:rPr lang="uk-UA" sz="1900" i="1" dirty="0" smtClean="0"/>
              <a:t>4. </a:t>
            </a:r>
            <a:r>
              <a:rPr lang="uk-UA" sz="1900" i="1" dirty="0" smtClean="0"/>
              <a:t>Закуплено 5 нових вогнегасників і здійснено перезарядку 4 вогнегасників.</a:t>
            </a:r>
            <a:endParaRPr lang="uk-UA" sz="1900" i="1" dirty="0" smtClean="0"/>
          </a:p>
          <a:p>
            <a:pPr algn="just">
              <a:buNone/>
            </a:pPr>
            <a:r>
              <a:rPr lang="uk-UA" sz="1900" i="1" dirty="0" smtClean="0"/>
              <a:t>5. </a:t>
            </a:r>
            <a:r>
              <a:rPr lang="uk-UA" sz="1900" i="1" dirty="0" smtClean="0"/>
              <a:t>Придбано фарбу для фарбування </a:t>
            </a:r>
            <a:r>
              <a:rPr lang="uk-UA" sz="1900" i="1" dirty="0" err="1" smtClean="0"/>
              <a:t>деревяного</a:t>
            </a:r>
            <a:r>
              <a:rPr lang="uk-UA" sz="1900" i="1" dirty="0" smtClean="0"/>
              <a:t> </a:t>
            </a:r>
            <a:r>
              <a:rPr lang="uk-UA" sz="1900" i="1" dirty="0" err="1" smtClean="0"/>
              <a:t>покритя</a:t>
            </a:r>
            <a:r>
              <a:rPr lang="uk-UA" sz="1900" i="1" dirty="0" smtClean="0"/>
              <a:t> коридорів гімназії</a:t>
            </a:r>
            <a:r>
              <a:rPr lang="uk-UA" sz="1900" i="1" dirty="0" smtClean="0"/>
              <a:t>.</a:t>
            </a:r>
            <a:endParaRPr lang="uk-UA" sz="1900" i="1" dirty="0" smtClean="0"/>
          </a:p>
          <a:p>
            <a:pPr algn="just">
              <a:buNone/>
            </a:pPr>
            <a:r>
              <a:rPr lang="uk-UA" sz="1900" i="1" dirty="0" smtClean="0"/>
              <a:t>6. </a:t>
            </a:r>
            <a:r>
              <a:rPr lang="uk-UA" sz="1900" i="1" dirty="0" smtClean="0"/>
              <a:t>Придбано телевізор для кабінету української мови і літератури.</a:t>
            </a:r>
          </a:p>
          <a:p>
            <a:pPr algn="just">
              <a:buNone/>
            </a:pPr>
            <a:r>
              <a:rPr lang="uk-UA" sz="1900" i="1" dirty="0" smtClean="0"/>
              <a:t>7. Придбано канцтовар  на суму 3959 грн.</a:t>
            </a:r>
          </a:p>
          <a:p>
            <a:pPr algn="just">
              <a:buNone/>
            </a:pPr>
            <a:r>
              <a:rPr lang="uk-UA" sz="1900" i="1" dirty="0" smtClean="0"/>
              <a:t>8. </a:t>
            </a:r>
            <a:r>
              <a:rPr lang="uk-UA" sz="1900" i="1" dirty="0" err="1" smtClean="0"/>
              <a:t>Замінен</a:t>
            </a:r>
            <a:r>
              <a:rPr lang="uk-UA" sz="1900" i="1" dirty="0" smtClean="0"/>
              <a:t> 11 електророзеток в кабінетах гімназії і 7 автоматів в 2 </a:t>
            </a:r>
            <a:r>
              <a:rPr lang="uk-UA" sz="1900" i="1" dirty="0" err="1" smtClean="0"/>
              <a:t>електрощитових</a:t>
            </a:r>
            <a:r>
              <a:rPr lang="uk-UA" sz="1900" i="1" dirty="0" smtClean="0"/>
              <a:t>.</a:t>
            </a:r>
          </a:p>
          <a:p>
            <a:pPr algn="just">
              <a:buNone/>
            </a:pPr>
            <a:r>
              <a:rPr lang="uk-UA" sz="1900" i="1" dirty="0" smtClean="0"/>
              <a:t>9 . Перемога в обласному конкурсі </a:t>
            </a:r>
            <a:r>
              <a:rPr lang="uk-UA" sz="1900" i="1" dirty="0" err="1" smtClean="0"/>
              <a:t>мікропроектів</a:t>
            </a:r>
            <a:r>
              <a:rPr lang="uk-UA" sz="1900" i="1" dirty="0" smtClean="0"/>
              <a:t> ( 2 мультимедійні дошки із загальною сумою проекту 65000 </a:t>
            </a:r>
            <a:r>
              <a:rPr lang="uk-UA" sz="1900" i="1" dirty="0" err="1" smtClean="0"/>
              <a:t>грн</a:t>
            </a:r>
            <a:r>
              <a:rPr lang="uk-UA" sz="1900" i="1" dirty="0" smtClean="0"/>
              <a:t>)</a:t>
            </a:r>
          </a:p>
          <a:p>
            <a:pPr algn="just">
              <a:buNone/>
            </a:pPr>
            <a:r>
              <a:rPr lang="uk-UA" sz="1900" i="1" dirty="0" smtClean="0"/>
              <a:t>	</a:t>
            </a:r>
            <a:r>
              <a:rPr lang="uk-UA" sz="1900" i="1" dirty="0" smtClean="0"/>
              <a:t>внесок громади 16 3000 грн.</a:t>
            </a:r>
          </a:p>
          <a:p>
            <a:pPr algn="just">
              <a:buNone/>
            </a:pPr>
            <a:r>
              <a:rPr lang="uk-UA" sz="1900" i="1" dirty="0" smtClean="0"/>
              <a:t>	</a:t>
            </a:r>
            <a:r>
              <a:rPr lang="uk-UA" sz="1900" i="1" dirty="0" smtClean="0"/>
              <a:t>місцевий бюджет 16860 грн. </a:t>
            </a:r>
          </a:p>
          <a:p>
            <a:pPr algn="just">
              <a:buNone/>
            </a:pPr>
            <a:r>
              <a:rPr lang="uk-UA" sz="1900" i="1" dirty="0" smtClean="0"/>
              <a:t>	</a:t>
            </a:r>
            <a:r>
              <a:rPr lang="uk-UA" sz="1900" i="1" dirty="0" smtClean="0"/>
              <a:t>обласний бюджет 30000 грн.</a:t>
            </a:r>
            <a:endParaRPr lang="uk-UA" sz="1900" i="1" dirty="0" smtClean="0"/>
          </a:p>
          <a:p>
            <a:pPr>
              <a:buNone/>
            </a:pPr>
            <a:endParaRPr lang="ru-RU" sz="8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4071320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899592" y="908720"/>
            <a:ext cx="7272808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</a:t>
            </a:r>
          </a:p>
          <a:p>
            <a:pPr algn="ctr"/>
            <a:r>
              <a:rPr lang="uk-UA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увагу</a:t>
            </a:r>
            <a:endParaRPr lang="uk-UA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3208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233</Words>
  <Application>Microsoft Office PowerPoint</Application>
  <PresentationFormat>Экран (4:3)</PresentationFormat>
  <Paragraphs>56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Звіт  директора  Гіміназії  № 9 імені Героїв Крут Шеремети М.М. за 2019-2020н.р</vt:lpstr>
      <vt:lpstr>Слайд 2</vt:lpstr>
      <vt:lpstr>Якісний склад працівників гімназії № 9 на 2019-2020 н.р</vt:lpstr>
      <vt:lpstr>Переможці олімпіад  та конкурсів</vt:lpstr>
      <vt:lpstr>Проведені св’ята </vt:lpstr>
      <vt:lpstr>Слайд 6</vt:lpstr>
      <vt:lpstr>Фінансово-господарська діяльність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student</dc:creator>
  <cp:lastModifiedBy>Михайло</cp:lastModifiedBy>
  <cp:revision>255</cp:revision>
  <dcterms:created xsi:type="dcterms:W3CDTF">2013-06-19T07:46:25Z</dcterms:created>
  <dcterms:modified xsi:type="dcterms:W3CDTF">2020-06-19T08:28:29Z</dcterms:modified>
</cp:coreProperties>
</file>