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95" r:id="rId5"/>
    <p:sldId id="259" r:id="rId6"/>
    <p:sldId id="260" r:id="rId7"/>
    <p:sldId id="267" r:id="rId8"/>
    <p:sldId id="278" r:id="rId9"/>
    <p:sldId id="279" r:id="rId10"/>
    <p:sldId id="296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2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55AFF11-CAE0-462A-884A-427F28ECD5F9}">
          <p14:sldIdLst>
            <p14:sldId id="256"/>
            <p14:sldId id="277"/>
            <p14:sldId id="257"/>
            <p14:sldId id="295"/>
            <p14:sldId id="259"/>
            <p14:sldId id="260"/>
            <p14:sldId id="267"/>
            <p14:sldId id="278"/>
            <p14:sldId id="279"/>
            <p14:sldId id="296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2204863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             Звіт директора загальноосвітньої школи </a:t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>
                <a:solidFill>
                  <a:srgbClr val="FF0000"/>
                </a:solidFill>
              </a:rPr>
              <a:t> </a:t>
            </a:r>
            <a:r>
              <a:rPr lang="uk-UA" sz="4400" b="1" dirty="0" smtClean="0">
                <a:solidFill>
                  <a:srgbClr val="FF0000"/>
                </a:solidFill>
              </a:rPr>
              <a:t>           І-ІІІ ступенів</a:t>
            </a:r>
            <a:r>
              <a:rPr lang="uk-UA" sz="4400" b="1" dirty="0">
                <a:solidFill>
                  <a:srgbClr val="FF0000"/>
                </a:solidFill>
              </a:rPr>
              <a:t> </a:t>
            </a:r>
            <a:r>
              <a:rPr lang="uk-UA" sz="4400" b="1" dirty="0" smtClean="0">
                <a:solidFill>
                  <a:srgbClr val="FF0000"/>
                </a:solidFill>
              </a:rPr>
              <a:t>№10</a:t>
            </a:r>
            <a:endParaRPr lang="uk-UA" sz="4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06919" y="2189131"/>
            <a:ext cx="6511131" cy="650446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7030A0"/>
                </a:solidFill>
              </a:rPr>
              <a:t>2018 – 19 </a:t>
            </a:r>
            <a:r>
              <a:rPr lang="uk-UA" sz="3200" b="1" dirty="0" err="1" smtClean="0">
                <a:solidFill>
                  <a:srgbClr val="7030A0"/>
                </a:solidFill>
              </a:rPr>
              <a:t>н.Р</a:t>
            </a:r>
            <a:r>
              <a:rPr lang="uk-UA" sz="4000" b="1" dirty="0" smtClean="0">
                <a:solidFill>
                  <a:srgbClr val="7030A0"/>
                </a:solidFill>
              </a:rPr>
              <a:t>.</a:t>
            </a:r>
            <a:endParaRPr lang="uk-UA" sz="4000" b="1" dirty="0">
              <a:solidFill>
                <a:srgbClr val="7030A0"/>
              </a:solidFill>
            </a:endParaRPr>
          </a:p>
        </p:txBody>
      </p:sp>
      <p:pic>
        <p:nvPicPr>
          <p:cNvPr id="1028" name="Picture 4" descr="Ð ÐµÐ·ÑÐ»ÑÑÐ°Ñ Ð¿Ð¾ÑÑÐºÑ Ð·Ð¾Ð±ÑÐ°Ð¶ÐµÐ½Ñ Ð·Ð° Ð·Ð°Ð¿Ð¸ÑÐ¾Ð¼ &quot;Ð´ÑÐ¾Ð³Ð¾Ð±Ð¸ÑÑÐºÐ° Ð·Ð¾Ñ10 ÑÐ¾ÑÐ¾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967" y="2996952"/>
            <a:ext cx="4878033" cy="390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1936" y="5445224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Наталії Харитонової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1234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440160"/>
          </a:xfrm>
        </p:spPr>
        <p:txBody>
          <a:bodyPr/>
          <a:lstStyle/>
          <a:p>
            <a:r>
              <a:rPr lang="uk-UA" sz="3600" u="sng" dirty="0" smtClean="0">
                <a:solidFill>
                  <a:srgbClr val="FF0000"/>
                </a:solidFill>
              </a:rPr>
              <a:t/>
            </a:r>
            <a:br>
              <a:rPr lang="uk-UA" sz="3600" u="sng" dirty="0" smtClean="0">
                <a:solidFill>
                  <a:srgbClr val="FF0000"/>
                </a:solidFill>
              </a:rPr>
            </a:br>
            <a:r>
              <a:rPr lang="uk-UA" sz="3600" u="sng" dirty="0">
                <a:solidFill>
                  <a:srgbClr val="FF0000"/>
                </a:solidFill>
              </a:rPr>
              <a:t/>
            </a:r>
            <a:br>
              <a:rPr lang="uk-UA" sz="3600" u="sng" dirty="0">
                <a:solidFill>
                  <a:srgbClr val="FF0000"/>
                </a:solidFill>
              </a:rPr>
            </a:br>
            <a:r>
              <a:rPr lang="uk-UA" sz="3600" u="sng" dirty="0" smtClean="0">
                <a:solidFill>
                  <a:srgbClr val="FF0000"/>
                </a:solidFill>
              </a:rPr>
              <a:t/>
            </a:r>
            <a:br>
              <a:rPr lang="uk-UA" sz="3600" u="sng" dirty="0" smtClean="0">
                <a:solidFill>
                  <a:srgbClr val="FF0000"/>
                </a:solidFill>
              </a:rPr>
            </a:br>
            <a:r>
              <a:rPr lang="uk-UA" sz="3600" u="sng" dirty="0">
                <a:solidFill>
                  <a:srgbClr val="FF0000"/>
                </a:solidFill>
              </a:rPr>
              <a:t/>
            </a:r>
            <a:br>
              <a:rPr lang="uk-UA" sz="3600" u="sng" dirty="0">
                <a:solidFill>
                  <a:srgbClr val="FF0000"/>
                </a:solidFill>
              </a:rPr>
            </a:br>
            <a:r>
              <a:rPr lang="uk-UA" sz="3600" u="sng" dirty="0" smtClean="0">
                <a:solidFill>
                  <a:srgbClr val="FF0000"/>
                </a:solidFill>
              </a:rPr>
              <a:t>Наші перемоги та досягнення у всеукраїнських олімпіадах :</a:t>
            </a:r>
            <a:br>
              <a:rPr lang="uk-UA" sz="3600" u="sng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7030A0"/>
                </a:solidFill>
              </a:rPr>
              <a:t/>
            </a:r>
            <a:br>
              <a:rPr lang="uk-UA" dirty="0" smtClean="0">
                <a:solidFill>
                  <a:srgbClr val="7030A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sz="3600" dirty="0" smtClean="0">
                <a:solidFill>
                  <a:srgbClr val="FF0000"/>
                </a:solidFill>
              </a:rPr>
              <a:t/>
            </a:r>
            <a:br>
              <a:rPr lang="uk-UA" sz="3600" dirty="0" smtClean="0">
                <a:solidFill>
                  <a:srgbClr val="FF0000"/>
                </a:solidFill>
              </a:rPr>
            </a:br>
            <a:endParaRPr lang="uk-UA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05568"/>
            <a:ext cx="29051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96" y="3900862"/>
            <a:ext cx="2396371" cy="238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89" y="2000819"/>
            <a:ext cx="33147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669" y="3797578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30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864096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РЕЙТИНГ </a:t>
            </a:r>
            <a:r>
              <a:rPr lang="ru-RU" dirty="0" err="1" smtClean="0">
                <a:solidFill>
                  <a:srgbClr val="FF0000"/>
                </a:solidFill>
              </a:rPr>
              <a:t>зЗсо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мм. </a:t>
            </a:r>
            <a:r>
              <a:rPr lang="ru-RU" dirty="0" err="1">
                <a:solidFill>
                  <a:srgbClr val="FF0000"/>
                </a:solidFill>
              </a:rPr>
              <a:t>Дрогобича</a:t>
            </a:r>
            <a:r>
              <a:rPr lang="ru-RU" dirty="0">
                <a:solidFill>
                  <a:srgbClr val="FF0000"/>
                </a:solidFill>
              </a:rPr>
              <a:t>  та </a:t>
            </a:r>
            <a:r>
              <a:rPr lang="ru-RU" dirty="0" err="1">
                <a:solidFill>
                  <a:srgbClr val="FF0000"/>
                </a:solidFill>
              </a:rPr>
              <a:t>Стебника</a:t>
            </a:r>
            <a:r>
              <a:rPr lang="ru-RU" dirty="0">
                <a:solidFill>
                  <a:srgbClr val="FF0000"/>
                </a:solidFill>
              </a:rPr>
              <a:t> за результатами ЗНО – ДПА у 2019 </a:t>
            </a:r>
            <a:r>
              <a:rPr lang="ru-RU" dirty="0" err="1">
                <a:solidFill>
                  <a:srgbClr val="FF0000"/>
                </a:solidFill>
              </a:rPr>
              <a:t>році</a:t>
            </a:r>
            <a:r>
              <a:rPr lang="ru-RU" dirty="0"/>
              <a:t> </a:t>
            </a:r>
            <a:endParaRPr lang="uk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881464"/>
              </p:ext>
            </p:extLst>
          </p:nvPr>
        </p:nvGraphicFramePr>
        <p:xfrm>
          <a:off x="683568" y="1124744"/>
          <a:ext cx="7488832" cy="5733260"/>
        </p:xfrm>
        <a:graphic>
          <a:graphicData uri="http://schemas.openxmlformats.org/drawingml/2006/table">
            <a:tbl>
              <a:tblPr firstRow="1" firstCol="1" bandRow="1"/>
              <a:tblGrid>
                <a:gridCol w="3654657"/>
                <a:gridCol w="3834175"/>
              </a:tblGrid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Скорочена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назва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ЗЗСО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№10</a:t>
                      </a:r>
                      <a:endParaRPr lang="uk-UA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9,44</a:t>
                      </a:r>
                      <a:endParaRPr lang="uk-UA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Гімназія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9,42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9,13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8,93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8,8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середнє значення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8,54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№7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8,52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8,13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№16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8,12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7,73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7,02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5,73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039">
                <a:tc>
                  <a:txBody>
                    <a:bodyPr/>
                    <a:lstStyle/>
                    <a:p>
                      <a:endParaRPr lang="uk-UA" sz="1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4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648"/>
            <a:ext cx="8784976" cy="914400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РЕЙТИНГ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err="1" smtClean="0">
                <a:solidFill>
                  <a:srgbClr val="FF0000"/>
                </a:solidFill>
              </a:rPr>
              <a:t>Зсо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мм. </a:t>
            </a:r>
            <a:r>
              <a:rPr lang="ru-RU" sz="2400" dirty="0" err="1">
                <a:solidFill>
                  <a:srgbClr val="FF0000"/>
                </a:solidFill>
              </a:rPr>
              <a:t>Дрогобича</a:t>
            </a:r>
            <a:r>
              <a:rPr lang="ru-RU" sz="2400" dirty="0">
                <a:solidFill>
                  <a:srgbClr val="FF0000"/>
                </a:solidFill>
              </a:rPr>
              <a:t>  та </a:t>
            </a:r>
            <a:r>
              <a:rPr lang="ru-RU" sz="2400" dirty="0" err="1">
                <a:solidFill>
                  <a:srgbClr val="FF0000"/>
                </a:solidFill>
              </a:rPr>
              <a:t>Стебника</a:t>
            </a:r>
            <a:r>
              <a:rPr lang="ru-RU" sz="2400" dirty="0">
                <a:solidFill>
                  <a:srgbClr val="FF0000"/>
                </a:solidFill>
              </a:rPr>
              <a:t> за результатами ЗНО – ДПА у 2019 </a:t>
            </a:r>
            <a:r>
              <a:rPr lang="ru-RU" sz="2400" dirty="0" err="1">
                <a:solidFill>
                  <a:srgbClr val="FF0000"/>
                </a:solidFill>
              </a:rPr>
              <a:t>році</a:t>
            </a:r>
            <a:r>
              <a:rPr lang="ru-RU" sz="2400" dirty="0">
                <a:solidFill>
                  <a:srgbClr val="FF0000"/>
                </a:solidFill>
              </a:rPr>
              <a:t> (</a:t>
            </a:r>
            <a:r>
              <a:rPr lang="ru-RU" sz="2400" dirty="0" err="1">
                <a:solidFill>
                  <a:srgbClr val="FF0000"/>
                </a:solidFill>
              </a:rPr>
              <a:t>українська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мова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endParaRPr lang="uk-UA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742653"/>
              </p:ext>
            </p:extLst>
          </p:nvPr>
        </p:nvGraphicFramePr>
        <p:xfrm>
          <a:off x="251520" y="980728"/>
          <a:ext cx="6943666" cy="5803322"/>
        </p:xfrm>
        <a:graphic>
          <a:graphicData uri="http://schemas.openxmlformats.org/drawingml/2006/table">
            <a:tbl>
              <a:tblPr firstRow="1" firstCol="1" bandRow="1"/>
              <a:tblGrid>
                <a:gridCol w="3471833"/>
                <a:gridCol w="3471833"/>
              </a:tblGrid>
              <a:tr h="3840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Скорочена назва ЗЗСО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Українська мова та література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Гімназія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10,049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№10</a:t>
                      </a:r>
                      <a:endParaRPr lang="uk-UA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9,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9,1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9,071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9,0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№7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8,84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 з предмету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8,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648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8,286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№16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8,073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8,036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7,905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6,5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5,308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РЕЙТИНГ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err="1" smtClean="0">
                <a:solidFill>
                  <a:srgbClr val="FF0000"/>
                </a:solidFill>
              </a:rPr>
              <a:t>Зсо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мм. </a:t>
            </a:r>
            <a:r>
              <a:rPr lang="ru-RU" sz="2400" dirty="0" err="1">
                <a:solidFill>
                  <a:srgbClr val="FF0000"/>
                </a:solidFill>
              </a:rPr>
              <a:t>Дрогобича</a:t>
            </a:r>
            <a:r>
              <a:rPr lang="ru-RU" sz="2400" dirty="0">
                <a:solidFill>
                  <a:srgbClr val="FF0000"/>
                </a:solidFill>
              </a:rPr>
              <a:t>  та </a:t>
            </a:r>
            <a:r>
              <a:rPr lang="ru-RU" sz="2400" dirty="0" err="1">
                <a:solidFill>
                  <a:srgbClr val="FF0000"/>
                </a:solidFill>
              </a:rPr>
              <a:t>Стебника</a:t>
            </a:r>
            <a:r>
              <a:rPr lang="ru-RU" sz="2400" dirty="0">
                <a:solidFill>
                  <a:srgbClr val="FF0000"/>
                </a:solidFill>
              </a:rPr>
              <a:t> за результатами ЗНО – ДПА у 2019 </a:t>
            </a:r>
            <a:r>
              <a:rPr lang="ru-RU" sz="2400" dirty="0" err="1">
                <a:solidFill>
                  <a:srgbClr val="FF0000"/>
                </a:solidFill>
              </a:rPr>
              <a:t>році</a:t>
            </a:r>
            <a:r>
              <a:rPr lang="ru-RU" sz="2400" dirty="0">
                <a:solidFill>
                  <a:srgbClr val="FF0000"/>
                </a:solidFill>
              </a:rPr>
              <a:t> (математика)</a:t>
            </a:r>
            <a:endParaRPr lang="uk-UA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165478"/>
              </p:ext>
            </p:extLst>
          </p:nvPr>
        </p:nvGraphicFramePr>
        <p:xfrm>
          <a:off x="0" y="1052736"/>
          <a:ext cx="7087682" cy="5844972"/>
        </p:xfrm>
        <a:graphic>
          <a:graphicData uri="http://schemas.openxmlformats.org/drawingml/2006/table">
            <a:tbl>
              <a:tblPr firstRow="1" firstCol="1" bandRow="1"/>
              <a:tblGrid>
                <a:gridCol w="3543841"/>
                <a:gridCol w="3543841"/>
              </a:tblGrid>
              <a:tr h="3870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Скорочена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назва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ЗЗСО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9,313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Гімназія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9,222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9,091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№10</a:t>
                      </a:r>
                      <a:endParaRPr lang="uk-UA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№4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8,875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8,661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 з предмету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8,441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№16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8,158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№7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8,091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3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РЕЙТИНГ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err="1" smtClean="0">
                <a:solidFill>
                  <a:srgbClr val="FF0000"/>
                </a:solidFill>
              </a:rPr>
              <a:t>Зсо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мм. </a:t>
            </a:r>
            <a:r>
              <a:rPr lang="ru-RU" sz="2400" dirty="0" err="1">
                <a:solidFill>
                  <a:srgbClr val="FF0000"/>
                </a:solidFill>
              </a:rPr>
              <a:t>Дрогобича</a:t>
            </a:r>
            <a:r>
              <a:rPr lang="ru-RU" sz="2400" dirty="0">
                <a:solidFill>
                  <a:srgbClr val="FF0000"/>
                </a:solidFill>
              </a:rPr>
              <a:t>  та </a:t>
            </a:r>
            <a:r>
              <a:rPr lang="ru-RU" sz="2400" dirty="0" err="1">
                <a:solidFill>
                  <a:srgbClr val="FF0000"/>
                </a:solidFill>
              </a:rPr>
              <a:t>Стебника</a:t>
            </a:r>
            <a:r>
              <a:rPr lang="ru-RU" sz="2400" dirty="0">
                <a:solidFill>
                  <a:srgbClr val="FF0000"/>
                </a:solidFill>
              </a:rPr>
              <a:t> за результатами ЗНО – ДПА у 2019 </a:t>
            </a:r>
            <a:r>
              <a:rPr lang="ru-RU" sz="2400" dirty="0" err="1">
                <a:solidFill>
                  <a:srgbClr val="FF0000"/>
                </a:solidFill>
              </a:rPr>
              <a:t>році</a:t>
            </a:r>
            <a:r>
              <a:rPr lang="ru-RU" sz="2400" dirty="0">
                <a:solidFill>
                  <a:srgbClr val="FF0000"/>
                </a:solidFill>
              </a:rPr>
              <a:t> (</a:t>
            </a:r>
            <a:r>
              <a:rPr lang="ru-RU" sz="2400" dirty="0" err="1">
                <a:solidFill>
                  <a:srgbClr val="FF0000"/>
                </a:solidFill>
              </a:rPr>
              <a:t>іноземна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мова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endParaRPr lang="uk-UA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51870"/>
              </p:ext>
            </p:extLst>
          </p:nvPr>
        </p:nvGraphicFramePr>
        <p:xfrm>
          <a:off x="107503" y="1052736"/>
          <a:ext cx="7509712" cy="5805270"/>
        </p:xfrm>
        <a:graphic>
          <a:graphicData uri="http://schemas.openxmlformats.org/drawingml/2006/table">
            <a:tbl>
              <a:tblPr firstRow="1" firstCol="1" bandRow="1"/>
              <a:tblGrid>
                <a:gridCol w="3754856"/>
                <a:gridCol w="3754856"/>
              </a:tblGrid>
              <a:tr h="3870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Скорочена назва ЗЗСО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Іноземна мова (англійська, німецька)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№10</a:t>
                      </a:r>
                      <a:endParaRPr lang="uk-UA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№2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8,923</a:t>
                      </a:r>
                      <a:endParaRPr lang="uk-UA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8,667</a:t>
                      </a:r>
                      <a:endParaRPr lang="uk-UA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№4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8,667</a:t>
                      </a:r>
                      <a:endParaRPr lang="uk-UA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Гімназія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8,563</a:t>
                      </a:r>
                      <a:endParaRPr lang="uk-UA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8,512</a:t>
                      </a:r>
                      <a:endParaRPr lang="uk-UA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 з предмету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8,216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№7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8,154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№16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7,667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7,4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7,3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uk-UA" sz="1200"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5,667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9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792088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РЕЙТИНГ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err="1" smtClean="0">
                <a:solidFill>
                  <a:srgbClr val="FF0000"/>
                </a:solidFill>
              </a:rPr>
              <a:t>Зсо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мм. </a:t>
            </a:r>
            <a:r>
              <a:rPr lang="ru-RU" sz="2400" dirty="0" err="1">
                <a:solidFill>
                  <a:srgbClr val="FF0000"/>
                </a:solidFill>
              </a:rPr>
              <a:t>Дрогобича</a:t>
            </a:r>
            <a:r>
              <a:rPr lang="ru-RU" sz="2400" dirty="0">
                <a:solidFill>
                  <a:srgbClr val="FF0000"/>
                </a:solidFill>
              </a:rPr>
              <a:t>  та </a:t>
            </a:r>
            <a:r>
              <a:rPr lang="ru-RU" sz="2400" dirty="0" err="1">
                <a:solidFill>
                  <a:srgbClr val="FF0000"/>
                </a:solidFill>
              </a:rPr>
              <a:t>Стебника</a:t>
            </a:r>
            <a:r>
              <a:rPr lang="ru-RU" sz="2400" dirty="0">
                <a:solidFill>
                  <a:srgbClr val="FF0000"/>
                </a:solidFill>
              </a:rPr>
              <a:t> за результатами ЗНО – ДПА у 2019 </a:t>
            </a:r>
            <a:r>
              <a:rPr lang="ru-RU" sz="2400" dirty="0" err="1">
                <a:solidFill>
                  <a:srgbClr val="FF0000"/>
                </a:solidFill>
              </a:rPr>
              <a:t>році</a:t>
            </a:r>
            <a:r>
              <a:rPr lang="ru-RU" sz="2400" dirty="0">
                <a:solidFill>
                  <a:srgbClr val="FF0000"/>
                </a:solidFill>
              </a:rPr>
              <a:t> (</a:t>
            </a:r>
            <a:r>
              <a:rPr lang="ru-RU" sz="2400" dirty="0" err="1">
                <a:solidFill>
                  <a:srgbClr val="FF0000"/>
                </a:solidFill>
              </a:rPr>
              <a:t>фізика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endParaRPr lang="uk-UA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796297"/>
              </p:ext>
            </p:extLst>
          </p:nvPr>
        </p:nvGraphicFramePr>
        <p:xfrm>
          <a:off x="179511" y="980724"/>
          <a:ext cx="7015674" cy="5877276"/>
        </p:xfrm>
        <a:graphic>
          <a:graphicData uri="http://schemas.openxmlformats.org/drawingml/2006/table">
            <a:tbl>
              <a:tblPr firstRow="1" firstCol="1" bandRow="1"/>
              <a:tblGrid>
                <a:gridCol w="3507837"/>
                <a:gridCol w="3507837"/>
              </a:tblGrid>
              <a:tr h="4897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Скорочена назва ЗЗСО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Фізика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№4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№10</a:t>
                      </a:r>
                      <a:endParaRPr lang="uk-UA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9,143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№14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№16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 з предмету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7,944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Гімназія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2,333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9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198"/>
            <a:ext cx="9036496" cy="864096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РЕЙТИНГ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err="1" smtClean="0">
                <a:solidFill>
                  <a:srgbClr val="FF0000"/>
                </a:solidFill>
              </a:rPr>
              <a:t>Зсо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мм. </a:t>
            </a:r>
            <a:r>
              <a:rPr lang="ru-RU" sz="2400" dirty="0" err="1">
                <a:solidFill>
                  <a:srgbClr val="FF0000"/>
                </a:solidFill>
              </a:rPr>
              <a:t>Дрогобича</a:t>
            </a:r>
            <a:r>
              <a:rPr lang="ru-RU" sz="2400" dirty="0">
                <a:solidFill>
                  <a:srgbClr val="FF0000"/>
                </a:solidFill>
              </a:rPr>
              <a:t>  та </a:t>
            </a:r>
            <a:r>
              <a:rPr lang="ru-RU" sz="2400" dirty="0" err="1">
                <a:solidFill>
                  <a:srgbClr val="FF0000"/>
                </a:solidFill>
              </a:rPr>
              <a:t>Стебника</a:t>
            </a:r>
            <a:r>
              <a:rPr lang="ru-RU" sz="2400" dirty="0">
                <a:solidFill>
                  <a:srgbClr val="FF0000"/>
                </a:solidFill>
              </a:rPr>
              <a:t> за результатами ЗНО – ДПА у 2019 </a:t>
            </a:r>
            <a:r>
              <a:rPr lang="ru-RU" sz="2400" dirty="0" err="1">
                <a:solidFill>
                  <a:srgbClr val="FF0000"/>
                </a:solidFill>
              </a:rPr>
              <a:t>році</a:t>
            </a:r>
            <a:r>
              <a:rPr lang="ru-RU" sz="2400" dirty="0">
                <a:solidFill>
                  <a:srgbClr val="FF0000"/>
                </a:solidFill>
              </a:rPr>
              <a:t> (</a:t>
            </a:r>
            <a:r>
              <a:rPr lang="ru-RU" sz="2400" dirty="0" err="1">
                <a:solidFill>
                  <a:srgbClr val="FF0000"/>
                </a:solidFill>
              </a:rPr>
              <a:t>історія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України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uk-UA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113635"/>
              </p:ext>
            </p:extLst>
          </p:nvPr>
        </p:nvGraphicFramePr>
        <p:xfrm>
          <a:off x="107503" y="908724"/>
          <a:ext cx="7087682" cy="6048675"/>
        </p:xfrm>
        <a:graphic>
          <a:graphicData uri="http://schemas.openxmlformats.org/drawingml/2006/table">
            <a:tbl>
              <a:tblPr firstRow="1" firstCol="1" bandRow="1"/>
              <a:tblGrid>
                <a:gridCol w="3543841"/>
                <a:gridCol w="3543841"/>
              </a:tblGrid>
              <a:tr h="4032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Скорочена назва ЗЗСО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Історія України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№10</a:t>
                      </a:r>
                      <a:endParaRPr lang="uk-UA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10,545</a:t>
                      </a:r>
                      <a:endParaRPr lang="uk-UA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9,766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9,667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Гімназія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9,412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№7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9,133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8,909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 з предмету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8,902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8,857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№16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8,818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8,364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7,813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7,81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6,947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7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154"/>
            <a:ext cx="8964488" cy="936104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РЕЙТИНГ </a:t>
            </a:r>
            <a:r>
              <a:rPr lang="ru-RU" sz="2400" dirty="0" err="1" smtClean="0">
                <a:solidFill>
                  <a:srgbClr val="FF0000"/>
                </a:solidFill>
              </a:rPr>
              <a:t>зЗсо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мм. </a:t>
            </a:r>
            <a:r>
              <a:rPr lang="ru-RU" sz="2400" dirty="0" err="1">
                <a:solidFill>
                  <a:srgbClr val="FF0000"/>
                </a:solidFill>
              </a:rPr>
              <a:t>Дрогобича</a:t>
            </a:r>
            <a:r>
              <a:rPr lang="ru-RU" sz="2400" dirty="0">
                <a:solidFill>
                  <a:srgbClr val="FF0000"/>
                </a:solidFill>
              </a:rPr>
              <a:t>  та </a:t>
            </a:r>
            <a:r>
              <a:rPr lang="ru-RU" sz="2400" dirty="0" err="1">
                <a:solidFill>
                  <a:srgbClr val="FF0000"/>
                </a:solidFill>
              </a:rPr>
              <a:t>Стебника</a:t>
            </a:r>
            <a:r>
              <a:rPr lang="ru-RU" sz="2400" dirty="0">
                <a:solidFill>
                  <a:srgbClr val="FF0000"/>
                </a:solidFill>
              </a:rPr>
              <a:t> за результатами ЗНО – ДПА у 2019 </a:t>
            </a:r>
            <a:r>
              <a:rPr lang="ru-RU" sz="2400" dirty="0" err="1">
                <a:solidFill>
                  <a:srgbClr val="FF0000"/>
                </a:solidFill>
              </a:rPr>
              <a:t>році</a:t>
            </a:r>
            <a:r>
              <a:rPr lang="ru-RU" sz="2400" dirty="0">
                <a:solidFill>
                  <a:srgbClr val="FF0000"/>
                </a:solidFill>
              </a:rPr>
              <a:t> (</a:t>
            </a:r>
            <a:r>
              <a:rPr lang="ru-RU" sz="2400" dirty="0" err="1">
                <a:solidFill>
                  <a:srgbClr val="FF0000"/>
                </a:solidFill>
              </a:rPr>
              <a:t>біологія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endParaRPr lang="uk-UA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186261"/>
              </p:ext>
            </p:extLst>
          </p:nvPr>
        </p:nvGraphicFramePr>
        <p:xfrm>
          <a:off x="107504" y="1052736"/>
          <a:ext cx="5224146" cy="5805264"/>
        </p:xfrm>
        <a:graphic>
          <a:graphicData uri="http://schemas.openxmlformats.org/drawingml/2006/table">
            <a:tbl>
              <a:tblPr firstRow="1" firstCol="1" bandRow="1"/>
              <a:tblGrid>
                <a:gridCol w="2612073"/>
                <a:gridCol w="2612073"/>
              </a:tblGrid>
              <a:tr h="3279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Скорочена назва ЗЗСО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Білогія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Гімназія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10,667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10,5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9,667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9,136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№16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8,833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№10</a:t>
                      </a:r>
                      <a:endParaRPr lang="uk-UA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8,8</a:t>
                      </a:r>
                      <a:endParaRPr lang="uk-UA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 з предмету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8,622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№7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8,143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7,75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7,556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5,25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0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РЕЙТИНГ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err="1" smtClean="0">
                <a:solidFill>
                  <a:srgbClr val="FF0000"/>
                </a:solidFill>
              </a:rPr>
              <a:t>Зсо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мм. </a:t>
            </a:r>
            <a:r>
              <a:rPr lang="ru-RU" sz="2400" dirty="0" err="1">
                <a:solidFill>
                  <a:srgbClr val="FF0000"/>
                </a:solidFill>
              </a:rPr>
              <a:t>Дрогобича</a:t>
            </a:r>
            <a:r>
              <a:rPr lang="ru-RU" sz="2400" dirty="0">
                <a:solidFill>
                  <a:srgbClr val="FF0000"/>
                </a:solidFill>
              </a:rPr>
              <a:t>  та </a:t>
            </a:r>
            <a:r>
              <a:rPr lang="ru-RU" sz="2400" dirty="0" err="1">
                <a:solidFill>
                  <a:srgbClr val="FF0000"/>
                </a:solidFill>
              </a:rPr>
              <a:t>Стебника</a:t>
            </a:r>
            <a:r>
              <a:rPr lang="ru-RU" sz="2400" dirty="0">
                <a:solidFill>
                  <a:srgbClr val="FF0000"/>
                </a:solidFill>
              </a:rPr>
              <a:t> за результатами ЗНО – ДПА у 2019році (</a:t>
            </a:r>
            <a:r>
              <a:rPr lang="ru-RU" sz="2400" dirty="0" err="1">
                <a:solidFill>
                  <a:srgbClr val="FF0000"/>
                </a:solidFill>
              </a:rPr>
              <a:t>географія</a:t>
            </a:r>
            <a:r>
              <a:rPr lang="ru-RU" sz="2400" dirty="0">
                <a:solidFill>
                  <a:srgbClr val="FF0000"/>
                </a:solidFill>
              </a:rPr>
              <a:t>)</a:t>
            </a:r>
            <a:endParaRPr lang="uk-UA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21817"/>
              </p:ext>
            </p:extLst>
          </p:nvPr>
        </p:nvGraphicFramePr>
        <p:xfrm>
          <a:off x="179511" y="1124739"/>
          <a:ext cx="7015674" cy="5733255"/>
        </p:xfrm>
        <a:graphic>
          <a:graphicData uri="http://schemas.openxmlformats.org/drawingml/2006/table">
            <a:tbl>
              <a:tblPr firstRow="1" firstCol="1" bandRow="1"/>
              <a:tblGrid>
                <a:gridCol w="3507837"/>
                <a:gridCol w="3507837"/>
              </a:tblGrid>
              <a:tr h="3822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Скорочена назва ЗЗСО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Географія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№7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№10</a:t>
                      </a:r>
                      <a:endParaRPr lang="uk-UA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8,6</a:t>
                      </a:r>
                      <a:endParaRPr lang="uk-UA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№14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8,5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8,286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Гімназія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№18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7,429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 бал з предмету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7,237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,0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№16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6,7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5,167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60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576064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У </a:t>
            </a:r>
            <a:r>
              <a:rPr lang="ru-RU" sz="2400" dirty="0" err="1">
                <a:solidFill>
                  <a:srgbClr val="FF0000"/>
                </a:solidFill>
              </a:rPr>
              <a:t>порівнянні</a:t>
            </a:r>
            <a:r>
              <a:rPr lang="ru-RU" sz="2400" dirty="0">
                <a:solidFill>
                  <a:srgbClr val="FF0000"/>
                </a:solidFill>
              </a:rPr>
              <a:t> з </a:t>
            </a:r>
            <a:r>
              <a:rPr lang="ru-RU" sz="2400" dirty="0" err="1">
                <a:solidFill>
                  <a:srgbClr val="FF0000"/>
                </a:solidFill>
              </a:rPr>
              <a:t>минулими</a:t>
            </a:r>
            <a:r>
              <a:rPr lang="ru-RU" sz="2400" dirty="0">
                <a:solidFill>
                  <a:srgbClr val="FF0000"/>
                </a:solidFill>
              </a:rPr>
              <a:t> роками </a:t>
            </a:r>
            <a:r>
              <a:rPr lang="ru-RU" sz="2400" dirty="0" err="1">
                <a:solidFill>
                  <a:srgbClr val="FF0000"/>
                </a:solidFill>
              </a:rPr>
              <a:t>маємо</a:t>
            </a:r>
            <a:r>
              <a:rPr lang="ru-RU" sz="2400" dirty="0">
                <a:solidFill>
                  <a:srgbClr val="FF0000"/>
                </a:solidFill>
              </a:rPr>
              <a:t>:</a:t>
            </a:r>
            <a:endParaRPr lang="uk-UA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96509"/>
              </p:ext>
            </p:extLst>
          </p:nvPr>
        </p:nvGraphicFramePr>
        <p:xfrm>
          <a:off x="107505" y="692695"/>
          <a:ext cx="8856983" cy="6048672"/>
        </p:xfrm>
        <a:graphic>
          <a:graphicData uri="http://schemas.openxmlformats.org/drawingml/2006/table">
            <a:tbl>
              <a:tblPr firstRow="1" firstCol="1" bandRow="1"/>
              <a:tblGrid>
                <a:gridCol w="2310212"/>
                <a:gridCol w="1517292"/>
                <a:gridCol w="2097963"/>
                <a:gridCol w="1574176"/>
                <a:gridCol w="1357340"/>
              </a:tblGrid>
              <a:tr h="955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uk-UA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Середнє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значення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ЗНО-2019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Середнє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значення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ЗНО-2018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Середнє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значення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ЗНО-2017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Середнє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значення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ЗНО-2016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№10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9,44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8,481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8,238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8,522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Гімназія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9,42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8,623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8,929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9,42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№2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9,13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8,897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8,887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9,079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8,93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9,157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9,127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8,765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8,8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8,791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8,412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8,878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6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середній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бал по закладах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освіти</a:t>
                      </a:r>
                      <a:endParaRPr lang="uk-UA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8,54</a:t>
                      </a:r>
                      <a:endParaRPr lang="uk-UA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8,323</a:t>
                      </a:r>
                      <a:endParaRPr lang="uk-UA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8,094</a:t>
                      </a:r>
                      <a:endParaRPr lang="uk-UA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8,124</a:t>
                      </a:r>
                      <a:endParaRPr lang="uk-UA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№7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8,52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7,873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8,464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8,361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6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№14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8,13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учасників ЗНО у н.р. не було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5,848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7,429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СШ №16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8,12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7,61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8,067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7,373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№4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8,08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7,738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7,512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7,634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№11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7,73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7,481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7,125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6,603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№18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7,02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7,37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5,689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6,962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6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ЗОШ №3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5,73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учасників ЗНО у н.р. не було</a:t>
                      </a:r>
                      <a:endParaRPr lang="uk-UA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5,05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6,25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79" marR="5207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7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622608" flipV="1">
            <a:off x="56362" y="3221550"/>
            <a:ext cx="6664506" cy="63433"/>
          </a:xfrm>
        </p:spPr>
        <p:txBody>
          <a:bodyPr>
            <a:noAutofit/>
          </a:bodyPr>
          <a:lstStyle/>
          <a:p>
            <a:r>
              <a:rPr lang="uk-UA" sz="2800" dirty="0" smtClean="0"/>
              <a:t> </a:t>
            </a:r>
            <a:endParaRPr lang="uk-UA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9140000">
            <a:off x="-424379" y="931551"/>
            <a:ext cx="7576491" cy="2479306"/>
          </a:xfrm>
        </p:spPr>
        <p:txBody>
          <a:bodyPr>
            <a:normAutofit lnSpcReduction="10000"/>
          </a:bodyPr>
          <a:lstStyle/>
          <a:p>
            <a:r>
              <a:rPr lang="uk-UA" sz="2400" b="1" dirty="0" smtClean="0">
                <a:solidFill>
                  <a:srgbClr val="7030A0"/>
                </a:solidFill>
              </a:rPr>
              <a:t>         У </a:t>
            </a:r>
            <a:r>
              <a:rPr lang="uk-UA" sz="2400" b="1" dirty="0">
                <a:solidFill>
                  <a:srgbClr val="7030A0"/>
                </a:solidFill>
              </a:rPr>
              <a:t>школі навчається </a:t>
            </a:r>
            <a:endParaRPr lang="uk-UA" sz="2400" b="1" dirty="0" smtClean="0">
              <a:solidFill>
                <a:srgbClr val="7030A0"/>
              </a:solidFill>
            </a:endParaRPr>
          </a:p>
          <a:p>
            <a:r>
              <a:rPr lang="uk-UA" sz="2400" b="1" dirty="0">
                <a:solidFill>
                  <a:srgbClr val="7030A0"/>
                </a:solidFill>
              </a:rPr>
              <a:t> </a:t>
            </a:r>
            <a:r>
              <a:rPr lang="uk-UA" sz="2400" b="1" dirty="0" smtClean="0">
                <a:solidFill>
                  <a:srgbClr val="7030A0"/>
                </a:solidFill>
              </a:rPr>
              <a:t>            </a:t>
            </a:r>
            <a:r>
              <a:rPr lang="uk-UA" sz="2800" b="1" dirty="0" smtClean="0">
                <a:solidFill>
                  <a:srgbClr val="FF0000"/>
                </a:solidFill>
              </a:rPr>
              <a:t>540</a:t>
            </a:r>
            <a:r>
              <a:rPr lang="uk-UA" sz="2400" b="1" dirty="0" smtClean="0">
                <a:solidFill>
                  <a:srgbClr val="7030A0"/>
                </a:solidFill>
              </a:rPr>
              <a:t> учнів</a:t>
            </a:r>
            <a:r>
              <a:rPr lang="uk-UA" sz="2400" b="1" dirty="0">
                <a:solidFill>
                  <a:srgbClr val="7030A0"/>
                </a:solidFill>
              </a:rPr>
              <a:t/>
            </a:r>
            <a:br>
              <a:rPr lang="uk-UA" sz="2400" b="1" dirty="0">
                <a:solidFill>
                  <a:srgbClr val="7030A0"/>
                </a:solidFill>
              </a:rPr>
            </a:br>
            <a:r>
              <a:rPr lang="uk-UA" sz="2400" b="1" dirty="0">
                <a:solidFill>
                  <a:srgbClr val="7030A0"/>
                </a:solidFill>
              </a:rPr>
              <a:t/>
            </a:r>
            <a:br>
              <a:rPr lang="uk-UA" sz="2400" b="1" dirty="0">
                <a:solidFill>
                  <a:srgbClr val="7030A0"/>
                </a:solidFill>
              </a:rPr>
            </a:br>
            <a:r>
              <a:rPr lang="uk-UA" sz="2400" b="1" dirty="0">
                <a:solidFill>
                  <a:srgbClr val="7030A0"/>
                </a:solidFill>
              </a:rPr>
              <a:t> </a:t>
            </a:r>
            <a:r>
              <a:rPr lang="uk-UA" sz="2400" b="1" dirty="0" smtClean="0">
                <a:solidFill>
                  <a:srgbClr val="7030A0"/>
                </a:solidFill>
              </a:rPr>
              <a:t>       кількість </a:t>
            </a:r>
            <a:r>
              <a:rPr lang="uk-UA" sz="2400" b="1" dirty="0">
                <a:solidFill>
                  <a:srgbClr val="7030A0"/>
                </a:solidFill>
              </a:rPr>
              <a:t>класів – </a:t>
            </a:r>
            <a:r>
              <a:rPr lang="uk-UA" sz="2800" b="1" dirty="0">
                <a:solidFill>
                  <a:srgbClr val="FF0000"/>
                </a:solidFill>
              </a:rPr>
              <a:t>20</a:t>
            </a:r>
            <a:r>
              <a:rPr lang="uk-UA" sz="2400" b="1" dirty="0">
                <a:solidFill>
                  <a:srgbClr val="7030A0"/>
                </a:solidFill>
              </a:rPr>
              <a:t/>
            </a:r>
            <a:br>
              <a:rPr lang="uk-UA" sz="2400" b="1" dirty="0">
                <a:solidFill>
                  <a:srgbClr val="7030A0"/>
                </a:solidFill>
              </a:rPr>
            </a:br>
            <a:r>
              <a:rPr lang="uk-UA" sz="2400" b="1" dirty="0">
                <a:solidFill>
                  <a:srgbClr val="7030A0"/>
                </a:solidFill>
              </a:rPr>
              <a:t/>
            </a:r>
            <a:br>
              <a:rPr lang="uk-UA" sz="2400" b="1" dirty="0">
                <a:solidFill>
                  <a:srgbClr val="7030A0"/>
                </a:solidFill>
              </a:rPr>
            </a:br>
            <a:r>
              <a:rPr lang="uk-UA" sz="2400" b="1" dirty="0">
                <a:solidFill>
                  <a:srgbClr val="7030A0"/>
                </a:solidFill>
              </a:rPr>
              <a:t> </a:t>
            </a:r>
            <a:r>
              <a:rPr lang="uk-UA" sz="2400" b="1" dirty="0" smtClean="0">
                <a:solidFill>
                  <a:srgbClr val="7030A0"/>
                </a:solidFill>
              </a:rPr>
              <a:t>      середня </a:t>
            </a:r>
            <a:r>
              <a:rPr lang="uk-UA" sz="2400" b="1" dirty="0">
                <a:solidFill>
                  <a:srgbClr val="7030A0"/>
                </a:solidFill>
              </a:rPr>
              <a:t>наповнюваність – </a:t>
            </a:r>
            <a:r>
              <a:rPr lang="uk-UA" sz="2800" b="1" dirty="0" smtClean="0">
                <a:solidFill>
                  <a:srgbClr val="FF0000"/>
                </a:solidFill>
              </a:rPr>
              <a:t>27</a:t>
            </a:r>
            <a:endParaRPr lang="uk-UA" sz="2400" dirty="0"/>
          </a:p>
        </p:txBody>
      </p:sp>
      <p:pic>
        <p:nvPicPr>
          <p:cNvPr id="6" name="Picture 2" descr="Ð ÐµÐ·ÑÐ»ÑÑÐ°Ñ Ð¿Ð¾ÑÑÐºÑ Ð·Ð¾Ð±ÑÐ°Ð¶ÐµÐ½Ñ Ð·Ð° Ð·Ð°Ð¿Ð¸ÑÐ¾Ð¼ &quot;ÑÐ¾ÑÐ¾ Ð´ÑÐ¾Ð³Ð¾Ð±Ð¸ÑÑÐºÐ¾Ñ Ð·Ð¾Ñ 10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130313"/>
            <a:ext cx="4970250" cy="372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8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7768"/>
          </a:xfrm>
        </p:spPr>
        <p:txBody>
          <a:bodyPr/>
          <a:lstStyle/>
          <a:p>
            <a:r>
              <a:rPr lang="ru-RU" sz="2400" dirty="0" err="1">
                <a:solidFill>
                  <a:srgbClr val="FF0000"/>
                </a:solidFill>
              </a:rPr>
              <a:t>пришкільний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відпочинковий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майданчик</a:t>
            </a:r>
            <a:r>
              <a:rPr lang="ru-RU" sz="2400" dirty="0">
                <a:solidFill>
                  <a:srgbClr val="FF0000"/>
                </a:solidFill>
              </a:rPr>
              <a:t> «</a:t>
            </a:r>
            <a:r>
              <a:rPr lang="ru-RU" sz="2400" dirty="0" err="1">
                <a:solidFill>
                  <a:srgbClr val="FF0000"/>
                </a:solidFill>
              </a:rPr>
              <a:t>Веселі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канікули</a:t>
            </a:r>
            <a:r>
              <a:rPr lang="ru-RU" sz="2400" dirty="0">
                <a:solidFill>
                  <a:srgbClr val="FF0000"/>
                </a:solidFill>
              </a:rPr>
              <a:t>»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052737"/>
            <a:ext cx="864096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Залучено :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solidFill>
                  <a:srgbClr val="7030A0"/>
                </a:solidFill>
              </a:rPr>
              <a:t>1-2 </a:t>
            </a:r>
            <a:r>
              <a:rPr lang="ru-RU" sz="2800" dirty="0" err="1">
                <a:solidFill>
                  <a:srgbClr val="7030A0"/>
                </a:solidFill>
              </a:rPr>
              <a:t>класів</a:t>
            </a:r>
            <a:r>
              <a:rPr lang="ru-RU" sz="2800" dirty="0">
                <a:solidFill>
                  <a:srgbClr val="7030A0"/>
                </a:solidFill>
              </a:rPr>
              <a:t> ( </a:t>
            </a:r>
            <a:r>
              <a:rPr lang="ru-RU" sz="2800" dirty="0" smtClean="0">
                <a:solidFill>
                  <a:srgbClr val="7030A0"/>
                </a:solidFill>
              </a:rPr>
              <a:t>32 </a:t>
            </a:r>
            <a:r>
              <a:rPr lang="ru-RU" sz="2800" dirty="0" err="1" smtClean="0">
                <a:solidFill>
                  <a:srgbClr val="7030A0"/>
                </a:solidFill>
              </a:rPr>
              <a:t>учнів</a:t>
            </a:r>
            <a:r>
              <a:rPr lang="ru-RU" sz="2800" dirty="0" smtClean="0">
                <a:solidFill>
                  <a:srgbClr val="7030A0"/>
                </a:solidFill>
              </a:rPr>
              <a:t>) – спортивно–</a:t>
            </a:r>
            <a:r>
              <a:rPr lang="ru-RU" sz="2800" dirty="0" err="1" smtClean="0">
                <a:solidFill>
                  <a:srgbClr val="7030A0"/>
                </a:solidFill>
              </a:rPr>
              <a:t>оздоровча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група</a:t>
            </a:r>
            <a:r>
              <a:rPr lang="ru-RU" sz="2800" dirty="0" smtClean="0">
                <a:solidFill>
                  <a:srgbClr val="7030A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solidFill>
                  <a:srgbClr val="7030A0"/>
                </a:solidFill>
              </a:rPr>
              <a:t>3-4 </a:t>
            </a:r>
            <a:r>
              <a:rPr lang="ru-RU" sz="2800" dirty="0" err="1" smtClean="0">
                <a:solidFill>
                  <a:srgbClr val="7030A0"/>
                </a:solidFill>
              </a:rPr>
              <a:t>класів</a:t>
            </a:r>
            <a:r>
              <a:rPr lang="ru-RU" sz="2800" dirty="0" smtClean="0">
                <a:solidFill>
                  <a:srgbClr val="7030A0"/>
                </a:solidFill>
              </a:rPr>
              <a:t>  </a:t>
            </a:r>
            <a:r>
              <a:rPr lang="ru-RU" sz="2800" dirty="0">
                <a:solidFill>
                  <a:srgbClr val="7030A0"/>
                </a:solidFill>
              </a:rPr>
              <a:t>( </a:t>
            </a:r>
            <a:r>
              <a:rPr lang="ru-RU" sz="2800" dirty="0" smtClean="0">
                <a:solidFill>
                  <a:srgbClr val="7030A0"/>
                </a:solidFill>
              </a:rPr>
              <a:t>24 </a:t>
            </a:r>
            <a:r>
              <a:rPr lang="ru-RU" sz="2800" dirty="0" err="1" smtClean="0">
                <a:solidFill>
                  <a:srgbClr val="7030A0"/>
                </a:solidFill>
              </a:rPr>
              <a:t>учнів</a:t>
            </a:r>
            <a:r>
              <a:rPr lang="ru-RU" sz="2800" dirty="0" smtClean="0">
                <a:solidFill>
                  <a:srgbClr val="7030A0"/>
                </a:solidFill>
              </a:rPr>
              <a:t>) – </a:t>
            </a:r>
            <a:r>
              <a:rPr lang="ru-RU" sz="2800" dirty="0" err="1" smtClean="0">
                <a:solidFill>
                  <a:srgbClr val="7030A0"/>
                </a:solidFill>
              </a:rPr>
              <a:t>англомовна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група</a:t>
            </a:r>
            <a:r>
              <a:rPr lang="ru-RU" sz="28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-  6-8 </a:t>
            </a:r>
            <a:r>
              <a:rPr lang="ru-RU" sz="2800" dirty="0" err="1" smtClean="0">
                <a:solidFill>
                  <a:srgbClr val="7030A0"/>
                </a:solidFill>
              </a:rPr>
              <a:t>класів</a:t>
            </a:r>
            <a:r>
              <a:rPr lang="ru-RU" sz="2800" dirty="0">
                <a:solidFill>
                  <a:srgbClr val="7030A0"/>
                </a:solidFill>
              </a:rPr>
              <a:t> ( 17 </a:t>
            </a:r>
            <a:r>
              <a:rPr lang="ru-RU" sz="2800" dirty="0" err="1" smtClean="0">
                <a:solidFill>
                  <a:srgbClr val="7030A0"/>
                </a:solidFill>
              </a:rPr>
              <a:t>учнів</a:t>
            </a:r>
            <a:r>
              <a:rPr lang="ru-RU" sz="2800" dirty="0" smtClean="0">
                <a:solidFill>
                  <a:srgbClr val="7030A0"/>
                </a:solidFill>
              </a:rPr>
              <a:t>) – </a:t>
            </a:r>
            <a:r>
              <a:rPr lang="ru-RU" sz="2800" dirty="0" err="1" smtClean="0">
                <a:solidFill>
                  <a:srgbClr val="7030A0"/>
                </a:solidFill>
              </a:rPr>
              <a:t>англомовна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група</a:t>
            </a:r>
            <a:r>
              <a:rPr lang="ru-RU" sz="2800" dirty="0">
                <a:solidFill>
                  <a:srgbClr val="7030A0"/>
                </a:solidFill>
              </a:rPr>
              <a:t>;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sz="24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,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86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97768"/>
          </a:xfrm>
        </p:spPr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Медичне обслуговування учнів школи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0728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</a:rPr>
              <a:t>Здійснювалося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медичною</a:t>
            </a:r>
            <a:r>
              <a:rPr lang="ru-RU" sz="2800" b="1" dirty="0">
                <a:solidFill>
                  <a:srgbClr val="7030A0"/>
                </a:solidFill>
              </a:rPr>
              <a:t> сестрою </a:t>
            </a:r>
            <a:r>
              <a:rPr lang="ru-RU" sz="2800" b="1" dirty="0" err="1">
                <a:solidFill>
                  <a:srgbClr val="7030A0"/>
                </a:solidFill>
              </a:rPr>
              <a:t>школи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r>
              <a:rPr lang="ru-RU" sz="2800" b="1" dirty="0" err="1" smtClean="0">
                <a:solidFill>
                  <a:srgbClr val="7030A0"/>
                </a:solidFill>
              </a:rPr>
              <a:t>Добрянською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>
                <a:solidFill>
                  <a:srgbClr val="7030A0"/>
                </a:solidFill>
              </a:rPr>
              <a:t>О.Л</a:t>
            </a:r>
            <a:r>
              <a:rPr lang="ru-RU" sz="2800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- </a:t>
            </a:r>
            <a:r>
              <a:rPr lang="ru-RU" sz="2800" dirty="0" err="1">
                <a:solidFill>
                  <a:srgbClr val="7030A0"/>
                </a:solidFill>
              </a:rPr>
              <a:t>в</a:t>
            </a:r>
            <a:r>
              <a:rPr lang="ru-RU" sz="2800" dirty="0" err="1" smtClean="0">
                <a:solidFill>
                  <a:srgbClr val="7030A0"/>
                </a:solidFill>
              </a:rPr>
              <a:t>едеться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індивідуальний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облік</a:t>
            </a:r>
            <a:r>
              <a:rPr lang="ru-RU" sz="2800" dirty="0" smtClean="0">
                <a:solidFill>
                  <a:srgbClr val="7030A0"/>
                </a:solidFill>
              </a:rPr>
              <a:t> стану </a:t>
            </a:r>
            <a:r>
              <a:rPr lang="ru-RU" sz="2800" dirty="0" err="1" smtClean="0">
                <a:solidFill>
                  <a:srgbClr val="7030A0"/>
                </a:solidFill>
              </a:rPr>
              <a:t>здоров’я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всіх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учнів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школи</a:t>
            </a:r>
            <a:r>
              <a:rPr lang="ru-RU" sz="28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- </a:t>
            </a:r>
            <a:r>
              <a:rPr lang="ru-RU" sz="2800" dirty="0" err="1">
                <a:solidFill>
                  <a:srgbClr val="7030A0"/>
                </a:solidFill>
              </a:rPr>
              <a:t>ф</a:t>
            </a:r>
            <a:r>
              <a:rPr lang="ru-RU" sz="2800" dirty="0" err="1" smtClean="0">
                <a:solidFill>
                  <a:srgbClr val="7030A0"/>
                </a:solidFill>
              </a:rPr>
              <a:t>ормуються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спецмедгрупи</a:t>
            </a:r>
            <a:r>
              <a:rPr lang="ru-RU" sz="2800" dirty="0" smtClean="0">
                <a:solidFill>
                  <a:srgbClr val="7030A0"/>
                </a:solidFill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</a:rPr>
              <a:t>відповідно</a:t>
            </a:r>
            <a:r>
              <a:rPr lang="ru-RU" sz="2800" dirty="0" smtClean="0">
                <a:solidFill>
                  <a:srgbClr val="7030A0"/>
                </a:solidFill>
              </a:rPr>
              <a:t> до </a:t>
            </a:r>
            <a:r>
              <a:rPr lang="ru-RU" sz="2800" dirty="0" err="1" smtClean="0">
                <a:solidFill>
                  <a:srgbClr val="7030A0"/>
                </a:solidFill>
              </a:rPr>
              <a:t>рекомендацій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сімейних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лікарів</a:t>
            </a:r>
            <a:r>
              <a:rPr lang="ru-RU" sz="2800" dirty="0" smtClean="0">
                <a:solidFill>
                  <a:srgbClr val="7030A0"/>
                </a:solidFill>
              </a:rPr>
              <a:t>;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- </a:t>
            </a:r>
            <a:r>
              <a:rPr lang="ru-RU" sz="2800" dirty="0" err="1" smtClean="0">
                <a:solidFill>
                  <a:srgbClr val="7030A0"/>
                </a:solidFill>
              </a:rPr>
              <a:t>щомісячно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учні</a:t>
            </a:r>
            <a:r>
              <a:rPr lang="ru-RU" sz="2800" dirty="0">
                <a:solidFill>
                  <a:srgbClr val="7030A0"/>
                </a:solidFill>
              </a:rPr>
              <a:t> 1-11 </a:t>
            </a:r>
            <a:r>
              <a:rPr lang="ru-RU" sz="2800" dirty="0" err="1">
                <a:solidFill>
                  <a:srgbClr val="7030A0"/>
                </a:solidFill>
              </a:rPr>
              <a:t>класів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проходять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перевірку</a:t>
            </a:r>
            <a:r>
              <a:rPr lang="ru-RU" sz="2800" dirty="0">
                <a:solidFill>
                  <a:srgbClr val="7030A0"/>
                </a:solidFill>
              </a:rPr>
              <a:t> на </a:t>
            </a:r>
            <a:r>
              <a:rPr lang="ru-RU" sz="2800" dirty="0" err="1" smtClean="0">
                <a:solidFill>
                  <a:srgbClr val="7030A0"/>
                </a:solidFill>
              </a:rPr>
              <a:t>педикульоз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- </a:t>
            </a:r>
            <a:r>
              <a:rPr lang="ru-RU" sz="2800" dirty="0" err="1" smtClean="0">
                <a:solidFill>
                  <a:srgbClr val="7030A0"/>
                </a:solidFill>
              </a:rPr>
              <a:t>скеровуються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учні</a:t>
            </a:r>
            <a:r>
              <a:rPr lang="ru-RU" sz="2800" dirty="0" smtClean="0">
                <a:solidFill>
                  <a:srgbClr val="7030A0"/>
                </a:solidFill>
              </a:rPr>
              <a:t> для </a:t>
            </a:r>
            <a:r>
              <a:rPr lang="ru-RU" sz="2800" dirty="0" err="1" smtClean="0">
                <a:solidFill>
                  <a:srgbClr val="7030A0"/>
                </a:solidFill>
              </a:rPr>
              <a:t>проходження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профілактичних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щепленнь</a:t>
            </a:r>
            <a:r>
              <a:rPr lang="ru-RU" sz="2800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- </a:t>
            </a:r>
            <a:r>
              <a:rPr lang="ru-RU" sz="2800" dirty="0" err="1" smtClean="0">
                <a:solidFill>
                  <a:srgbClr val="7030A0"/>
                </a:solidFill>
              </a:rPr>
              <a:t>ведеться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діагностика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санітарного</a:t>
            </a:r>
            <a:r>
              <a:rPr lang="ru-RU" sz="2800" dirty="0" smtClean="0">
                <a:solidFill>
                  <a:srgbClr val="7030A0"/>
                </a:solidFill>
              </a:rPr>
              <a:t> стану </a:t>
            </a:r>
            <a:r>
              <a:rPr lang="ru-RU" sz="2800" dirty="0" err="1" smtClean="0">
                <a:solidFill>
                  <a:srgbClr val="7030A0"/>
                </a:solidFill>
              </a:rPr>
              <a:t>шкільної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їдальні</a:t>
            </a:r>
            <a:r>
              <a:rPr lang="ru-RU" sz="2800" dirty="0" smtClean="0">
                <a:solidFill>
                  <a:srgbClr val="7030A0"/>
                </a:solidFill>
              </a:rPr>
              <a:t> та </a:t>
            </a:r>
            <a:r>
              <a:rPr lang="ru-RU" sz="2800" dirty="0" err="1" smtClean="0">
                <a:solidFill>
                  <a:srgbClr val="7030A0"/>
                </a:solidFill>
              </a:rPr>
              <a:t>продуктів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харчування</a:t>
            </a:r>
            <a:r>
              <a:rPr lang="ru-RU" sz="2800" dirty="0" smtClean="0">
                <a:solidFill>
                  <a:srgbClr val="7030A0"/>
                </a:solidFill>
              </a:rPr>
              <a:t>;</a:t>
            </a:r>
          </a:p>
          <a:p>
            <a:pPr marL="457200" indent="-457200">
              <a:buFontTx/>
              <a:buChar char="-"/>
            </a:pPr>
            <a:endParaRPr lang="ru-RU" sz="2800" dirty="0" smtClean="0">
              <a:solidFill>
                <a:srgbClr val="7030A0"/>
              </a:solidFill>
            </a:endParaRPr>
          </a:p>
          <a:p>
            <a:endParaRPr lang="ru-RU" dirty="0"/>
          </a:p>
          <a:p>
            <a:r>
              <a:rPr lang="ru-RU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71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7768"/>
          </a:xfrm>
        </p:spPr>
        <p:txBody>
          <a:bodyPr/>
          <a:lstStyle/>
          <a:p>
            <a:r>
              <a:rPr lang="uk-UA" sz="2400" dirty="0" smtClean="0">
                <a:solidFill>
                  <a:srgbClr val="FF0000"/>
                </a:solidFill>
              </a:rPr>
              <a:t/>
            </a:r>
            <a:br>
              <a:rPr lang="uk-UA" sz="2400" dirty="0" smtClean="0">
                <a:solidFill>
                  <a:srgbClr val="FF0000"/>
                </a:solidFill>
              </a:rPr>
            </a:b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Господарська частина школи </a:t>
            </a:r>
            <a:endParaRPr lang="uk-UA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630" y="908720"/>
            <a:ext cx="875085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З</a:t>
            </a:r>
            <a:r>
              <a:rPr lang="ru-RU" sz="2800" b="1" dirty="0" err="1" smtClean="0">
                <a:solidFill>
                  <a:srgbClr val="7030A0"/>
                </a:solidFill>
              </a:rPr>
              <a:t>дійснюється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Басараб</a:t>
            </a:r>
            <a:r>
              <a:rPr lang="ru-RU" sz="2800" b="1" dirty="0" smtClean="0">
                <a:solidFill>
                  <a:srgbClr val="7030A0"/>
                </a:solidFill>
              </a:rPr>
              <a:t> А.Б.  :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-  стан  </a:t>
            </a:r>
            <a:r>
              <a:rPr lang="ru-RU" sz="2800" b="1" dirty="0" err="1" smtClean="0">
                <a:solidFill>
                  <a:srgbClr val="7030A0"/>
                </a:solidFill>
              </a:rPr>
              <a:t>шкільного</a:t>
            </a:r>
            <a:r>
              <a:rPr lang="ru-RU" sz="2800" b="1" dirty="0" smtClean="0">
                <a:solidFill>
                  <a:srgbClr val="7030A0"/>
                </a:solidFill>
              </a:rPr>
              <a:t> майна;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7030A0"/>
                </a:solidFill>
              </a:rPr>
              <a:t>о</a:t>
            </a:r>
            <a:r>
              <a:rPr lang="ru-RU" sz="2800" b="1" dirty="0" err="1" smtClean="0">
                <a:solidFill>
                  <a:srgbClr val="7030A0"/>
                </a:solidFill>
              </a:rPr>
              <a:t>рганізація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роботи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молодшого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>
                <a:solidFill>
                  <a:srgbClr val="7030A0"/>
                </a:solidFill>
              </a:rPr>
              <a:t>п</a:t>
            </a:r>
            <a:r>
              <a:rPr lang="ru-RU" sz="2800" b="1" dirty="0" smtClean="0">
                <a:solidFill>
                  <a:srgbClr val="7030A0"/>
                </a:solidFill>
              </a:rPr>
              <a:t>ерсоналу;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7030A0"/>
                </a:solidFill>
              </a:rPr>
              <a:t>у</a:t>
            </a:r>
            <a:r>
              <a:rPr lang="ru-RU" sz="2800" b="1" dirty="0" err="1" smtClean="0">
                <a:solidFill>
                  <a:srgbClr val="7030A0"/>
                </a:solidFill>
              </a:rPr>
              <a:t>порядкування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пришкільної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території</a:t>
            </a:r>
            <a:r>
              <a:rPr lang="ru-RU" sz="2800" b="1" dirty="0" smtClean="0">
                <a:solidFill>
                  <a:srgbClr val="7030A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7030A0"/>
                </a:solidFill>
              </a:rPr>
              <a:t>п</a:t>
            </a:r>
            <a:r>
              <a:rPr lang="ru-RU" sz="2800" b="1" dirty="0" err="1" smtClean="0">
                <a:solidFill>
                  <a:srgbClr val="7030A0"/>
                </a:solidFill>
              </a:rPr>
              <a:t>ереобладнання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деяких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класів</a:t>
            </a:r>
            <a:r>
              <a:rPr lang="ru-RU" sz="2800" b="1" dirty="0" smtClean="0">
                <a:solidFill>
                  <a:srgbClr val="7030A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 smtClean="0">
                <a:solidFill>
                  <a:srgbClr val="7030A0"/>
                </a:solidFill>
              </a:rPr>
              <a:t>вчасне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усунення</a:t>
            </a:r>
            <a:r>
              <a:rPr lang="ru-RU" sz="2800" b="1" dirty="0" smtClean="0">
                <a:solidFill>
                  <a:srgbClr val="7030A0"/>
                </a:solidFill>
              </a:rPr>
              <a:t> неполадок;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Стан </a:t>
            </a:r>
            <a:r>
              <a:rPr lang="ru-RU" sz="2800" b="1" dirty="0" err="1">
                <a:solidFill>
                  <a:srgbClr val="7030A0"/>
                </a:solidFill>
              </a:rPr>
              <a:t>приміщення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школи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відповідає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всім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санітарно-гігієнічним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вимогам</a:t>
            </a:r>
            <a:r>
              <a:rPr lang="ru-RU" sz="2800" b="1" dirty="0" smtClean="0">
                <a:solidFill>
                  <a:srgbClr val="7030A0"/>
                </a:solidFill>
              </a:rPr>
              <a:t>.</a:t>
            </a:r>
            <a:endParaRPr lang="ru-RU" sz="2800" b="1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-"/>
            </a:pPr>
            <a:endParaRPr lang="uk-UA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851184" cy="352839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Школа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не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комора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світоч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розуму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однакові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найважливіше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здібностей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Василь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Сухомлинський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Загальна інформація про школу</a:t>
            </a:r>
            <a:endParaRPr lang="uk-UA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94928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7030A0"/>
                </a:solidFill>
              </a:rPr>
              <a:t>У школі налічується 48 педагогічних працівників: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rgbClr val="7030A0"/>
                </a:solidFill>
              </a:rPr>
              <a:t>Вчителі вищої категорії  - 32;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rgbClr val="7030A0"/>
                </a:solidFill>
              </a:rPr>
              <a:t>Вчителі І категорії – 6;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rgbClr val="7030A0"/>
                </a:solidFill>
              </a:rPr>
              <a:t>Вчителі ІІ категорії – 7;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rgbClr val="7030A0"/>
                </a:solidFill>
              </a:rPr>
              <a:t>Вчителі  « спеціалісти» – 4;</a:t>
            </a:r>
          </a:p>
          <a:p>
            <a:pPr>
              <a:buFontTx/>
              <a:buChar char="-"/>
            </a:pPr>
            <a:r>
              <a:rPr lang="uk-UA" sz="2800" u="sng" dirty="0">
                <a:solidFill>
                  <a:srgbClr val="0070C0"/>
                </a:solidFill>
              </a:rPr>
              <a:t>Вчителі </a:t>
            </a:r>
            <a:r>
              <a:rPr lang="uk-UA" sz="2800" u="sng" dirty="0" smtClean="0">
                <a:solidFill>
                  <a:srgbClr val="0070C0"/>
                </a:solidFill>
              </a:rPr>
              <a:t>з педагогічними званнями </a:t>
            </a:r>
            <a:r>
              <a:rPr lang="uk-UA" sz="2800" dirty="0" smtClean="0">
                <a:solidFill>
                  <a:srgbClr val="0070C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rgbClr val="7030A0"/>
                </a:solidFill>
              </a:rPr>
              <a:t> « Заслужений вчитель України » -2;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rgbClr val="7030A0"/>
                </a:solidFill>
              </a:rPr>
              <a:t> « Вчитель-методист» – 6;</a:t>
            </a:r>
          </a:p>
          <a:p>
            <a:pPr>
              <a:buFontTx/>
              <a:buChar char="-"/>
            </a:pPr>
            <a:r>
              <a:rPr lang="uk-UA" sz="2800" dirty="0" smtClean="0">
                <a:solidFill>
                  <a:srgbClr val="7030A0"/>
                </a:solidFill>
              </a:rPr>
              <a:t>« Старший учитель» – 18;</a:t>
            </a:r>
          </a:p>
          <a:p>
            <a:pPr marL="0" indent="0"/>
            <a:r>
              <a:rPr lang="uk-UA" sz="2800" dirty="0" smtClean="0">
                <a:solidFill>
                  <a:srgbClr val="7030A0"/>
                </a:solidFill>
              </a:rPr>
              <a:t>Нагороджені нагрудним значком «Відмінник освіти» - 11 </a:t>
            </a:r>
            <a:r>
              <a:rPr lang="uk-UA" sz="2400" dirty="0" smtClean="0">
                <a:solidFill>
                  <a:srgbClr val="7030A0"/>
                </a:solidFill>
              </a:rPr>
              <a:t>                                        </a:t>
            </a:r>
            <a:endParaRPr lang="uk-UA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91440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   соціальний паспорт школи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24744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7030A0"/>
                </a:solidFill>
              </a:rPr>
              <a:t>- дітей  </a:t>
            </a:r>
            <a:r>
              <a:rPr lang="uk-UA" sz="2800" b="1" dirty="0">
                <a:solidFill>
                  <a:srgbClr val="7030A0"/>
                </a:solidFill>
              </a:rPr>
              <a:t>з багатодітних родин - 73</a:t>
            </a:r>
          </a:p>
          <a:p>
            <a:r>
              <a:rPr lang="uk-UA" sz="2800" b="1" dirty="0" smtClean="0">
                <a:solidFill>
                  <a:srgbClr val="7030A0"/>
                </a:solidFill>
              </a:rPr>
              <a:t>- дітей </a:t>
            </a:r>
            <a:r>
              <a:rPr lang="uk-UA" sz="2800" b="1" dirty="0">
                <a:solidFill>
                  <a:srgbClr val="7030A0"/>
                </a:solidFill>
              </a:rPr>
              <a:t>з малозабезпечених родин - 27</a:t>
            </a:r>
          </a:p>
          <a:p>
            <a:r>
              <a:rPr lang="uk-UA" sz="2800" b="1" dirty="0" smtClean="0">
                <a:solidFill>
                  <a:srgbClr val="7030A0"/>
                </a:solidFill>
              </a:rPr>
              <a:t>- дітей</a:t>
            </a:r>
            <a:r>
              <a:rPr lang="uk-UA" sz="2800" b="1" dirty="0">
                <a:solidFill>
                  <a:srgbClr val="7030A0"/>
                </a:solidFill>
              </a:rPr>
              <a:t>, що постраждали внаслідок аварії на ЧАЕС - 2</a:t>
            </a:r>
          </a:p>
          <a:p>
            <a:r>
              <a:rPr lang="uk-UA" sz="2800" b="1" dirty="0" smtClean="0">
                <a:solidFill>
                  <a:srgbClr val="7030A0"/>
                </a:solidFill>
              </a:rPr>
              <a:t>- дітей-інвалідів </a:t>
            </a:r>
            <a:r>
              <a:rPr lang="uk-UA" sz="2800" b="1" dirty="0">
                <a:solidFill>
                  <a:srgbClr val="7030A0"/>
                </a:solidFill>
              </a:rPr>
              <a:t>– 9</a:t>
            </a:r>
          </a:p>
          <a:p>
            <a:r>
              <a:rPr lang="uk-UA" sz="2800" b="1" dirty="0" smtClean="0">
                <a:solidFill>
                  <a:srgbClr val="7030A0"/>
                </a:solidFill>
              </a:rPr>
              <a:t>- дітей</a:t>
            </a:r>
            <a:r>
              <a:rPr lang="uk-UA" sz="2800" b="1" dirty="0">
                <a:solidFill>
                  <a:srgbClr val="7030A0"/>
                </a:solidFill>
              </a:rPr>
              <a:t>, батьки яких учасники АТО - 13</a:t>
            </a:r>
          </a:p>
        </p:txBody>
      </p:sp>
    </p:spTree>
    <p:extLst>
      <p:ext uri="{BB962C8B-B14F-4D97-AF65-F5344CB8AC3E}">
        <p14:creationId xmlns:p14="http://schemas.microsoft.com/office/powerpoint/2010/main" val="365007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4797152"/>
          </a:xfrm>
        </p:spPr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Педагогічний колектив </a:t>
            </a:r>
            <a:br>
              <a:rPr lang="uk-UA" b="1" dirty="0" smtClean="0">
                <a:solidFill>
                  <a:srgbClr val="7030A0"/>
                </a:solidFill>
              </a:rPr>
            </a:br>
            <a:r>
              <a:rPr lang="uk-UA" b="1" dirty="0" smtClean="0">
                <a:solidFill>
                  <a:srgbClr val="7030A0"/>
                </a:solidFill>
              </a:rPr>
              <a:t>у 2018 – 2019 навчальному році </a:t>
            </a:r>
            <a:br>
              <a:rPr lang="uk-UA" b="1" dirty="0" smtClean="0">
                <a:solidFill>
                  <a:srgbClr val="7030A0"/>
                </a:solidFill>
              </a:rPr>
            </a:br>
            <a:r>
              <a:rPr lang="uk-UA" b="1" dirty="0" smtClean="0">
                <a:solidFill>
                  <a:srgbClr val="7030A0"/>
                </a:solidFill>
              </a:rPr>
              <a:t>працював над реалізацією проблеми </a:t>
            </a:r>
            <a:br>
              <a:rPr lang="uk-UA" b="1" dirty="0" smtClean="0">
                <a:solidFill>
                  <a:srgbClr val="7030A0"/>
                </a:solidFill>
              </a:rPr>
            </a:br>
            <a:r>
              <a:rPr lang="uk-UA" b="1" dirty="0" smtClean="0">
                <a:solidFill>
                  <a:srgbClr val="7030A0"/>
                </a:solidFill>
              </a:rPr>
              <a:t/>
            </a:r>
            <a:br>
              <a:rPr lang="uk-UA" b="1" dirty="0" smtClean="0">
                <a:solidFill>
                  <a:srgbClr val="7030A0"/>
                </a:solidFill>
              </a:rPr>
            </a:br>
            <a:r>
              <a:rPr lang="uk-UA" sz="3200" b="1" i="1" dirty="0" smtClean="0">
                <a:solidFill>
                  <a:srgbClr val="FF0000"/>
                </a:solidFill>
              </a:rPr>
              <a:t>« Розвиток сучасної конкурентоспроможної особистості учня та вплив вчителя на формування її ключових  </a:t>
            </a:r>
            <a:r>
              <a:rPr lang="uk-UA" sz="3200" b="1" i="1" dirty="0" err="1" smtClean="0">
                <a:solidFill>
                  <a:srgbClr val="FF0000"/>
                </a:solidFill>
              </a:rPr>
              <a:t>компетентностей</a:t>
            </a:r>
            <a:r>
              <a:rPr lang="uk-UA" sz="3200" b="1" i="1" dirty="0" smtClean="0">
                <a:solidFill>
                  <a:srgbClr val="FF0000"/>
                </a:solidFill>
              </a:rPr>
              <a:t>»</a:t>
            </a:r>
            <a:endParaRPr lang="uk-UA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    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164042" y="836712"/>
            <a:ext cx="3851920" cy="1440160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Підвищення якості освіти</a:t>
            </a:r>
            <a:endParaRPr lang="uk-UA" sz="3600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4921375" y="836712"/>
            <a:ext cx="4032448" cy="1440160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Виховна та соціальна </a:t>
            </a:r>
            <a:r>
              <a:rPr lang="uk-UA" sz="2800" dirty="0" smtClean="0"/>
              <a:t>робота</a:t>
            </a:r>
            <a:endParaRPr lang="uk-UA" sz="2800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4932040" y="3212976"/>
            <a:ext cx="4021783" cy="1562472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Господарська діяльність</a:t>
            </a:r>
            <a:endParaRPr lang="uk-UA" sz="3600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2000308" y="5517232"/>
            <a:ext cx="4635968" cy="1202432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Адміністративна діяльність</a:t>
            </a:r>
            <a:endParaRPr lang="uk-UA" sz="3600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72028" y="3212976"/>
            <a:ext cx="3995936" cy="1562472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Методична робота</a:t>
            </a:r>
            <a:endParaRPr lang="uk-UA" sz="3600" dirty="0"/>
          </a:p>
        </p:txBody>
      </p:sp>
      <p:cxnSp>
        <p:nvCxnSpPr>
          <p:cNvPr id="19" name="Прямая со стрелкой 18"/>
          <p:cNvCxnSpPr>
            <a:stCxn id="6" idx="5"/>
          </p:cNvCxnSpPr>
          <p:nvPr/>
        </p:nvCxnSpPr>
        <p:spPr>
          <a:xfrm flipV="1">
            <a:off x="6335668" y="4775448"/>
            <a:ext cx="601931" cy="741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4"/>
          </p:cNvCxnSpPr>
          <p:nvPr/>
        </p:nvCxnSpPr>
        <p:spPr>
          <a:xfrm flipH="1" flipV="1">
            <a:off x="1835696" y="4775448"/>
            <a:ext cx="465220" cy="741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1835696" y="227687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7230570" y="227687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3" idx="0"/>
            <a:endCxn id="4" idx="3"/>
          </p:cNvCxnSpPr>
          <p:nvPr/>
        </p:nvCxnSpPr>
        <p:spPr>
          <a:xfrm>
            <a:off x="4015962" y="1556792"/>
            <a:ext cx="905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336320" y="5715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</a:rPr>
              <a:t>Напрямки діяльності </a:t>
            </a:r>
            <a:endParaRPr lang="uk-UA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srgbClr val="FF0000"/>
                </a:solidFill>
              </a:rPr>
              <a:t>Підвищення кваліфікації вчителів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4344596"/>
          </a:xfrm>
        </p:spPr>
        <p:txBody>
          <a:bodyPr/>
          <a:lstStyle/>
          <a:p>
            <a:pPr marL="0" indent="0"/>
            <a:r>
              <a:rPr lang="uk-UA" sz="2800" dirty="0" smtClean="0">
                <a:solidFill>
                  <a:srgbClr val="7030A0"/>
                </a:solidFill>
              </a:rPr>
              <a:t>- </a:t>
            </a:r>
            <a:r>
              <a:rPr lang="uk-UA" sz="2800" dirty="0">
                <a:solidFill>
                  <a:srgbClr val="7030A0"/>
                </a:solidFill>
              </a:rPr>
              <a:t>т</a:t>
            </a:r>
            <a:r>
              <a:rPr lang="uk-UA" sz="2800" dirty="0" smtClean="0">
                <a:solidFill>
                  <a:srgbClr val="7030A0"/>
                </a:solidFill>
              </a:rPr>
              <a:t>радиційні курси вчителів, які атестуються ( 11 </a:t>
            </a:r>
            <a:r>
              <a:rPr lang="uk-UA" sz="2800" dirty="0" err="1" smtClean="0">
                <a:solidFill>
                  <a:srgbClr val="7030A0"/>
                </a:solidFill>
              </a:rPr>
              <a:t>вч</a:t>
            </a:r>
            <a:r>
              <a:rPr lang="uk-UA" sz="2800" dirty="0" smtClean="0">
                <a:solidFill>
                  <a:srgbClr val="7030A0"/>
                </a:solidFill>
              </a:rPr>
              <a:t>.)</a:t>
            </a:r>
          </a:p>
          <a:p>
            <a:pPr marL="0" indent="0"/>
            <a:r>
              <a:rPr lang="uk-UA" sz="2800" dirty="0" smtClean="0">
                <a:solidFill>
                  <a:srgbClr val="7030A0"/>
                </a:solidFill>
              </a:rPr>
              <a:t>- он-лайн курси підготовки вчителів початкових класів  ( 11 </a:t>
            </a:r>
            <a:r>
              <a:rPr lang="uk-UA" sz="2800" dirty="0" err="1" smtClean="0">
                <a:solidFill>
                  <a:srgbClr val="7030A0"/>
                </a:solidFill>
              </a:rPr>
              <a:t>вч</a:t>
            </a:r>
            <a:r>
              <a:rPr lang="uk-UA" sz="2800" dirty="0" smtClean="0">
                <a:solidFill>
                  <a:srgbClr val="7030A0"/>
                </a:solidFill>
              </a:rPr>
              <a:t>.) </a:t>
            </a:r>
            <a:endParaRPr lang="uk-UA" sz="2800" dirty="0">
              <a:solidFill>
                <a:srgbClr val="7030A0"/>
              </a:solidFill>
            </a:endParaRPr>
          </a:p>
          <a:p>
            <a:pPr marL="0" indent="0"/>
            <a:r>
              <a:rPr lang="uk-UA" sz="2800" dirty="0" smtClean="0">
                <a:solidFill>
                  <a:srgbClr val="7030A0"/>
                </a:solidFill>
              </a:rPr>
              <a:t>- по НУШ (2 </a:t>
            </a:r>
            <a:r>
              <a:rPr lang="uk-UA" sz="2800" dirty="0" err="1" smtClean="0">
                <a:solidFill>
                  <a:srgbClr val="7030A0"/>
                </a:solidFill>
              </a:rPr>
              <a:t>вч</a:t>
            </a:r>
            <a:r>
              <a:rPr lang="uk-UA" sz="2800" dirty="0" smtClean="0">
                <a:solidFill>
                  <a:srgbClr val="7030A0"/>
                </a:solidFill>
              </a:rPr>
              <a:t>. </a:t>
            </a:r>
            <a:r>
              <a:rPr lang="uk-UA" sz="2800" dirty="0">
                <a:solidFill>
                  <a:srgbClr val="7030A0"/>
                </a:solidFill>
              </a:rPr>
              <a:t>п</a:t>
            </a:r>
            <a:r>
              <a:rPr lang="uk-UA" sz="2800" dirty="0" smtClean="0">
                <a:solidFill>
                  <a:srgbClr val="7030A0"/>
                </a:solidFill>
              </a:rPr>
              <a:t>оч. кл.)</a:t>
            </a:r>
          </a:p>
          <a:p>
            <a:pPr marL="0" indent="0"/>
            <a:r>
              <a:rPr lang="uk-UA" sz="2800" dirty="0" smtClean="0">
                <a:solidFill>
                  <a:srgbClr val="7030A0"/>
                </a:solidFill>
              </a:rPr>
              <a:t>- дистанційні курси ( 7 </a:t>
            </a:r>
            <a:r>
              <a:rPr lang="uk-UA" sz="2800" dirty="0" err="1" smtClean="0">
                <a:solidFill>
                  <a:srgbClr val="7030A0"/>
                </a:solidFill>
              </a:rPr>
              <a:t>вч</a:t>
            </a:r>
            <a:r>
              <a:rPr lang="uk-UA" sz="2800" dirty="0" smtClean="0">
                <a:solidFill>
                  <a:srgbClr val="7030A0"/>
                </a:solidFill>
              </a:rPr>
              <a:t>.)</a:t>
            </a:r>
          </a:p>
          <a:p>
            <a:pPr marL="0" indent="0"/>
            <a:r>
              <a:rPr lang="uk-UA" sz="2800" dirty="0">
                <a:solidFill>
                  <a:srgbClr val="7030A0"/>
                </a:solidFill>
              </a:rPr>
              <a:t>- </a:t>
            </a:r>
            <a:r>
              <a:rPr lang="uk-UA" sz="2800" dirty="0" smtClean="0">
                <a:solidFill>
                  <a:srgbClr val="7030A0"/>
                </a:solidFill>
              </a:rPr>
              <a:t>Семінари, тренінги, </a:t>
            </a:r>
            <a:r>
              <a:rPr lang="uk-UA" sz="2800" dirty="0" err="1" smtClean="0">
                <a:solidFill>
                  <a:srgbClr val="7030A0"/>
                </a:solidFill>
              </a:rPr>
              <a:t>вебінари</a:t>
            </a:r>
            <a:r>
              <a:rPr lang="uk-UA" sz="2800" dirty="0" smtClean="0">
                <a:solidFill>
                  <a:srgbClr val="7030A0"/>
                </a:solidFill>
              </a:rPr>
              <a:t>, майстер-класи, тощо   (14 </a:t>
            </a:r>
            <a:r>
              <a:rPr lang="uk-UA" sz="2800" dirty="0" err="1" smtClean="0">
                <a:solidFill>
                  <a:srgbClr val="7030A0"/>
                </a:solidFill>
              </a:rPr>
              <a:t>вч</a:t>
            </a:r>
            <a:r>
              <a:rPr lang="uk-UA" sz="2800" dirty="0" smtClean="0">
                <a:solidFill>
                  <a:srgbClr val="7030A0"/>
                </a:solidFill>
              </a:rPr>
              <a:t>.)</a:t>
            </a:r>
            <a:endParaRPr lang="uk-UA" sz="2800" dirty="0">
              <a:solidFill>
                <a:srgbClr val="7030A0"/>
              </a:solidFill>
            </a:endParaRPr>
          </a:p>
          <a:p>
            <a:pPr marL="0" indent="0"/>
            <a:r>
              <a:rPr lang="uk-UA" sz="2800" dirty="0" smtClean="0">
                <a:solidFill>
                  <a:srgbClr val="7030A0"/>
                </a:solidFill>
              </a:rPr>
              <a:t>- публікації ( 5 </a:t>
            </a:r>
            <a:r>
              <a:rPr lang="uk-UA" sz="2800" dirty="0" err="1" smtClean="0">
                <a:solidFill>
                  <a:srgbClr val="7030A0"/>
                </a:solidFill>
              </a:rPr>
              <a:t>вч.поч.кл</a:t>
            </a:r>
            <a:r>
              <a:rPr lang="uk-UA" sz="2800" dirty="0" smtClean="0">
                <a:solidFill>
                  <a:srgbClr val="7030A0"/>
                </a:solidFill>
              </a:rPr>
              <a:t>.)</a:t>
            </a:r>
          </a:p>
          <a:p>
            <a:pPr marL="0" indent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194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6093296"/>
          </a:xfrm>
        </p:spPr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/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u="sng" dirty="0" smtClean="0">
                <a:solidFill>
                  <a:srgbClr val="FF0000"/>
                </a:solidFill>
              </a:rPr>
              <a:t/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u="sng" dirty="0" err="1" smtClean="0">
                <a:solidFill>
                  <a:srgbClr val="FF0000"/>
                </a:solidFill>
              </a:rPr>
              <a:t>Наші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  <a:r>
              <a:rPr lang="ru-RU" u="sng" dirty="0">
                <a:solidFill>
                  <a:srgbClr val="FF0000"/>
                </a:solidFill>
              </a:rPr>
              <a:t>перемоги та </a:t>
            </a:r>
            <a:r>
              <a:rPr lang="ru-RU" u="sng" dirty="0" err="1">
                <a:solidFill>
                  <a:srgbClr val="FF0000"/>
                </a:solidFill>
              </a:rPr>
              <a:t>досягнення</a:t>
            </a:r>
            <a:r>
              <a:rPr lang="ru-RU" u="sng" dirty="0">
                <a:solidFill>
                  <a:srgbClr val="FF0000"/>
                </a:solidFill>
              </a:rPr>
              <a:t> у </a:t>
            </a:r>
            <a:r>
              <a:rPr lang="ru-RU" u="sng" dirty="0" smtClean="0">
                <a:solidFill>
                  <a:srgbClr val="FF0000"/>
                </a:solidFill>
              </a:rPr>
              <a:t/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u="sng" dirty="0" err="1" smtClean="0">
                <a:solidFill>
                  <a:srgbClr val="FF0000"/>
                </a:solidFill>
              </a:rPr>
              <a:t>всеукраїнських</a:t>
            </a:r>
            <a:r>
              <a:rPr lang="ru-RU" u="sng" dirty="0" smtClean="0">
                <a:solidFill>
                  <a:srgbClr val="FF0000"/>
                </a:solidFill>
              </a:rPr>
              <a:t> конкурсах :</a:t>
            </a:r>
            <a:r>
              <a:rPr lang="uk-UA" u="sng" dirty="0" smtClean="0">
                <a:solidFill>
                  <a:srgbClr val="FF0000"/>
                </a:solidFill>
              </a:rPr>
              <a:t/>
            </a:r>
            <a:br>
              <a:rPr lang="uk-UA" u="sng" dirty="0" smtClean="0">
                <a:solidFill>
                  <a:srgbClr val="FF0000"/>
                </a:solidFill>
              </a:rPr>
            </a:br>
            <a:r>
              <a:rPr lang="uk-UA" u="sng" dirty="0" smtClean="0">
                <a:solidFill>
                  <a:srgbClr val="FF0000"/>
                </a:solidFill>
              </a:rPr>
              <a:t> </a:t>
            </a:r>
            <a:r>
              <a:rPr lang="uk-UA" u="sng" dirty="0" smtClean="0">
                <a:solidFill>
                  <a:srgbClr val="7030A0"/>
                </a:solidFill>
              </a:rPr>
              <a:t>-</a:t>
            </a:r>
            <a:r>
              <a:rPr lang="ru-RU" sz="2400" dirty="0" smtClean="0">
                <a:solidFill>
                  <a:srgbClr val="7030A0"/>
                </a:solidFill>
              </a:rPr>
              <a:t>- </a:t>
            </a:r>
            <a:r>
              <a:rPr lang="ru-RU" sz="2400" dirty="0" err="1" smtClean="0">
                <a:solidFill>
                  <a:srgbClr val="7030A0"/>
                </a:solidFill>
              </a:rPr>
              <a:t>Всеукраїнський</a:t>
            </a:r>
            <a:r>
              <a:rPr lang="ru-RU" sz="2400" dirty="0" smtClean="0">
                <a:solidFill>
                  <a:srgbClr val="7030A0"/>
                </a:solidFill>
              </a:rPr>
              <a:t> конкурс </a:t>
            </a:r>
            <a:r>
              <a:rPr lang="ru-RU" sz="2400" dirty="0">
                <a:solidFill>
                  <a:srgbClr val="7030A0"/>
                </a:solidFill>
              </a:rPr>
              <a:t>«</a:t>
            </a:r>
            <a:r>
              <a:rPr lang="ru-RU" sz="2400" dirty="0" smtClean="0">
                <a:solidFill>
                  <a:srgbClr val="7030A0"/>
                </a:solidFill>
              </a:rPr>
              <a:t>Весела наука» </a:t>
            </a:r>
            <a:r>
              <a:rPr lang="ru-RU" sz="2000" dirty="0" smtClean="0">
                <a:solidFill>
                  <a:srgbClr val="00B050"/>
                </a:solidFill>
              </a:rPr>
              <a:t>(</a:t>
            </a:r>
            <a:r>
              <a:rPr lang="ru-RU" sz="2000" dirty="0" err="1" smtClean="0">
                <a:solidFill>
                  <a:srgbClr val="00B050"/>
                </a:solidFill>
              </a:rPr>
              <a:t>переможець</a:t>
            </a:r>
            <a:r>
              <a:rPr lang="ru-RU" sz="2000" dirty="0" smtClean="0">
                <a:solidFill>
                  <a:srgbClr val="00B050"/>
                </a:solidFill>
              </a:rPr>
              <a:t> – </a:t>
            </a:r>
            <a:r>
              <a:rPr lang="ru-RU" sz="2000" dirty="0" err="1" smtClean="0">
                <a:solidFill>
                  <a:srgbClr val="00B050"/>
                </a:solidFill>
              </a:rPr>
              <a:t>Шулдак</a:t>
            </a:r>
            <a:r>
              <a:rPr lang="ru-RU" sz="2000" dirty="0" smtClean="0">
                <a:solidFill>
                  <a:srgbClr val="00B050"/>
                </a:solidFill>
              </a:rPr>
              <a:t> Катерина, 8-Б </a:t>
            </a:r>
            <a:r>
              <a:rPr lang="ru-RU" sz="2000" dirty="0" err="1" smtClean="0">
                <a:solidFill>
                  <a:srgbClr val="00B050"/>
                </a:solidFill>
              </a:rPr>
              <a:t>кл</a:t>
            </a:r>
            <a:r>
              <a:rPr lang="ru-RU" sz="2000" dirty="0" smtClean="0">
                <a:solidFill>
                  <a:srgbClr val="00B050"/>
                </a:solidFill>
              </a:rPr>
              <a:t>. ЇЇ робота </a:t>
            </a:r>
            <a:r>
              <a:rPr lang="ru-RU" sz="2000" dirty="0">
                <a:solidFill>
                  <a:srgbClr val="00B050"/>
                </a:solidFill>
              </a:rPr>
              <a:t>«</a:t>
            </a:r>
            <a:r>
              <a:rPr lang="ru-RU" sz="2000" dirty="0" err="1">
                <a:solidFill>
                  <a:srgbClr val="00B050"/>
                </a:solidFill>
              </a:rPr>
              <a:t>Bird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vs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Bats</a:t>
            </a:r>
            <a:r>
              <a:rPr lang="ru-RU" sz="2000" dirty="0">
                <a:solidFill>
                  <a:srgbClr val="00B050"/>
                </a:solidFill>
              </a:rPr>
              <a:t>» </a:t>
            </a:r>
            <a:r>
              <a:rPr lang="ru-RU" sz="2000" dirty="0" err="1">
                <a:solidFill>
                  <a:srgbClr val="00B050"/>
                </a:solidFill>
              </a:rPr>
              <a:t>була</a:t>
            </a:r>
            <a:r>
              <a:rPr lang="ru-RU" sz="2000" dirty="0">
                <a:solidFill>
                  <a:srgbClr val="00B050"/>
                </a:solidFill>
              </a:rPr>
              <a:t> представлена на </a:t>
            </a:r>
            <a:r>
              <a:rPr lang="ru-RU" sz="2000" dirty="0" err="1">
                <a:solidFill>
                  <a:srgbClr val="00B050"/>
                </a:solidFill>
              </a:rPr>
              <a:t>Всеукраїнській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конференції</a:t>
            </a:r>
            <a:r>
              <a:rPr lang="ru-RU" sz="2000" dirty="0">
                <a:solidFill>
                  <a:srgbClr val="00B050"/>
                </a:solidFill>
              </a:rPr>
              <a:t>  в </a:t>
            </a:r>
            <a:r>
              <a:rPr lang="ru-RU" sz="2000" dirty="0" err="1" smtClean="0">
                <a:solidFill>
                  <a:srgbClr val="00B050"/>
                </a:solidFill>
              </a:rPr>
              <a:t>м.Одеса</a:t>
            </a:r>
            <a:r>
              <a:rPr lang="ru-RU" sz="2000" dirty="0" smtClean="0">
                <a:solidFill>
                  <a:srgbClr val="00B050"/>
                </a:solidFill>
              </a:rPr>
              <a:t>.     (</a:t>
            </a:r>
            <a:r>
              <a:rPr lang="ru-RU" sz="2000" dirty="0" err="1" smtClean="0">
                <a:solidFill>
                  <a:srgbClr val="00B050"/>
                </a:solidFill>
              </a:rPr>
              <a:t>вч</a:t>
            </a:r>
            <a:r>
              <a:rPr lang="ru-RU" sz="2000" dirty="0">
                <a:solidFill>
                  <a:srgbClr val="00B050"/>
                </a:solidFill>
              </a:rPr>
              <a:t>. 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Петрицин</a:t>
            </a:r>
            <a:r>
              <a:rPr lang="ru-RU" sz="2000" dirty="0">
                <a:solidFill>
                  <a:srgbClr val="00B050"/>
                </a:solidFill>
              </a:rPr>
              <a:t> О.І., </a:t>
            </a:r>
            <a:r>
              <a:rPr lang="ru-RU" sz="2000" dirty="0" err="1">
                <a:solidFill>
                  <a:srgbClr val="00B050"/>
                </a:solidFill>
              </a:rPr>
              <a:t>Коломієць</a:t>
            </a:r>
            <a:r>
              <a:rPr lang="ru-RU" sz="2000" dirty="0">
                <a:solidFill>
                  <a:srgbClr val="00B050"/>
                </a:solidFill>
              </a:rPr>
              <a:t> Ю.В</a:t>
            </a:r>
            <a:r>
              <a:rPr lang="ru-RU" sz="2000" dirty="0" smtClean="0">
                <a:solidFill>
                  <a:srgbClr val="00B050"/>
                </a:solidFill>
              </a:rPr>
              <a:t>.)</a:t>
            </a:r>
            <a:r>
              <a:rPr lang="ru-RU" sz="2000" dirty="0">
                <a:solidFill>
                  <a:srgbClr val="00B050"/>
                </a:solidFill>
              </a:rPr>
              <a:t/>
            </a:r>
            <a:br>
              <a:rPr lang="ru-RU" sz="2000" dirty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фотоконкурс </a:t>
            </a:r>
            <a:r>
              <a:rPr lang="ru-RU" sz="2400" dirty="0">
                <a:solidFill>
                  <a:srgbClr val="7030A0"/>
                </a:solidFill>
              </a:rPr>
              <a:t>«Молодь за </a:t>
            </a:r>
            <a:r>
              <a:rPr lang="ru-RU" sz="2400" dirty="0" err="1">
                <a:solidFill>
                  <a:srgbClr val="7030A0"/>
                </a:solidFill>
              </a:rPr>
              <a:t>безпеку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дорожнього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руху</a:t>
            </a:r>
            <a:r>
              <a:rPr lang="ru-RU" sz="2400" dirty="0">
                <a:solidFill>
                  <a:srgbClr val="7030A0"/>
                </a:solidFill>
              </a:rPr>
              <a:t>» </a:t>
            </a:r>
            <a:r>
              <a:rPr lang="ru-RU" sz="2000" dirty="0" smtClean="0">
                <a:solidFill>
                  <a:srgbClr val="7030A0"/>
                </a:solidFill>
              </a:rPr>
              <a:t>(</a:t>
            </a:r>
            <a:r>
              <a:rPr lang="ru-RU" sz="2000" dirty="0" err="1" smtClean="0">
                <a:solidFill>
                  <a:srgbClr val="00B050"/>
                </a:solidFill>
              </a:rPr>
              <a:t>переможць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- </a:t>
            </a:r>
            <a:r>
              <a:rPr lang="ru-RU" sz="2000" dirty="0" err="1">
                <a:solidFill>
                  <a:srgbClr val="00B050"/>
                </a:solidFill>
              </a:rPr>
              <a:t>Томілов</a:t>
            </a:r>
            <a:r>
              <a:rPr lang="ru-RU" sz="2000" dirty="0">
                <a:solidFill>
                  <a:srgbClr val="00B050"/>
                </a:solidFill>
              </a:rPr>
              <a:t> Роман ,  9-Б </a:t>
            </a:r>
            <a:r>
              <a:rPr lang="ru-RU" sz="2000" dirty="0" err="1">
                <a:solidFill>
                  <a:srgbClr val="00B050"/>
                </a:solidFill>
              </a:rPr>
              <a:t>кл</a:t>
            </a:r>
            <a:r>
              <a:rPr lang="ru-RU" sz="2000" dirty="0">
                <a:solidFill>
                  <a:srgbClr val="00B050"/>
                </a:solidFill>
              </a:rPr>
              <a:t>.,  </a:t>
            </a:r>
            <a:r>
              <a:rPr lang="ru-RU" sz="2000" dirty="0" err="1">
                <a:solidFill>
                  <a:srgbClr val="00B050"/>
                </a:solidFill>
              </a:rPr>
              <a:t>був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нагороджений</a:t>
            </a:r>
            <a:r>
              <a:rPr lang="ru-RU" sz="2000" dirty="0">
                <a:solidFill>
                  <a:srgbClr val="00B050"/>
                </a:solidFill>
              </a:rPr>
              <a:t> смартфоном </a:t>
            </a:r>
            <a:r>
              <a:rPr lang="ru-RU" sz="2000" dirty="0" err="1">
                <a:solidFill>
                  <a:srgbClr val="00B050"/>
                </a:solidFill>
              </a:rPr>
              <a:t>Samsung</a:t>
            </a:r>
            <a:r>
              <a:rPr lang="ru-RU" sz="2000" dirty="0">
                <a:solidFill>
                  <a:srgbClr val="00B050"/>
                </a:solidFill>
              </a:rPr>
              <a:t> J6; ( </a:t>
            </a:r>
            <a:r>
              <a:rPr lang="ru-RU" sz="2000" dirty="0" err="1">
                <a:solidFill>
                  <a:srgbClr val="00B050"/>
                </a:solidFill>
              </a:rPr>
              <a:t>вч</a:t>
            </a:r>
            <a:r>
              <a:rPr lang="ru-RU" sz="2000" dirty="0">
                <a:solidFill>
                  <a:srgbClr val="00B050"/>
                </a:solidFill>
              </a:rPr>
              <a:t>. </a:t>
            </a:r>
            <a:r>
              <a:rPr lang="ru-RU" sz="2000" dirty="0" err="1">
                <a:solidFill>
                  <a:srgbClr val="00B050"/>
                </a:solidFill>
              </a:rPr>
              <a:t>Кусьпісь</a:t>
            </a:r>
            <a:r>
              <a:rPr lang="ru-RU" sz="2000" dirty="0">
                <a:solidFill>
                  <a:srgbClr val="00B050"/>
                </a:solidFill>
              </a:rPr>
              <a:t> І.Б</a:t>
            </a:r>
            <a:r>
              <a:rPr lang="ru-RU" sz="2000" dirty="0" smtClean="0">
                <a:solidFill>
                  <a:srgbClr val="00B050"/>
                </a:solidFill>
              </a:rPr>
              <a:t>.)</a:t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400" dirty="0">
                <a:solidFill>
                  <a:srgbClr val="00B050"/>
                </a:solidFill>
              </a:rPr>
              <a:t>- </a:t>
            </a:r>
            <a:r>
              <a:rPr lang="ru-RU" sz="2400" dirty="0" err="1" smtClean="0">
                <a:solidFill>
                  <a:srgbClr val="7030A0"/>
                </a:solidFill>
              </a:rPr>
              <a:t>Всеукраїнський</a:t>
            </a:r>
            <a:r>
              <a:rPr lang="ru-RU" sz="2400" dirty="0" smtClean="0">
                <a:solidFill>
                  <a:srgbClr val="7030A0"/>
                </a:solidFill>
              </a:rPr>
              <a:t> конкурс </a:t>
            </a:r>
            <a:r>
              <a:rPr lang="ru-RU" sz="2400" dirty="0">
                <a:solidFill>
                  <a:srgbClr val="7030A0"/>
                </a:solidFill>
              </a:rPr>
              <a:t>«</a:t>
            </a:r>
            <a:r>
              <a:rPr lang="en-US" sz="2400" dirty="0">
                <a:solidFill>
                  <a:srgbClr val="7030A0"/>
                </a:solidFill>
              </a:rPr>
              <a:t>Ukraine Close – Up», </a:t>
            </a:r>
            <a:r>
              <a:rPr lang="uk-UA" sz="2000" dirty="0" smtClean="0">
                <a:solidFill>
                  <a:srgbClr val="00B050"/>
                </a:solidFill>
              </a:rPr>
              <a:t>(переможці : група учнів 6-А класу (14 осіб) </a:t>
            </a:r>
            <a:r>
              <a:rPr lang="ru-RU" sz="2000" dirty="0" err="1" smtClean="0">
                <a:solidFill>
                  <a:srgbClr val="00B050"/>
                </a:solidFill>
              </a:rPr>
              <a:t>унаслідок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чого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учні</a:t>
            </a:r>
            <a:r>
              <a:rPr lang="ru-RU" sz="2000" dirty="0" smtClean="0">
                <a:solidFill>
                  <a:srgbClr val="00B050"/>
                </a:solidFill>
              </a:rPr>
              <a:t>  </a:t>
            </a:r>
            <a:r>
              <a:rPr lang="ru-RU" sz="2000" dirty="0" err="1">
                <a:solidFill>
                  <a:srgbClr val="00B050"/>
                </a:solidFill>
              </a:rPr>
              <a:t>будуть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забезпечені</a:t>
            </a:r>
            <a:r>
              <a:rPr lang="ru-RU" sz="2000" dirty="0" smtClean="0">
                <a:solidFill>
                  <a:srgbClr val="00B050"/>
                </a:solidFill>
              </a:rPr>
              <a:t>  </a:t>
            </a:r>
            <a:r>
              <a:rPr lang="ru-RU" sz="2000" dirty="0" err="1" smtClean="0">
                <a:solidFill>
                  <a:srgbClr val="00B050"/>
                </a:solidFill>
              </a:rPr>
              <a:t>безкоштовними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комплектами  </a:t>
            </a:r>
            <a:r>
              <a:rPr lang="ru-RU" sz="2000" dirty="0" err="1" smtClean="0">
                <a:solidFill>
                  <a:srgbClr val="00B050"/>
                </a:solidFill>
              </a:rPr>
              <a:t>автентичних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підручників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>
                <a:solidFill>
                  <a:srgbClr val="00B050"/>
                </a:solidFill>
              </a:rPr>
              <a:t>з </a:t>
            </a:r>
            <a:r>
              <a:rPr lang="ru-RU" sz="2000" dirty="0" err="1">
                <a:solidFill>
                  <a:srgbClr val="00B050"/>
                </a:solidFill>
              </a:rPr>
              <a:t>англійської</a:t>
            </a:r>
            <a:r>
              <a:rPr lang="ru-RU" sz="2000" dirty="0">
                <a:solidFill>
                  <a:srgbClr val="00B050"/>
                </a:solidFill>
              </a:rPr>
              <a:t> </a:t>
            </a:r>
            <a:r>
              <a:rPr lang="ru-RU" sz="2000" dirty="0" err="1">
                <a:solidFill>
                  <a:srgbClr val="00B050"/>
                </a:solidFill>
              </a:rPr>
              <a:t>мови</a:t>
            </a:r>
            <a:r>
              <a:rPr lang="ru-RU" sz="2000" dirty="0" smtClean="0">
                <a:solidFill>
                  <a:srgbClr val="00B050"/>
                </a:solidFill>
              </a:rPr>
              <a:t>.( </a:t>
            </a:r>
            <a:r>
              <a:rPr lang="ru-RU" sz="2000" dirty="0" err="1" smtClean="0">
                <a:solidFill>
                  <a:srgbClr val="00B050"/>
                </a:solidFill>
              </a:rPr>
              <a:t>вч</a:t>
            </a:r>
            <a:r>
              <a:rPr lang="ru-RU" sz="2000" dirty="0" smtClean="0">
                <a:solidFill>
                  <a:srgbClr val="00B050"/>
                </a:solidFill>
              </a:rPr>
              <a:t>. Харитонова Н.Ю.) </a:t>
            </a:r>
            <a:r>
              <a:rPr lang="ru-RU" sz="2000" dirty="0">
                <a:solidFill>
                  <a:srgbClr val="00B050"/>
                </a:solidFill>
              </a:rPr>
              <a:t/>
            </a:r>
            <a:br>
              <a:rPr lang="ru-RU" sz="2000" dirty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</a:t>
            </a:r>
            <a:r>
              <a:rPr lang="ru-RU" sz="2400" dirty="0" err="1" smtClean="0">
                <a:solidFill>
                  <a:srgbClr val="7030A0"/>
                </a:solidFill>
              </a:rPr>
              <a:t>Всеукраїнський</a:t>
            </a:r>
            <a:r>
              <a:rPr lang="ru-RU" sz="2400" dirty="0" smtClean="0">
                <a:solidFill>
                  <a:srgbClr val="7030A0"/>
                </a:solidFill>
              </a:rPr>
              <a:t> конкурс для </a:t>
            </a:r>
            <a:r>
              <a:rPr lang="ru-RU" sz="2400" dirty="0" err="1" smtClean="0">
                <a:solidFill>
                  <a:srgbClr val="7030A0"/>
                </a:solidFill>
              </a:rPr>
              <a:t>вчителів</a:t>
            </a:r>
            <a:r>
              <a:rPr lang="ru-RU" sz="2400" dirty="0" smtClean="0">
                <a:solidFill>
                  <a:srgbClr val="7030A0"/>
                </a:solidFill>
              </a:rPr>
              <a:t> « </a:t>
            </a:r>
            <a:r>
              <a:rPr lang="ru-RU" sz="2400" dirty="0" err="1" smtClean="0">
                <a:solidFill>
                  <a:srgbClr val="7030A0"/>
                </a:solidFill>
              </a:rPr>
              <a:t>Ефективне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застосування</a:t>
            </a:r>
            <a:r>
              <a:rPr lang="ru-RU" sz="2400" dirty="0" smtClean="0">
                <a:solidFill>
                  <a:srgbClr val="7030A0"/>
                </a:solidFill>
              </a:rPr>
              <a:t> он-</a:t>
            </a:r>
            <a:r>
              <a:rPr lang="ru-RU" sz="2400" dirty="0" err="1" smtClean="0">
                <a:solidFill>
                  <a:srgbClr val="7030A0"/>
                </a:solidFill>
              </a:rPr>
              <a:t>лайн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інструментів</a:t>
            </a:r>
            <a:r>
              <a:rPr lang="ru-RU" sz="2400" dirty="0" smtClean="0">
                <a:solidFill>
                  <a:srgbClr val="7030A0"/>
                </a:solidFill>
              </a:rPr>
              <a:t> на </a:t>
            </a:r>
            <a:r>
              <a:rPr lang="ru-RU" sz="2400" dirty="0" err="1" smtClean="0">
                <a:solidFill>
                  <a:srgbClr val="7030A0"/>
                </a:solidFill>
              </a:rPr>
              <a:t>уроці</a:t>
            </a:r>
            <a:r>
              <a:rPr lang="ru-RU" sz="2400" dirty="0" smtClean="0">
                <a:solidFill>
                  <a:srgbClr val="7030A0"/>
                </a:solidFill>
              </a:rPr>
              <a:t>» </a:t>
            </a:r>
            <a:r>
              <a:rPr lang="ru-RU" sz="2000" dirty="0" smtClean="0">
                <a:solidFill>
                  <a:srgbClr val="00B050"/>
                </a:solidFill>
              </a:rPr>
              <a:t>( </a:t>
            </a:r>
            <a:r>
              <a:rPr lang="ru-RU" sz="2000" dirty="0" err="1" smtClean="0">
                <a:solidFill>
                  <a:srgbClr val="00B050"/>
                </a:solidFill>
              </a:rPr>
              <a:t>вч</a:t>
            </a:r>
            <a:r>
              <a:rPr lang="ru-RU" sz="2000" dirty="0" smtClean="0">
                <a:solidFill>
                  <a:srgbClr val="00B050"/>
                </a:solidFill>
              </a:rPr>
              <a:t>. </a:t>
            </a:r>
            <a:r>
              <a:rPr lang="ru-RU" sz="2000" dirty="0" err="1" smtClean="0">
                <a:solidFill>
                  <a:srgbClr val="00B050"/>
                </a:solidFill>
              </a:rPr>
              <a:t>Маркевич</a:t>
            </a:r>
            <a:r>
              <a:rPr lang="ru-RU" sz="2000" dirty="0" smtClean="0">
                <a:solidFill>
                  <a:srgbClr val="00B050"/>
                </a:solidFill>
              </a:rPr>
              <a:t> О.Я.)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</a:t>
            </a:r>
            <a:r>
              <a:rPr lang="uk-UA" dirty="0" smtClean="0">
                <a:solidFill>
                  <a:srgbClr val="7030A0"/>
                </a:solidFill>
              </a:rPr>
              <a:t/>
            </a:r>
            <a:br>
              <a:rPr lang="uk-UA" dirty="0" smtClean="0">
                <a:solidFill>
                  <a:srgbClr val="7030A0"/>
                </a:solidFill>
              </a:rPr>
            </a:br>
            <a:endParaRPr lang="uk-U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/>
          <a:lstStyle/>
          <a:p>
            <a:r>
              <a:rPr lang="ru-RU" u="sng" dirty="0" err="1" smtClean="0">
                <a:solidFill>
                  <a:srgbClr val="FF0000"/>
                </a:solidFill>
              </a:rPr>
              <a:t>Реалізація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  <a:r>
              <a:rPr lang="ru-RU" u="sng" dirty="0" err="1" smtClean="0">
                <a:solidFill>
                  <a:srgbClr val="FF0000"/>
                </a:solidFill>
              </a:rPr>
              <a:t>виграних</a:t>
            </a:r>
            <a:r>
              <a:rPr lang="ru-RU" u="sng" dirty="0" smtClean="0">
                <a:solidFill>
                  <a:srgbClr val="FF0000"/>
                </a:solidFill>
              </a:rPr>
              <a:t>  </a:t>
            </a:r>
            <a:r>
              <a:rPr lang="ru-RU" u="sng" dirty="0" err="1" smtClean="0">
                <a:solidFill>
                  <a:srgbClr val="FF0000"/>
                </a:solidFill>
              </a:rPr>
              <a:t>мікропроектів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878497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ru-RU" sz="3200" b="1" dirty="0" err="1" smtClean="0">
                <a:solidFill>
                  <a:srgbClr val="7030A0"/>
                </a:solidFill>
              </a:rPr>
              <a:t>обласнии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мікропроект</a:t>
            </a:r>
            <a:r>
              <a:rPr lang="ru-RU" sz="3200" b="1" dirty="0" smtClean="0">
                <a:solidFill>
                  <a:srgbClr val="7030A0"/>
                </a:solidFill>
              </a:rPr>
              <a:t> « </a:t>
            </a:r>
            <a:r>
              <a:rPr lang="ru-RU" sz="3200" b="1" dirty="0" err="1" smtClean="0">
                <a:solidFill>
                  <a:srgbClr val="7030A0"/>
                </a:solidFill>
              </a:rPr>
              <a:t>Мультимедійний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клас</a:t>
            </a:r>
            <a:r>
              <a:rPr lang="ru-RU" sz="3200" b="1" dirty="0" smtClean="0">
                <a:solidFill>
                  <a:srgbClr val="7030A0"/>
                </a:solidFill>
              </a:rPr>
              <a:t>»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у </a:t>
            </a:r>
            <a:r>
              <a:rPr lang="ru-RU" sz="2800" dirty="0" err="1" smtClean="0">
                <a:solidFill>
                  <a:srgbClr val="00B050"/>
                </a:solidFill>
              </a:rPr>
              <a:t>школі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встановлено</a:t>
            </a:r>
            <a:r>
              <a:rPr lang="ru-RU" sz="2800" dirty="0" smtClean="0">
                <a:solidFill>
                  <a:srgbClr val="00B050"/>
                </a:solidFill>
              </a:rPr>
              <a:t>  </a:t>
            </a:r>
            <a:r>
              <a:rPr lang="ru-RU" sz="2800" dirty="0" err="1">
                <a:solidFill>
                  <a:srgbClr val="00B050"/>
                </a:solidFill>
              </a:rPr>
              <a:t>мультимедійну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дошку</a:t>
            </a:r>
            <a:r>
              <a:rPr lang="ru-RU" sz="2800" dirty="0">
                <a:solidFill>
                  <a:srgbClr val="00B050"/>
                </a:solidFill>
              </a:rPr>
              <a:t> та </a:t>
            </a:r>
            <a:r>
              <a:rPr lang="ru-RU" sz="2800" dirty="0" err="1">
                <a:solidFill>
                  <a:srgbClr val="00B050"/>
                </a:solidFill>
              </a:rPr>
              <a:t>обладнання</a:t>
            </a:r>
            <a:r>
              <a:rPr lang="ru-RU" sz="2800" dirty="0">
                <a:solidFill>
                  <a:srgbClr val="00B050"/>
                </a:solidFill>
              </a:rPr>
              <a:t> для </a:t>
            </a:r>
            <a:r>
              <a:rPr lang="ru-RU" sz="2800" dirty="0" err="1">
                <a:solidFill>
                  <a:srgbClr val="00B050"/>
                </a:solidFill>
              </a:rPr>
              <a:t>комп’ютерного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класу</a:t>
            </a:r>
            <a:r>
              <a:rPr lang="ru-RU" sz="2800" dirty="0">
                <a:solidFill>
                  <a:srgbClr val="00B050"/>
                </a:solidFill>
              </a:rPr>
              <a:t> (12компютерів). </a:t>
            </a:r>
            <a:r>
              <a:rPr lang="ru-RU" sz="2800" dirty="0" smtClean="0">
                <a:solidFill>
                  <a:srgbClr val="00B050"/>
                </a:solidFill>
              </a:rPr>
              <a:t>(</a:t>
            </a:r>
            <a:r>
              <a:rPr lang="ru-RU" sz="2800" dirty="0" err="1" smtClean="0">
                <a:solidFill>
                  <a:srgbClr val="00B050"/>
                </a:solidFill>
              </a:rPr>
              <a:t>Вч.Маркевич</a:t>
            </a:r>
            <a:r>
              <a:rPr lang="ru-RU" sz="2800" dirty="0" smtClean="0">
                <a:solidFill>
                  <a:srgbClr val="00B050"/>
                </a:solidFill>
              </a:rPr>
              <a:t> О.Я.)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err="1" smtClean="0">
                <a:solidFill>
                  <a:srgbClr val="7030A0"/>
                </a:solidFill>
              </a:rPr>
              <a:t>мікропроект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>
                <a:solidFill>
                  <a:srgbClr val="7030A0"/>
                </a:solidFill>
              </a:rPr>
              <a:t>«</a:t>
            </a:r>
            <a:r>
              <a:rPr lang="ru-RU" sz="3200" b="1" dirty="0" err="1">
                <a:solidFill>
                  <a:srgbClr val="7030A0"/>
                </a:solidFill>
              </a:rPr>
              <a:t>Компола</a:t>
            </a:r>
            <a:r>
              <a:rPr lang="ru-RU" sz="3200" b="1" dirty="0">
                <a:solidFill>
                  <a:srgbClr val="7030A0"/>
                </a:solidFill>
              </a:rPr>
              <a:t>»,</a:t>
            </a:r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2800" dirty="0">
                <a:solidFill>
                  <a:srgbClr val="00B050"/>
                </a:solidFill>
              </a:rPr>
              <a:t>у </a:t>
            </a:r>
            <a:r>
              <a:rPr lang="ru-RU" sz="2800" dirty="0" err="1">
                <a:solidFill>
                  <a:srgbClr val="00B050"/>
                </a:solidFill>
              </a:rPr>
              <a:t>школі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встановлено</a:t>
            </a:r>
            <a:r>
              <a:rPr lang="ru-RU" sz="2800" dirty="0">
                <a:solidFill>
                  <a:srgbClr val="00B050"/>
                </a:solidFill>
              </a:rPr>
              <a:t>  </a:t>
            </a:r>
            <a:r>
              <a:rPr lang="ru-RU" sz="2800" dirty="0" err="1" smtClean="0">
                <a:solidFill>
                  <a:srgbClr val="00B050"/>
                </a:solidFill>
              </a:rPr>
              <a:t>компостний</a:t>
            </a:r>
            <a:r>
              <a:rPr lang="ru-RU" sz="2800" dirty="0" smtClean="0">
                <a:solidFill>
                  <a:srgbClr val="00B050"/>
                </a:solidFill>
              </a:rPr>
              <a:t> контейнер, </a:t>
            </a:r>
            <a:r>
              <a:rPr lang="ru-RU" sz="2800" dirty="0" err="1" smtClean="0">
                <a:solidFill>
                  <a:srgbClr val="00B050"/>
                </a:solidFill>
              </a:rPr>
              <a:t>отримано</a:t>
            </a:r>
            <a:r>
              <a:rPr lang="ru-RU" sz="2800" dirty="0" smtClean="0">
                <a:solidFill>
                  <a:srgbClr val="00B050"/>
                </a:solidFill>
              </a:rPr>
              <a:t> коробки для </a:t>
            </a:r>
            <a:r>
              <a:rPr lang="ru-RU" sz="2800" dirty="0" err="1" smtClean="0">
                <a:solidFill>
                  <a:srgbClr val="00B050"/>
                </a:solidFill>
              </a:rPr>
              <a:t>сортування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</a:rPr>
              <a:t>сміття</a:t>
            </a:r>
            <a:r>
              <a:rPr lang="ru-RU" sz="2800" dirty="0" smtClean="0">
                <a:solidFill>
                  <a:srgbClr val="00B050"/>
                </a:solidFill>
              </a:rPr>
              <a:t>. (</a:t>
            </a:r>
            <a:r>
              <a:rPr lang="ru-RU" sz="2800" dirty="0" err="1" smtClean="0">
                <a:solidFill>
                  <a:srgbClr val="00B050"/>
                </a:solidFill>
              </a:rPr>
              <a:t>Вчителі</a:t>
            </a:r>
            <a:r>
              <a:rPr lang="ru-RU" sz="2800" dirty="0" smtClean="0">
                <a:solidFill>
                  <a:srgbClr val="00B050"/>
                </a:solidFill>
              </a:rPr>
              <a:t>  </a:t>
            </a:r>
            <a:r>
              <a:rPr lang="ru-RU" sz="2800" dirty="0" err="1">
                <a:solidFill>
                  <a:srgbClr val="00B050"/>
                </a:solidFill>
              </a:rPr>
              <a:t>Іванус</a:t>
            </a:r>
            <a:r>
              <a:rPr lang="ru-RU" sz="2800" dirty="0">
                <a:solidFill>
                  <a:srgbClr val="00B050"/>
                </a:solidFill>
              </a:rPr>
              <a:t> І.М. та </a:t>
            </a:r>
            <a:r>
              <a:rPr lang="ru-RU" sz="2800" dirty="0" err="1">
                <a:solidFill>
                  <a:srgbClr val="00B050"/>
                </a:solidFill>
              </a:rPr>
              <a:t>Дулиш</a:t>
            </a:r>
            <a:r>
              <a:rPr lang="ru-RU" sz="2800" dirty="0">
                <a:solidFill>
                  <a:srgbClr val="00B050"/>
                </a:solidFill>
              </a:rPr>
              <a:t> Г.О</a:t>
            </a:r>
            <a:r>
              <a:rPr lang="ru-RU" sz="2800" dirty="0" smtClean="0">
                <a:solidFill>
                  <a:srgbClr val="00B050"/>
                </a:solidFill>
              </a:rPr>
              <a:t>.)</a:t>
            </a:r>
            <a:endParaRPr lang="uk-UA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389</TotalTime>
  <Words>1148</Words>
  <Application>Microsoft Office PowerPoint</Application>
  <PresentationFormat>Экран (4:3)</PresentationFormat>
  <Paragraphs>385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Углы</vt:lpstr>
      <vt:lpstr>             Звіт директора загальноосвітньої школи              І-ІІІ ступенів №10</vt:lpstr>
      <vt:lpstr> </vt:lpstr>
      <vt:lpstr>Загальна інформація про школу</vt:lpstr>
      <vt:lpstr>   соціальний паспорт школи</vt:lpstr>
      <vt:lpstr>Педагогічний колектив  у 2018 – 2019 навчальному році  працював над реалізацією проблеми   « Розвиток сучасної конкурентоспроможної особистості учня та вплив вчителя на формування її ключових  компетентностей»</vt:lpstr>
      <vt:lpstr>     </vt:lpstr>
      <vt:lpstr>Підвищення кваліфікації вчителів</vt:lpstr>
      <vt:lpstr>  Наші перемоги та досягнення у  всеукраїнських конкурсах :  -- Всеукраїнський конкурс «Весела наука» (переможець – Шулдак Катерина, 8-Б кл. ЇЇ робота «Bird vs Bats» була представлена на Всеукраїнській конференції  в м.Одеса.     (вч.  Петрицин О.І., Коломієць Ю.В.) - фотоконкурс «Молодь за безпеку дорожнього руху» (переможць - Томілов Роман ,  9-Б кл.,  був нагороджений смартфоном Samsung J6; ( вч. Кусьпісь І.Б.) - Всеукраїнський конкурс «Ukraine Close – Up», (переможці : група учнів 6-А класу (14 осіб) унаслідок чого учні  будуть забезпечені  безкоштовними комплектами  автентичних підручників з англійської мови.( вч. Харитонова Н.Ю.)  - Всеукраїнський конкурс для вчителів « Ефективне застосування он-лайн інструментів на уроці» ( вч. Маркевич О.Я.)    </vt:lpstr>
      <vt:lpstr>Реалізація виграних  мікропроектів:</vt:lpstr>
      <vt:lpstr>    Наші перемоги та досягнення у всеукраїнських олімпіадах :     </vt:lpstr>
      <vt:lpstr>РЕЙТИНГ зЗсо мм. Дрогобича  та Стебника за результатами ЗНО – ДПА у 2019 році </vt:lpstr>
      <vt:lpstr>РЕЙТИНГ зЗсо мм. Дрогобича  та Стебника за результатами ЗНО – ДПА у 2019 році (українська мова)</vt:lpstr>
      <vt:lpstr>РЕЙТИНГ зЗсо мм. Дрогобича  та Стебника за результатами ЗНО – ДПА у 2019 році (математика)</vt:lpstr>
      <vt:lpstr>РЕЙТИНГ зЗсо мм. Дрогобича  та Стебника за результатами ЗНО – ДПА у 2019 році (іноземна мова)</vt:lpstr>
      <vt:lpstr>РЕЙТИНГ зЗсо мм. Дрогобича  та Стебника за результатами ЗНО – ДПА у 2019 році (фізика)</vt:lpstr>
      <vt:lpstr>РЕЙТИНГ зЗсо мм. Дрогобича  та Стебника за результатами ЗНО – ДПА у 2019 році (історія України)</vt:lpstr>
      <vt:lpstr>РЕЙТИНГ зЗсо мм. Дрогобича  та Стебника за результатами ЗНО – ДПА у 2019 році (біологія)</vt:lpstr>
      <vt:lpstr>РЕЙТИНГ зЗсо мм. Дрогобича  та Стебника за результатами ЗНО – ДПА у 2019році (географія)</vt:lpstr>
      <vt:lpstr>У порівнянні з минулими роками маємо:</vt:lpstr>
      <vt:lpstr>пришкільний відпочинковий майданчик «Веселі канікули»</vt:lpstr>
      <vt:lpstr>Медичне обслуговування учнів школи </vt:lpstr>
      <vt:lpstr> </vt:lpstr>
      <vt:lpstr>« Школа – не комора знань, а світоч розуму. Усі діти не можуть мати однакові здібності.  І найважливіше завдання школи – виховання здібностей.»                                    Василь Сухомлинський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Звіт директора загальноосвітньої школи              І-ІІІ ступенів №10</dc:title>
  <dc:creator>user</dc:creator>
  <cp:lastModifiedBy>user</cp:lastModifiedBy>
  <cp:revision>40</cp:revision>
  <dcterms:created xsi:type="dcterms:W3CDTF">2018-08-28T12:51:30Z</dcterms:created>
  <dcterms:modified xsi:type="dcterms:W3CDTF">2019-08-27T18:34:54Z</dcterms:modified>
</cp:coreProperties>
</file>