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notesMasterIdLst>
    <p:notesMasterId r:id="rId34"/>
  </p:notesMasterIdLst>
  <p:sldIdLst>
    <p:sldId id="256" r:id="rId2"/>
    <p:sldId id="257" r:id="rId3"/>
    <p:sldId id="283" r:id="rId4"/>
    <p:sldId id="330" r:id="rId5"/>
    <p:sldId id="278" r:id="rId6"/>
    <p:sldId id="341" r:id="rId7"/>
    <p:sldId id="263" r:id="rId8"/>
    <p:sldId id="284" r:id="rId9"/>
    <p:sldId id="297" r:id="rId10"/>
    <p:sldId id="285" r:id="rId11"/>
    <p:sldId id="298" r:id="rId12"/>
    <p:sldId id="352" r:id="rId13"/>
    <p:sldId id="347" r:id="rId14"/>
    <p:sldId id="300" r:id="rId15"/>
    <p:sldId id="291" r:id="rId16"/>
    <p:sldId id="286" r:id="rId17"/>
    <p:sldId id="268" r:id="rId18"/>
    <p:sldId id="354" r:id="rId19"/>
    <p:sldId id="270" r:id="rId20"/>
    <p:sldId id="349" r:id="rId21"/>
    <p:sldId id="350" r:id="rId22"/>
    <p:sldId id="351" r:id="rId23"/>
    <p:sldId id="305" r:id="rId24"/>
    <p:sldId id="306" r:id="rId25"/>
    <p:sldId id="309" r:id="rId26"/>
    <p:sldId id="336" r:id="rId27"/>
    <p:sldId id="313" r:id="rId28"/>
    <p:sldId id="342" r:id="rId29"/>
    <p:sldId id="343" r:id="rId30"/>
    <p:sldId id="344" r:id="rId31"/>
    <p:sldId id="353" r:id="rId32"/>
    <p:sldId id="282" r:id="rId33"/>
  </p:sldIdLst>
  <p:sldSz cx="12192000" cy="6858000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8E008E"/>
    <a:srgbClr val="B800B8"/>
    <a:srgbClr val="4A98B0"/>
    <a:srgbClr val="43899F"/>
    <a:srgbClr val="448992"/>
    <a:srgbClr val="A50021"/>
    <a:srgbClr val="06D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61"/>
  </p:normalViewPr>
  <p:slideViewPr>
    <p:cSldViewPr showGuides="1">
      <p:cViewPr>
        <p:scale>
          <a:sx n="80" d="100"/>
          <a:sy n="80" d="100"/>
        </p:scale>
        <p:origin x="754" y="134"/>
      </p:cViewPr>
      <p:guideLst>
        <p:guide orient="horz" pos="215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896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121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48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7606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550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1252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120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831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305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737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25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699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967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19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41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002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636E4BB-3DD6-4A1F-A28D-8079FE7AA95A}" type="datetimeFigureOut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07.10.2022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A453-1AD1-402F-A27F-3E7D4212678F}" type="slidenum">
              <a:rPr lang="ru-RU" altLang="uk-UA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9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636E4BB-3DD6-4A1F-A28D-8079FE7AA95A}" type="datetimeFigureOut">
              <a:rPr lang="ru-RU" smtClean="0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1F7A453-1AD1-402F-A27F-3E7D4212678F}" type="slidenum">
              <a:rPr lang="ru-RU" altLang="uk-UA" smtClean="0">
                <a:cs typeface="Arial" panose="020B0604020202020204" pitchFamily="34" charset="0"/>
              </a:rPr>
              <a:pPr>
                <a:defRPr/>
              </a:pPr>
              <a:t>‹№›</a:t>
            </a:fld>
            <a:endParaRPr lang="ru-RU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15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-gimnasium.e-schools.inf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/>
          <p:nvPr/>
        </p:nvSpPr>
        <p:spPr>
          <a:xfrm>
            <a:off x="47328" y="396080"/>
            <a:ext cx="11665295" cy="469359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uk-UA" altLang="ru-RU" sz="5400" b="1" dirty="0"/>
              <a:t>ЗВІТ ДИРЕКТОРА</a:t>
            </a:r>
          </a:p>
          <a:p>
            <a:pPr algn="ctr" eaLnBrk="0" hangingPunct="0">
              <a:lnSpc>
                <a:spcPct val="150000"/>
              </a:lnSpc>
            </a:pPr>
            <a:r>
              <a:rPr lang="uk-UA" altLang="ru-RU" sz="2800" b="1" dirty="0"/>
              <a:t>про діяльність Ліцею імені Богдана Лепкого ДМР</a:t>
            </a:r>
            <a:endParaRPr lang="ru-RU" altLang="ru-RU" sz="2800" dirty="0"/>
          </a:p>
          <a:p>
            <a:pPr algn="ctr" eaLnBrk="0" hangingPunct="0"/>
            <a:endParaRPr lang="en-US" altLang="ru-RU" sz="2800" b="1" dirty="0"/>
          </a:p>
          <a:p>
            <a:pPr algn="ctr" eaLnBrk="0" hangingPunct="0"/>
            <a:r>
              <a:rPr lang="uk-UA" altLang="ru-RU" sz="2800" b="1" dirty="0"/>
              <a:t>за період з 01.09.2021 р. по 31.05.2022 р.</a:t>
            </a:r>
            <a:endParaRPr lang="ru-RU" altLang="ru-RU" sz="2800" dirty="0"/>
          </a:p>
          <a:p>
            <a:pPr eaLnBrk="0" hangingPunct="0"/>
            <a:r>
              <a:rPr lang="uk-UA" altLang="ru-RU" sz="2800" b="1" dirty="0"/>
              <a:t> </a:t>
            </a:r>
            <a:endParaRPr lang="en-US" altLang="ru-RU" sz="2800" b="1" i="1" dirty="0"/>
          </a:p>
          <a:p>
            <a:pPr algn="r" eaLnBrk="0" hangingPunct="0"/>
            <a:r>
              <a:rPr lang="uk-UA" altLang="ru-RU" sz="2800" b="1" i="1" dirty="0"/>
              <a:t>Директор </a:t>
            </a:r>
          </a:p>
          <a:p>
            <a:pPr algn="r" eaLnBrk="0" hangingPunct="0"/>
            <a:r>
              <a:rPr lang="uk-UA" altLang="ru-RU" sz="2800" b="1" i="1" dirty="0"/>
              <a:t>Ластов’як Наталія Ярославівна</a:t>
            </a:r>
            <a:endParaRPr lang="ru-RU" altLang="ru-RU" sz="2800" i="1" dirty="0"/>
          </a:p>
          <a:p>
            <a:r>
              <a:rPr lang="uk-UA" altLang="ru-RU" sz="3600" b="1" dirty="0">
                <a:latin typeface="Century Gothic" pitchFamily="34" charset="0"/>
              </a:rPr>
              <a:t> </a:t>
            </a:r>
            <a:endParaRPr lang="uk-UA" altLang="ru-RU" sz="3600" b="1" dirty="0">
              <a:latin typeface="Century Gothic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2119B-A4CB-FA18-8708-5C7A72F9E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1444A264-0039-EC6A-B4B0-5765B75D5BC0}"/>
              </a:ext>
            </a:extLst>
          </p:cNvPr>
          <p:cNvSpPr/>
          <p:nvPr/>
        </p:nvSpPr>
        <p:spPr>
          <a:xfrm>
            <a:off x="4727848" y="480237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«…Найдосвідченіший педагог ніколи не повинен спинятися на досягнутому, бо якщо немає руху вперед, то неминуче починається відставання»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В.О.Сухомлинський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90" y="368301"/>
            <a:ext cx="11233248" cy="6778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ru-RU" sz="3200" noProof="1">
                <a:latin typeface="Calibri" panose="020F0502020204030204" pitchFamily="34" charset="0"/>
              </a:rPr>
              <a:t>ПОХВАЛЬНІ ЛИСТИ </a:t>
            </a:r>
            <a:r>
              <a:rPr lang="uk-UA" altLang="ru-RU" sz="3200" b="1" noProof="1">
                <a:latin typeface="Calibri" panose="020F0502020204030204" pitchFamily="34" charset="0"/>
              </a:rPr>
              <a:t> «ЗА ОСОБЛИВІ УСПІХИ У НАВЧАННІ» </a:t>
            </a:r>
            <a:endParaRPr lang="uk-UA" altLang="x-none" sz="3200" noProof="1">
              <a:latin typeface="Calibri" panose="020F0502020204030204" pitchFamily="34" charset="0"/>
            </a:endParaRPr>
          </a:p>
        </p:txBody>
      </p:sp>
      <p:sp>
        <p:nvSpPr>
          <p:cNvPr id="10243" name="Прямоугольник 6"/>
          <p:cNvSpPr/>
          <p:nvPr/>
        </p:nvSpPr>
        <p:spPr>
          <a:xfrm>
            <a:off x="2638426" y="2679701"/>
            <a:ext cx="3452813" cy="9643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x-none" sz="2200" b="1" dirty="0"/>
              <a:t>3 учнів </a:t>
            </a:r>
            <a:r>
              <a:rPr lang="uk-UA" altLang="x-none" sz="2200" dirty="0"/>
              <a:t>5 класів</a:t>
            </a:r>
          </a:p>
          <a:p>
            <a:pPr marL="342900" indent="-342900">
              <a:lnSpc>
                <a:spcPct val="150000"/>
              </a:lnSpc>
            </a:pPr>
            <a:endParaRPr lang="ru-RU" altLang="zh-CN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244" name="Прямоугольник 3"/>
          <p:cNvSpPr/>
          <p:nvPr/>
        </p:nvSpPr>
        <p:spPr>
          <a:xfrm>
            <a:off x="1995104" y="1573167"/>
            <a:ext cx="81922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uk-UA" altLang="ru-RU" sz="2200" dirty="0">
                <a:solidFill>
                  <a:srgbClr val="000000"/>
                </a:solidFill>
              </a:rPr>
              <a:t>На нагородження Похвальними листами </a:t>
            </a:r>
          </a:p>
          <a:p>
            <a:r>
              <a:rPr lang="uk-UA" altLang="ru-RU" sz="2200" b="1" dirty="0">
                <a:solidFill>
                  <a:srgbClr val="000000"/>
                </a:solidFill>
              </a:rPr>
              <a:t> «За особливі успіхи у навчанні»</a:t>
            </a:r>
            <a:r>
              <a:rPr lang="uk-UA" altLang="ru-RU" sz="2200" dirty="0">
                <a:solidFill>
                  <a:srgbClr val="000000"/>
                </a:solidFill>
              </a:rPr>
              <a:t>:</a:t>
            </a:r>
            <a:endParaRPr lang="ru-RU" altLang="ru-RU" sz="22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10245" name="Прямоугольник 4"/>
          <p:cNvSpPr/>
          <p:nvPr/>
        </p:nvSpPr>
        <p:spPr>
          <a:xfrm>
            <a:off x="6816726" y="2679700"/>
            <a:ext cx="2663825" cy="2630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2200" b="1" dirty="0">
                <a:solidFill>
                  <a:srgbClr val="000000"/>
                </a:solidFill>
              </a:rPr>
              <a:t>4 учнів </a:t>
            </a:r>
            <a:r>
              <a:rPr lang="uk-UA" altLang="ru-RU" sz="2200" dirty="0">
                <a:solidFill>
                  <a:srgbClr val="000000"/>
                </a:solidFill>
              </a:rPr>
              <a:t>6 класів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2200" b="1" dirty="0">
                <a:solidFill>
                  <a:srgbClr val="000000"/>
                </a:solidFill>
              </a:rPr>
              <a:t>2 учнів </a:t>
            </a:r>
            <a:r>
              <a:rPr lang="uk-UA" altLang="ru-RU" sz="2200" dirty="0">
                <a:solidFill>
                  <a:srgbClr val="000000"/>
                </a:solidFill>
              </a:rPr>
              <a:t>7 класів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2200" b="1" dirty="0">
                <a:solidFill>
                  <a:srgbClr val="000000"/>
                </a:solidFill>
              </a:rPr>
              <a:t>2 учні </a:t>
            </a:r>
            <a:r>
              <a:rPr lang="uk-UA" altLang="ru-RU" sz="2200" dirty="0">
                <a:solidFill>
                  <a:srgbClr val="000000"/>
                </a:solidFill>
              </a:rPr>
              <a:t>8 класів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2200" b="1" dirty="0">
                <a:solidFill>
                  <a:srgbClr val="000000"/>
                </a:solidFill>
              </a:rPr>
              <a:t>4 учні </a:t>
            </a:r>
            <a:r>
              <a:rPr lang="uk-UA" altLang="ru-RU" sz="2200" dirty="0">
                <a:solidFill>
                  <a:srgbClr val="000000"/>
                </a:solidFill>
              </a:rPr>
              <a:t>10 класів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altLang="ru-RU" sz="22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10246" name="Прямоугольник 5"/>
          <p:cNvSpPr/>
          <p:nvPr/>
        </p:nvSpPr>
        <p:spPr>
          <a:xfrm>
            <a:off x="1271464" y="4869160"/>
            <a:ext cx="48197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/>
            <a:r>
              <a:rPr lang="uk-UA" altLang="ru-RU" sz="3200" b="1" dirty="0"/>
              <a:t>ВСЬОГО: 33 учнів</a:t>
            </a:r>
            <a:endParaRPr lang="ru-RU" altLang="ru-RU" sz="3200" b="1" dirty="0"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0E1F7B-C471-B7CD-F3CA-A5C8E4FC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76427"/>
            <a:ext cx="1913272" cy="1913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58738"/>
            <a:ext cx="9144000" cy="8842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267" name="Прямоугольник 3"/>
          <p:cNvSpPr/>
          <p:nvPr/>
        </p:nvSpPr>
        <p:spPr>
          <a:xfrm>
            <a:off x="2566988" y="177801"/>
            <a:ext cx="6697662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uk-UA" altLang="ru-RU" sz="4000" b="1" dirty="0"/>
              <a:t>НАШІ ДОСЯГНЕННЯ</a:t>
            </a:r>
            <a:endParaRPr lang="ru-RU" altLang="ru-RU" sz="4000" dirty="0">
              <a:ea typeface="Arial" panose="020B0604020202020204" pitchFamily="34" charset="0"/>
            </a:endParaRPr>
          </a:p>
        </p:txBody>
      </p:sp>
      <p:sp>
        <p:nvSpPr>
          <p:cNvPr id="11269" name="Прямоугольник 6"/>
          <p:cNvSpPr/>
          <p:nvPr/>
        </p:nvSpPr>
        <p:spPr>
          <a:xfrm>
            <a:off x="231885" y="1048776"/>
            <a:ext cx="10269100" cy="7063985"/>
          </a:xfrm>
          <a:prstGeom prst="rect">
            <a:avLst/>
          </a:prstGeom>
          <a:noFill/>
          <a:ln w="9525">
            <a:noFill/>
          </a:ln>
        </p:spPr>
        <p:txBody>
          <a:bodyPr wrap="square" numCol="2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Результати НМТ - національного </a:t>
            </a:r>
            <a:r>
              <a:rPr lang="uk-UA" altLang="ru-RU" sz="1400" b="1" dirty="0" err="1">
                <a:latin typeface="Arial" panose="020B0604020202020204" pitchFamily="34" charset="0"/>
              </a:rPr>
              <a:t>мультипредметного</a:t>
            </a:r>
            <a:r>
              <a:rPr lang="uk-UA" altLang="ru-RU" sz="1400" b="1" dirty="0">
                <a:latin typeface="Arial" panose="020B0604020202020204" pitchFamily="34" charset="0"/>
              </a:rPr>
              <a:t> тесту з трьох предметів: українська </a:t>
            </a:r>
            <a:r>
              <a:rPr lang="uk-UA" altLang="ru-RU" sz="1400" b="1" dirty="0" err="1">
                <a:latin typeface="Arial" panose="020B0604020202020204" pitchFamily="34" charset="0"/>
              </a:rPr>
              <a:t>мова,математика</a:t>
            </a:r>
            <a:r>
              <a:rPr lang="uk-UA" altLang="ru-RU" sz="1400" b="1" dirty="0">
                <a:latin typeface="Arial" panose="020B0604020202020204" pitchFamily="34" charset="0"/>
              </a:rPr>
              <a:t>, історія </a:t>
            </a:r>
            <a:r>
              <a:rPr lang="uk-UA" altLang="ru-RU" sz="1400" b="1" dirty="0" err="1">
                <a:latin typeface="Arial" panose="020B0604020202020204" pitchFamily="34" charset="0"/>
              </a:rPr>
              <a:t>Украіни</a:t>
            </a:r>
            <a:r>
              <a:rPr lang="uk-UA" altLang="ru-RU" sz="1400" b="1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altLang="ru-RU" sz="1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Волянська</a:t>
            </a:r>
            <a:r>
              <a:rPr lang="uk-UA" altLang="ru-RU" sz="1400" b="1" dirty="0">
                <a:latin typeface="Arial" panose="020B0604020202020204" pitchFamily="34" charset="0"/>
              </a:rPr>
              <a:t> Софія Ігорівна: ​​​Українська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Гельжинський</a:t>
            </a:r>
            <a:r>
              <a:rPr lang="uk-UA" altLang="ru-RU" sz="1400" b="1" dirty="0">
                <a:latin typeface="Arial" panose="020B0604020202020204" pitchFamily="34" charset="0"/>
              </a:rPr>
              <a:t> Олександр Михайлович: ​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Математика – 200. 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Головко Олег Васильович: ​​​Українська мова – 200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Математика – 200.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Грудзинська</a:t>
            </a:r>
            <a:r>
              <a:rPr lang="uk-UA" altLang="ru-RU" sz="1400" b="1" dirty="0">
                <a:latin typeface="Arial" panose="020B0604020202020204" pitchFamily="34" charset="0"/>
              </a:rPr>
              <a:t> Марта Ігорівна:​​​Історія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Задорожний Ярослав Андрійович:​​Математика – 200.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Коваленко Христина Олегівна:​​Українська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Конончук Данило Андрійович: 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Математика – 200. 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Круглій Анна Ярославівна​​​Історія України – 200,</a:t>
            </a:r>
          </a:p>
          <a:p>
            <a:pPr>
              <a:lnSpc>
                <a:spcPct val="150000"/>
              </a:lnSpc>
            </a:pPr>
            <a:endParaRPr lang="uk-UA" altLang="ru-RU" sz="1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altLang="ru-RU" sz="1400" b="1" dirty="0"/>
          </a:p>
          <a:p>
            <a:pPr>
              <a:lnSpc>
                <a:spcPct val="150000"/>
              </a:lnSpc>
            </a:pPr>
            <a:endParaRPr lang="uk-UA" altLang="ru-RU" sz="1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altLang="ru-RU" sz="1400" b="1" dirty="0"/>
          </a:p>
          <a:p>
            <a:pPr>
              <a:lnSpc>
                <a:spcPct val="150000"/>
              </a:lnSpc>
            </a:pPr>
            <a:endParaRPr lang="uk-UA" altLang="ru-RU" sz="1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altLang="ru-RU" sz="1400" b="1" dirty="0"/>
          </a:p>
          <a:p>
            <a:pPr>
              <a:lnSpc>
                <a:spcPct val="150000"/>
              </a:lnSpc>
            </a:pPr>
            <a:endParaRPr lang="uk-UA" altLang="ru-RU" sz="1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altLang="ru-RU" sz="1400" b="1" dirty="0"/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Кухар Ярина Богданівна:​​​Українська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Луців</a:t>
            </a:r>
            <a:r>
              <a:rPr lang="uk-UA" altLang="ru-RU" sz="1400" b="1" dirty="0">
                <a:latin typeface="Arial" panose="020B0604020202020204" pitchFamily="34" charset="0"/>
              </a:rPr>
              <a:t> Юрій Ігорович:​​​​Історія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Лукавський</a:t>
            </a:r>
            <a:r>
              <a:rPr lang="uk-UA" altLang="ru-RU" sz="1400" b="1" dirty="0">
                <a:latin typeface="Arial" panose="020B0604020202020204" pitchFamily="34" charset="0"/>
              </a:rPr>
              <a:t> Василь Ігорович:​​​Історія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Мазяр</a:t>
            </a:r>
            <a:r>
              <a:rPr lang="uk-UA" altLang="ru-RU" sz="1400" b="1" dirty="0">
                <a:latin typeface="Arial" panose="020B0604020202020204" pitchFamily="34" charset="0"/>
              </a:rPr>
              <a:t> Анна Володимирівна: ​​​Українська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 Математика – 200.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 </a:t>
            </a:r>
            <a:r>
              <a:rPr lang="uk-UA" altLang="ru-RU" sz="1400" b="1" dirty="0" err="1">
                <a:latin typeface="Arial" panose="020B0604020202020204" pitchFamily="34" charset="0"/>
              </a:rPr>
              <a:t>Онишкевич</a:t>
            </a:r>
            <a:r>
              <a:rPr lang="uk-UA" altLang="ru-RU" sz="1400" b="1" dirty="0">
                <a:latin typeface="Arial" panose="020B0604020202020204" pitchFamily="34" charset="0"/>
              </a:rPr>
              <a:t> Анна Вікторівна:​​​Українська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 Математика – 200.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Петренко Назар Анатолійович:​​Історія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Плесканка  Христина Осипівна:​​Українська мова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​​​​Історія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 err="1">
                <a:latin typeface="Arial" panose="020B0604020202020204" pitchFamily="34" charset="0"/>
              </a:rPr>
              <a:t>Попадинець</a:t>
            </a:r>
            <a:r>
              <a:rPr lang="uk-UA" altLang="ru-RU" sz="1400" b="1" dirty="0">
                <a:latin typeface="Arial" panose="020B0604020202020204" pitchFamily="34" charset="0"/>
              </a:rPr>
              <a:t> Андрій Ігорович: ​​Історія України – 200,</a:t>
            </a:r>
          </a:p>
          <a:p>
            <a:pPr>
              <a:lnSpc>
                <a:spcPct val="150000"/>
              </a:lnSpc>
            </a:pPr>
            <a:r>
              <a:rPr lang="uk-UA" altLang="ru-RU" sz="1400" b="1" dirty="0">
                <a:latin typeface="Arial" panose="020B0604020202020204" pitchFamily="34" charset="0"/>
              </a:rPr>
              <a:t>Яцишин Маркіян Назарович:​​​Історія України – 200.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76B4B-F0C0-6848-7A26-125D7E855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581128"/>
            <a:ext cx="1935748" cy="19357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58738"/>
            <a:ext cx="9144000" cy="8842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267" name="Прямоугольник 3"/>
          <p:cNvSpPr/>
          <p:nvPr/>
        </p:nvSpPr>
        <p:spPr>
          <a:xfrm>
            <a:off x="2566988" y="177801"/>
            <a:ext cx="6697662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uk-UA" altLang="ru-RU" sz="4000" b="1" dirty="0"/>
              <a:t>НАШІ ДОСЯГНЕННЯ</a:t>
            </a:r>
            <a:endParaRPr lang="ru-RU" altLang="ru-RU" sz="4000" dirty="0">
              <a:ea typeface="Arial" panose="020B0604020202020204" pitchFamily="34" charset="0"/>
            </a:endParaRPr>
          </a:p>
        </p:txBody>
      </p:sp>
      <p:sp>
        <p:nvSpPr>
          <p:cNvPr id="11269" name="Прямоугольник 6"/>
          <p:cNvSpPr/>
          <p:nvPr/>
        </p:nvSpPr>
        <p:spPr>
          <a:xfrm>
            <a:off x="398900" y="1103010"/>
            <a:ext cx="10269100" cy="46519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ru-RU" sz="2000" b="1" dirty="0">
                <a:latin typeface="Arial" panose="020B0604020202020204" pitchFamily="34" charset="0"/>
              </a:rPr>
              <a:t>Переможці</a:t>
            </a:r>
            <a:r>
              <a:rPr lang="uk-UA" altLang="ru-RU" sz="2000" b="1" dirty="0"/>
              <a:t> ІІ етапі Всеукраїнського конкурсу-захисту науково-дослідницьких робіт учнів ліцею - членів МАН України: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000" b="1" dirty="0"/>
              <a:t> </a:t>
            </a:r>
            <a:r>
              <a:rPr lang="uk-UA" altLang="ru-RU" sz="2000" b="1" dirty="0" err="1"/>
              <a:t>Мазяр</a:t>
            </a:r>
            <a:r>
              <a:rPr lang="uk-UA" altLang="ru-RU" sz="2000" b="1" dirty="0"/>
              <a:t> Анну (уч.11 </a:t>
            </a:r>
            <a:r>
              <a:rPr lang="uk-UA" altLang="ru-RU" sz="2000" b="1" dirty="0" err="1"/>
              <a:t>кл</a:t>
            </a:r>
            <a:r>
              <a:rPr lang="uk-UA" altLang="ru-RU" sz="2000" b="1" dirty="0"/>
              <a:t>.; за зайняте ІІ місце; секція англійської мови)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000" b="1" dirty="0"/>
              <a:t> </a:t>
            </a:r>
            <a:r>
              <a:rPr lang="uk-UA" altLang="ru-RU" sz="2000" b="1" dirty="0" err="1"/>
              <a:t>Гівчак</a:t>
            </a:r>
            <a:r>
              <a:rPr lang="uk-UA" altLang="ru-RU" sz="2000" b="1" dirty="0"/>
              <a:t> Ірину (уч.9 </a:t>
            </a:r>
            <a:r>
              <a:rPr lang="uk-UA" altLang="ru-RU" sz="2000" b="1" dirty="0" err="1"/>
              <a:t>кл</a:t>
            </a:r>
            <a:r>
              <a:rPr lang="uk-UA" altLang="ru-RU" sz="2000" b="1" dirty="0"/>
              <a:t>.; за зайняте ІІ місце; секція геоінформаційних систем та дистанційного зондування Землі)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000" b="1" dirty="0"/>
              <a:t> Гриня Юлія-Костянтина (уч.9 </a:t>
            </a:r>
            <a:r>
              <a:rPr lang="uk-UA" altLang="ru-RU" sz="2000" b="1" dirty="0" err="1"/>
              <a:t>кл</a:t>
            </a:r>
            <a:r>
              <a:rPr lang="uk-UA" altLang="ru-RU" sz="2000" b="1" dirty="0"/>
              <a:t>.; за зайняте ІІ місце; секція хімії)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000" b="1" dirty="0"/>
              <a:t> </a:t>
            </a:r>
            <a:r>
              <a:rPr lang="uk-UA" altLang="ru-RU" sz="2000" b="1" dirty="0" err="1"/>
              <a:t>Гірака</a:t>
            </a:r>
            <a:r>
              <a:rPr lang="uk-UA" altLang="ru-RU" sz="2000" b="1" dirty="0"/>
              <a:t> Олега (уч.10 </a:t>
            </a:r>
            <a:r>
              <a:rPr lang="uk-UA" altLang="ru-RU" sz="2000" b="1" dirty="0" err="1"/>
              <a:t>кл</a:t>
            </a:r>
            <a:r>
              <a:rPr lang="uk-UA" altLang="ru-RU" sz="2000" b="1" dirty="0"/>
              <a:t>.; за зайняте ІІІ місце; секція геоінформаційних систем та дистанційного зондування Землі)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000" b="1" dirty="0"/>
              <a:t> </a:t>
            </a:r>
            <a:r>
              <a:rPr lang="uk-UA" altLang="ru-RU" sz="2000" b="1" dirty="0" err="1"/>
              <a:t>Ортинську</a:t>
            </a:r>
            <a:r>
              <a:rPr lang="uk-UA" altLang="ru-RU" sz="2000" b="1" dirty="0"/>
              <a:t> Роксолану ( уч.9 </a:t>
            </a:r>
            <a:r>
              <a:rPr lang="uk-UA" altLang="ru-RU" sz="2000" b="1" dirty="0" err="1"/>
              <a:t>кл</a:t>
            </a:r>
            <a:r>
              <a:rPr lang="uk-UA" altLang="ru-RU" sz="2000" b="1" dirty="0"/>
              <a:t>.; за зайняте ІІ місце; секція геоінформаційних систем та дистанційного зондування Землі)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76B4B-F0C0-6848-7A26-125D7E855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581128"/>
            <a:ext cx="1935748" cy="19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58738"/>
            <a:ext cx="9144000" cy="8842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267" name="Прямоугольник 3"/>
          <p:cNvSpPr/>
          <p:nvPr/>
        </p:nvSpPr>
        <p:spPr>
          <a:xfrm>
            <a:off x="2566988" y="177801"/>
            <a:ext cx="6697662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uk-UA" altLang="ru-RU" sz="4000" b="1" dirty="0"/>
              <a:t>НАШ САЙТ</a:t>
            </a:r>
            <a:endParaRPr lang="ru-RU" altLang="ru-RU" sz="4000" dirty="0"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24E60C-E520-4AB3-5256-5C1FF2767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5" t="16401" r="9838" b="18501"/>
          <a:stretch/>
        </p:blipFill>
        <p:spPr>
          <a:xfrm>
            <a:off x="983432" y="1124744"/>
            <a:ext cx="10009112" cy="4464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8C718-AB91-1D57-FF38-6F6E9FAEBEE1}"/>
              </a:ext>
            </a:extLst>
          </p:cNvPr>
          <p:cNvSpPr txBox="1"/>
          <p:nvPr/>
        </p:nvSpPr>
        <p:spPr>
          <a:xfrm flipH="1">
            <a:off x="2063552" y="5904396"/>
            <a:ext cx="74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https://dr-gimnasium.e-schools.info/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550DF1-FAF8-0483-D7AB-23F9C9107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" y="5085184"/>
            <a:ext cx="1503700" cy="15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1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58739"/>
            <a:ext cx="9144000" cy="10715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883518" y="302132"/>
            <a:ext cx="877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ЗАРАХУВАННЯ ДО 5 КЛАСУ 2020-2021 н.р.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5C654-D506-1142-F907-E631AC7E4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EF0F7-BB6A-1EF4-B432-14C010E8740D}"/>
              </a:ext>
            </a:extLst>
          </p:cNvPr>
          <p:cNvSpPr txBox="1"/>
          <p:nvPr/>
        </p:nvSpPr>
        <p:spPr>
          <a:xfrm>
            <a:off x="1127448" y="1992787"/>
            <a:ext cx="9703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5-А клас – 30 учнів, класний керівник Приріз О.М.</a:t>
            </a:r>
          </a:p>
          <a:p>
            <a:r>
              <a:rPr lang="uk-UA" sz="2800" dirty="0"/>
              <a:t>5-Б клас – 30 учнів, класний керівник Онисько Л.С. </a:t>
            </a:r>
          </a:p>
          <a:p>
            <a:r>
              <a:rPr lang="uk-UA" sz="2800" dirty="0"/>
              <a:t>5-В клас – 30 учнів, класний керівник Петришин М.І.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58738"/>
            <a:ext cx="9144000" cy="14980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411" name="Прямоугольник 3"/>
          <p:cNvSpPr/>
          <p:nvPr/>
        </p:nvSpPr>
        <p:spPr>
          <a:xfrm>
            <a:off x="1667669" y="255410"/>
            <a:ext cx="8856662" cy="12003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uk-UA" altLang="ru-RU" sz="3600" b="1" dirty="0"/>
              <a:t>КІЛЬКІСНИЙ СКЛАД ПРАЦІВНИКІВ ЗАКЛАДУ</a:t>
            </a:r>
            <a:endParaRPr lang="ru-RU" altLang="ru-RU" sz="3600" dirty="0">
              <a:ea typeface="Arial" panose="020B0604020202020204" pitchFamily="34" charset="0"/>
            </a:endParaRPr>
          </a:p>
        </p:txBody>
      </p:sp>
      <p:sp>
        <p:nvSpPr>
          <p:cNvPr id="17413" name="Прямоугольник 3"/>
          <p:cNvSpPr/>
          <p:nvPr/>
        </p:nvSpPr>
        <p:spPr>
          <a:xfrm>
            <a:off x="1919536" y="1880313"/>
            <a:ext cx="9879631" cy="344017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altLang="ru-RU" sz="2800" b="1" dirty="0"/>
              <a:t>                64 </a:t>
            </a:r>
            <a:r>
              <a:rPr lang="ru-RU" altLang="ru-RU" sz="2800" b="1" dirty="0" err="1"/>
              <a:t>педагогічних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працівників</a:t>
            </a:r>
            <a:r>
              <a:rPr lang="ru-RU" altLang="ru-RU" sz="2800" b="1" dirty="0"/>
              <a:t>:</a:t>
            </a:r>
          </a:p>
          <a:p>
            <a:pPr algn="r">
              <a:lnSpc>
                <a:spcPct val="150000"/>
              </a:lnSpc>
            </a:pPr>
            <a:r>
              <a:rPr lang="uk-UA" altLang="ru-RU" sz="2400" dirty="0"/>
              <a:t>                    40 вчителів загальноосвітнього циклу</a:t>
            </a:r>
            <a:endParaRPr lang="ru-RU" altLang="ru-RU" sz="2400" dirty="0"/>
          </a:p>
          <a:p>
            <a:pPr algn="r">
              <a:lnSpc>
                <a:spcPct val="150000"/>
              </a:lnSpc>
            </a:pPr>
            <a:r>
              <a:rPr lang="uk-UA" altLang="ru-RU" sz="2400" dirty="0"/>
              <a:t>                       3 вчителів профільного навчання</a:t>
            </a:r>
          </a:p>
          <a:p>
            <a:pPr algn="r">
              <a:lnSpc>
                <a:spcPct val="150000"/>
              </a:lnSpc>
            </a:pPr>
            <a:r>
              <a:rPr lang="uk-UA" altLang="ru-RU" sz="2400" b="1" dirty="0"/>
              <a:t>  14 працівників адміністративно-господарської служби</a:t>
            </a:r>
          </a:p>
          <a:p>
            <a:pPr algn="r">
              <a:lnSpc>
                <a:spcPct val="150000"/>
              </a:lnSpc>
            </a:pPr>
            <a:r>
              <a:rPr lang="uk-UA" altLang="ru-RU" sz="2400" dirty="0"/>
              <a:t>      У відпустці по догляду за дитиною – 2 працівників</a:t>
            </a:r>
          </a:p>
          <a:p>
            <a:pPr algn="r">
              <a:lnSpc>
                <a:spcPct val="150000"/>
              </a:lnSpc>
            </a:pPr>
            <a:r>
              <a:rPr lang="uk-UA" altLang="ru-RU" sz="2400" dirty="0">
                <a:solidFill>
                  <a:srgbClr val="000000"/>
                </a:solidFill>
              </a:rPr>
              <a:t>Вакантних посад немає</a:t>
            </a:r>
            <a:endParaRPr lang="ru-RU" altLang="ru-RU" sz="24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B3A16-F869-6DF2-B0A0-8D064C226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3600400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7192" y="-121856"/>
            <a:ext cx="9144000" cy="16436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8435" name="Прямоугольник 3"/>
          <p:cNvSpPr/>
          <p:nvPr/>
        </p:nvSpPr>
        <p:spPr>
          <a:xfrm>
            <a:off x="1775520" y="182563"/>
            <a:ext cx="864096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ru-RU" altLang="ru-RU" sz="4000" b="1" dirty="0">
                <a:latin typeface="Century Gothic" pitchFamily="34" charset="0"/>
              </a:rPr>
              <a:t>ЯКІСНИЙ СКЛАД ВЧИТЕЛІВ ЗАГАЛЬНООСВІТНЬОГО ЦИКЛУ</a:t>
            </a:r>
            <a:endParaRPr lang="uk-UA" altLang="ru-RU" sz="4000" b="1" dirty="0"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18437" name="Прямоугольник 5"/>
          <p:cNvSpPr/>
          <p:nvPr/>
        </p:nvSpPr>
        <p:spPr>
          <a:xfrm>
            <a:off x="4707728" y="1412776"/>
            <a:ext cx="264046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uk-UA" altLang="ru-RU" sz="3600" b="1" dirty="0">
                <a:solidFill>
                  <a:srgbClr val="C00000"/>
                </a:solidFill>
                <a:latin typeface="Century Gothic" pitchFamily="34" charset="0"/>
              </a:rPr>
              <a:t>71 вчитель</a:t>
            </a:r>
            <a:endParaRPr lang="uk-UA" altLang="ru-RU" sz="3600" b="1" dirty="0">
              <a:solidFill>
                <a:srgbClr val="C000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D11A7-B620-2FBA-44D8-AD8A7BC80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92" y="3910696"/>
            <a:ext cx="2830116" cy="2830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34565-E73E-8A87-8B57-B1BE9784DAE4}"/>
              </a:ext>
            </a:extLst>
          </p:cNvPr>
          <p:cNvSpPr txBox="1"/>
          <p:nvPr/>
        </p:nvSpPr>
        <p:spPr>
          <a:xfrm>
            <a:off x="2423592" y="1916832"/>
            <a:ext cx="95770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НИХ 45 ВЧИТЕЛІ ВИЩОЇ КВАЛІФІКАЦІЙНОЇ КАТЕГОРІЇ,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ВЧИТЕЛІВ ПЕРШОЇ КВАЛІФІКАЦІЙНОЇ КАТЕГОРІЇ,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ДРУГОЇ КВАЛІФІКАЦІЙНОЇ КАТЕГОРІЇ;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СПЕЦІАЛІСТИ,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УЧИТЕЛІВ ВІДМІННИКИ ОСВІТИ УКРАЇНИ,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УЧИТЕЛІВ - МЕТОДИСТІВ,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28 - СТАРШИХ УЧИТЕЛЯ,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УЧИТЕЛЬ КАНДИДАТ ФІЛОЛОГІЧНИХ НАУК;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АСПІРАНТ,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АСПІРАНТИ-ЗДОБУВАЧІ;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ВЧИТЕЛЬ ВИКОНАВ ПРОГРАМУ КАНДМІНІМУМУ, </a:t>
            </a:r>
          </a:p>
          <a:p>
            <a:pPr algn="just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ВЧИТЕЛЬ Є ЧЛЕНОМ УКРАЇНСЬКОЇ АСОЦІАЦІЇ ПИСЬМЕННИКІВ – АВТОРОМ РЯДУ ПУБЛІЦИСТИЧНИХ ТА ЛІТЕРАТУРНИХ ВИДАНЬ</a:t>
            </a:r>
            <a:endParaRPr lang="uk-UA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1424" y="58739"/>
            <a:ext cx="10513168" cy="1681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483" name="Прямоугольник 3"/>
          <p:cNvSpPr/>
          <p:nvPr/>
        </p:nvSpPr>
        <p:spPr>
          <a:xfrm>
            <a:off x="1343472" y="499319"/>
            <a:ext cx="96490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uk-UA" altLang="ru-RU" sz="4400" b="1" dirty="0">
                <a:latin typeface="Century Gothic" pitchFamily="34" charset="0"/>
              </a:rPr>
              <a:t>КІЛЬКІСНИЙ </a:t>
            </a:r>
            <a:r>
              <a:rPr lang="ru-RU" altLang="ru-RU" sz="4400" b="1" dirty="0">
                <a:latin typeface="Century Gothic" pitchFamily="34" charset="0"/>
              </a:rPr>
              <a:t>СКЛАД </a:t>
            </a:r>
            <a:r>
              <a:rPr lang="uk-UA" altLang="ru-RU" sz="4400" b="1" dirty="0">
                <a:latin typeface="Century Gothic" pitchFamily="34" charset="0"/>
              </a:rPr>
              <a:t>ПРАЦІВНИКІВ</a:t>
            </a:r>
            <a:endParaRPr lang="uk-UA" altLang="ru-RU" sz="4400" b="1" dirty="0"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8571" y="3284984"/>
            <a:ext cx="6435154" cy="279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УЧИТЕЛІВ - 71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ПРАКТИЧНИХ ПСИХОЛОГІВ - 1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ПЕДАГОГ-ОРГАНІЗАТОР - 1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КЕРІВНИКІВ ГУРТКІВ – 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ОБСЛУГОВУЮЧИЙ ПЕРСОНАЛ - 21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86BB1-6266-0E30-5B4D-149C6BF09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47" y="3429000"/>
            <a:ext cx="3284984" cy="3284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F92E2-23E0-7CA5-6185-7570136E8987}"/>
              </a:ext>
            </a:extLst>
          </p:cNvPr>
          <p:cNvSpPr txBox="1"/>
          <p:nvPr/>
        </p:nvSpPr>
        <p:spPr>
          <a:xfrm>
            <a:off x="299356" y="1844824"/>
            <a:ext cx="117373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КАФЕДРИ: СЛОВЕСНОСТІ, ІНОЗЕМНИХ МОВ, МАТЕМАТИКИ, ПРИРОДНИЧИХ, СУСПІЛЬНИХ ТА ЕСТЕТИЧНИХ ДИСЦИПЛІН</a:t>
            </a:r>
            <a:endParaRPr lang="uk-UA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1424" y="58739"/>
            <a:ext cx="10513168" cy="1681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483" name="Прямоугольник 3"/>
          <p:cNvSpPr/>
          <p:nvPr/>
        </p:nvSpPr>
        <p:spPr>
          <a:xfrm>
            <a:off x="1343472" y="499319"/>
            <a:ext cx="96490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uk-UA" altLang="ru-RU" sz="4400" b="1" dirty="0">
                <a:latin typeface="Century Gothic" pitchFamily="34" charset="0"/>
              </a:rPr>
              <a:t>ЗДОБУТКИ ЛІЦЕЮ</a:t>
            </a:r>
            <a:endParaRPr lang="uk-UA" altLang="ru-RU" sz="4400" b="1" dirty="0">
              <a:latin typeface="Century Gothic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86BB1-6266-0E30-5B4D-149C6BF09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47" y="3429000"/>
            <a:ext cx="3284984" cy="3284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F92E2-23E0-7CA5-6185-7570136E8987}"/>
              </a:ext>
            </a:extLst>
          </p:cNvPr>
          <p:cNvSpPr txBox="1"/>
          <p:nvPr/>
        </p:nvSpPr>
        <p:spPr>
          <a:xfrm>
            <a:off x="1127448" y="2189638"/>
            <a:ext cx="11737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ВЕРЕСНЯ 2022 РОКУ ЛІЦЕЙ ПРОДОВЖУЄ РОБОТУ ЯК НАУКОВИЙ</a:t>
            </a:r>
            <a:endParaRPr lang="uk-UA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63F06-8716-DDE2-C424-B57B6D304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3800" r="23422" b="2100"/>
          <a:stretch/>
        </p:blipFill>
        <p:spPr>
          <a:xfrm>
            <a:off x="1343472" y="3295798"/>
            <a:ext cx="308198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8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Прямоугольник 8"/>
          <p:cNvSpPr/>
          <p:nvPr/>
        </p:nvSpPr>
        <p:spPr>
          <a:xfrm>
            <a:off x="1936750" y="4767264"/>
            <a:ext cx="8318500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uk-UA" alt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306B5-F654-047C-FD2A-072215E42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91EC75-DB70-F7CC-5A7C-EA38B43AE31C}"/>
              </a:ext>
            </a:extLst>
          </p:cNvPr>
          <p:cNvSpPr txBox="1"/>
          <p:nvPr/>
        </p:nvSpPr>
        <p:spPr>
          <a:xfrm>
            <a:off x="551384" y="399732"/>
            <a:ext cx="9703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Вчитель української мови та літератури</a:t>
            </a:r>
          </a:p>
          <a:p>
            <a:r>
              <a:rPr lang="uk-UA" dirty="0" err="1"/>
              <a:t>Розлуцька</a:t>
            </a:r>
            <a:r>
              <a:rPr lang="uk-UA" dirty="0"/>
              <a:t> А.Г. підготувала переможця </a:t>
            </a:r>
            <a:r>
              <a:rPr lang="en-US" dirty="0"/>
              <a:t>V</a:t>
            </a:r>
            <a:r>
              <a:rPr lang="uk-UA" dirty="0"/>
              <a:t>ІІ Всеукраїнського </a:t>
            </a:r>
          </a:p>
          <a:p>
            <a:r>
              <a:rPr lang="uk-UA" dirty="0"/>
              <a:t>конкурсу творчих робіт школярів «Літературний Всесвіт».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F2888-7592-0AD3-3F6E-CD69EF16CF34}"/>
              </a:ext>
            </a:extLst>
          </p:cNvPr>
          <p:cNvSpPr txBox="1"/>
          <p:nvPr/>
        </p:nvSpPr>
        <p:spPr>
          <a:xfrm>
            <a:off x="5303912" y="1490571"/>
            <a:ext cx="6105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Вчителі </a:t>
            </a:r>
            <a:r>
              <a:rPr lang="uk-UA" dirty="0" err="1"/>
              <a:t>О.М.Сливінська</a:t>
            </a:r>
            <a:r>
              <a:rPr lang="uk-UA" dirty="0"/>
              <a:t>, </a:t>
            </a:r>
            <a:r>
              <a:rPr lang="uk-UA" dirty="0" err="1"/>
              <a:t>А.І.Шийович</a:t>
            </a:r>
            <a:r>
              <a:rPr lang="uk-UA" dirty="0"/>
              <a:t> підготували переможців І (територіального) етапу Всеукраїнського конкурсу учнівської творчості </a:t>
            </a:r>
          </a:p>
          <a:p>
            <a:r>
              <a:rPr lang="uk-UA" dirty="0"/>
              <a:t>під гаслом «Об’єднаймося ж, брати мої”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511C9-30B9-302F-D0EC-417B299A9FD3}"/>
              </a:ext>
            </a:extLst>
          </p:cNvPr>
          <p:cNvSpPr txBox="1"/>
          <p:nvPr/>
        </p:nvSpPr>
        <p:spPr>
          <a:xfrm>
            <a:off x="551384" y="2813216"/>
            <a:ext cx="9703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Вчитель географії Приріз О.М. підготувала переможця Всеукраїнського </a:t>
            </a:r>
          </a:p>
          <a:p>
            <a:r>
              <a:rPr lang="uk-UA" dirty="0"/>
              <a:t>конкурсу-захисту наукових робіт МАН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D9E2E-B917-C802-1949-01EF2D638B99}"/>
              </a:ext>
            </a:extLst>
          </p:cNvPr>
          <p:cNvSpPr txBox="1"/>
          <p:nvPr/>
        </p:nvSpPr>
        <p:spPr>
          <a:xfrm>
            <a:off x="3791744" y="3806215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Вчителі хімії </a:t>
            </a:r>
            <a:r>
              <a:rPr lang="uk-UA" dirty="0" err="1"/>
              <a:t>Ю.М.Лучшев</a:t>
            </a:r>
            <a:r>
              <a:rPr lang="uk-UA" dirty="0"/>
              <a:t> та </a:t>
            </a:r>
            <a:r>
              <a:rPr lang="uk-UA" dirty="0" err="1"/>
              <a:t>Н.Разумейко</a:t>
            </a:r>
            <a:r>
              <a:rPr lang="uk-UA" dirty="0"/>
              <a:t> підготували переможця Обласного конкурсу-захисту наукових робіт МАН та «Еко-</a:t>
            </a:r>
            <a:r>
              <a:rPr lang="uk-UA" dirty="0" err="1"/>
              <a:t>техно</a:t>
            </a:r>
            <a:r>
              <a:rPr lang="uk-UA" dirty="0"/>
              <a:t> Україна 2022»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3D08F-CEBE-3726-A179-6BBC4F18DB7E}"/>
              </a:ext>
            </a:extLst>
          </p:cNvPr>
          <p:cNvSpPr txBox="1"/>
          <p:nvPr/>
        </p:nvSpPr>
        <p:spPr>
          <a:xfrm>
            <a:off x="3791744" y="462904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Вчителі </a:t>
            </a:r>
            <a:r>
              <a:rPr lang="uk-UA" dirty="0" err="1"/>
              <a:t>Сливінська</a:t>
            </a:r>
            <a:r>
              <a:rPr lang="uk-UA" dirty="0"/>
              <a:t> О.М., Монастирська І.О. та інші підготували переможців онлайн-турніру «Рушійні сили соціально-економічного зростання України і сучасних умовах»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8EC2E-A072-6EA8-90DB-7EB7D8A24C11}"/>
              </a:ext>
            </a:extLst>
          </p:cNvPr>
          <p:cNvSpPr txBox="1"/>
          <p:nvPr/>
        </p:nvSpPr>
        <p:spPr>
          <a:xfrm>
            <a:off x="3791744" y="5721315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Вчитель біології підготувала переможців науково-технічному конкурсу «Еко-</a:t>
            </a:r>
            <a:r>
              <a:rPr lang="uk-UA" dirty="0" err="1"/>
              <a:t>техно</a:t>
            </a:r>
            <a:r>
              <a:rPr lang="uk-UA" dirty="0"/>
              <a:t> Україна 2022»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2506"/>
            <a:ext cx="12192000" cy="1679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ru-RU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Ліцею імені Богдана Лепкого  </a:t>
            </a:r>
          </a:p>
          <a:p>
            <a:pPr algn="ctr" eaLnBrk="1" hangingPunct="1"/>
            <a:r>
              <a:rPr lang="uk-UA" altLang="ru-RU" sz="2400" b="1" noProof="1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ДРОГОБИЦЬКОЇ МІСЬКОЇ РАДИ </a:t>
            </a:r>
          </a:p>
          <a:p>
            <a:pPr algn="ctr" eaLnBrk="1" hangingPunct="1"/>
            <a:r>
              <a:rPr lang="uk-UA" altLang="ru-RU" sz="2400" b="1" noProof="1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ЛЬВІВСЬКОЇ ОБЛАСТІ</a:t>
            </a:r>
          </a:p>
        </p:txBody>
      </p:sp>
      <p:sp>
        <p:nvSpPr>
          <p:cNvPr id="4099" name="Прямоугольник 9"/>
          <p:cNvSpPr/>
          <p:nvPr/>
        </p:nvSpPr>
        <p:spPr>
          <a:xfrm>
            <a:off x="695400" y="2460952"/>
            <a:ext cx="8208912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uk-UA" altLang="ru-RU" sz="2400" b="1" dirty="0"/>
              <a:t>Юридична адреса: </a:t>
            </a:r>
            <a:endParaRPr lang="en-US" altLang="ru-RU" sz="2400" b="1" dirty="0"/>
          </a:p>
          <a:p>
            <a:r>
              <a:rPr lang="uk-UA" altLang="ru-RU" sz="2400" dirty="0"/>
              <a:t>вул. </a:t>
            </a:r>
            <a:r>
              <a:rPr lang="uk-UA" altLang="ru-RU" sz="2400" dirty="0" err="1"/>
              <a:t>Б.Лепкого</a:t>
            </a:r>
            <a:r>
              <a:rPr lang="uk-UA" altLang="ru-RU" sz="2400" dirty="0"/>
              <a:t>, 19</a:t>
            </a:r>
            <a:endParaRPr lang="en-US" altLang="ru-RU" sz="2400" dirty="0"/>
          </a:p>
          <a:p>
            <a:r>
              <a:rPr lang="uk-UA" altLang="ru-RU" sz="2400" dirty="0"/>
              <a:t>м. Дрогобич, 82100</a:t>
            </a:r>
          </a:p>
          <a:p>
            <a:r>
              <a:rPr lang="uk-UA" altLang="ru-RU" sz="2400" b="1" dirty="0"/>
              <a:t>тел. </a:t>
            </a:r>
            <a:r>
              <a:rPr lang="uk-UA" sz="2400" b="1" i="0" dirty="0">
                <a:effectLst/>
                <a:latin typeface="Tahoma" panose="020B0604030504040204" pitchFamily="34" charset="0"/>
              </a:rPr>
              <a:t>(03244)38545</a:t>
            </a:r>
          </a:p>
          <a:p>
            <a:r>
              <a:rPr lang="en-US" altLang="ru-RU" sz="2400" b="1" dirty="0">
                <a:latin typeface="Tahoma" panose="020B0604030504040204" pitchFamily="34" charset="0"/>
              </a:rPr>
              <a:t>E-mail</a:t>
            </a:r>
            <a:r>
              <a:rPr lang="uk-UA" altLang="ru-RU" sz="2400" b="1" dirty="0">
                <a:latin typeface="Tahoma" panose="020B0604030504040204" pitchFamily="34" charset="0"/>
              </a:rPr>
              <a:t>: </a:t>
            </a:r>
            <a:r>
              <a:rPr lang="en-US" sz="2400" b="0" i="0" dirty="0">
                <a:effectLst/>
                <a:latin typeface="Tahoma" panose="020B0604030504040204" pitchFamily="34" charset="0"/>
              </a:rPr>
              <a:t>drogobych_vo.gimnasium@ukr.net</a:t>
            </a:r>
            <a:endParaRPr lang="en-US" altLang="ru-RU" sz="2400" b="1" dirty="0"/>
          </a:p>
          <a:p>
            <a:endParaRPr lang="ru-RU" altLang="ru-RU" sz="2400" dirty="0"/>
          </a:p>
          <a:p>
            <a:r>
              <a:rPr lang="uk-UA" altLang="ru-RU" sz="2400" b="1" dirty="0"/>
              <a:t>Організаційно-правова форма: </a:t>
            </a:r>
            <a:r>
              <a:rPr lang="uk-UA" altLang="ru-RU" sz="2400" dirty="0"/>
              <a:t>комунальний заклад</a:t>
            </a:r>
            <a:endParaRPr lang="ru-RU" altLang="ru-RU" sz="2400" dirty="0"/>
          </a:p>
          <a:p>
            <a:r>
              <a:rPr lang="uk-UA" altLang="ru-RU" sz="2400" b="1" dirty="0"/>
              <a:t>Ідентифікаційний код юридичної особи: </a:t>
            </a:r>
            <a:r>
              <a:rPr lang="uk-UA" sz="2400" b="1" i="0" dirty="0">
                <a:effectLst/>
                <a:latin typeface="arial" panose="020B0604020202020204" pitchFamily="34" charset="0"/>
              </a:rPr>
              <a:t>19170242</a:t>
            </a:r>
            <a:endParaRPr lang="uk-UA" altLang="ru-RU" sz="2400" b="1" dirty="0"/>
          </a:p>
          <a:p>
            <a:r>
              <a:rPr lang="uk-UA" altLang="ru-RU" sz="2400" b="1" dirty="0"/>
              <a:t>Мова виховання та навчання: </a:t>
            </a:r>
            <a:r>
              <a:rPr lang="uk-UA" altLang="ru-RU" sz="2400" dirty="0"/>
              <a:t>українська</a:t>
            </a:r>
            <a:endParaRPr lang="uk-UA" altLang="ru-RU" sz="2400" dirty="0"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B9002-1F49-54DD-DECD-5E9CFF846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340768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4"/>
          <p:cNvSpPr/>
          <p:nvPr/>
        </p:nvSpPr>
        <p:spPr>
          <a:xfrm>
            <a:off x="1811339" y="863600"/>
            <a:ext cx="8605837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/>
            <a:r>
              <a:rPr lang="uk-UA" altLang="ru-RU" dirty="0">
                <a:latin typeface="Cambria" panose="02040503050406030204" pitchFamily="18" charset="0"/>
              </a:rPr>
              <a:t> </a:t>
            </a:r>
            <a:endParaRPr lang="uk-UA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Прямоугольник 8"/>
          <p:cNvSpPr/>
          <p:nvPr/>
        </p:nvSpPr>
        <p:spPr>
          <a:xfrm>
            <a:off x="1936750" y="4767264"/>
            <a:ext cx="8318500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uk-UA" alt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306B5-F654-047C-FD2A-072215E42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46925"/>
            <a:ext cx="3284984" cy="3284984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5DE2F59-A92D-E332-2A0F-C60C76E899A0}"/>
              </a:ext>
            </a:extLst>
          </p:cNvPr>
          <p:cNvSpPr/>
          <p:nvPr/>
        </p:nvSpPr>
        <p:spPr>
          <a:xfrm>
            <a:off x="551384" y="642918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</a:rPr>
              <a:t>стипендії: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ім. П. Карманського;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ім. І. Чмоли;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ім. Ю. Дрогобича;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поступу;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</a:rPr>
              <a:t>премії: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ім. І. Франка (три номінації);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ім. І. Пулюя (дві номінації);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ім. І. Боберського (одна номінація)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честі (за зайняті призові місця в олімпіадах, конкурсах, змаганнях тощо);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</a:rPr>
              <a:t>титули: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«Лицар гімназії»;</a:t>
            </a:r>
            <a:endParaRPr lang="uk-UA" sz="2400" dirty="0">
              <a:latin typeface="Tahoma" panose="020B060403050404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«Чарівна галичанка»</a:t>
            </a:r>
            <a:endParaRPr lang="uk-UA" sz="2400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2C206-ACB3-571B-468E-50B5C157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330" y="714356"/>
            <a:ext cx="3109394" cy="38556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DCE4CA-EA1F-47C3-E990-F2E10E8B4572}"/>
              </a:ext>
            </a:extLst>
          </p:cNvPr>
          <p:cNvSpPr/>
          <p:nvPr/>
        </p:nvSpPr>
        <p:spPr>
          <a:xfrm>
            <a:off x="3667108" y="5288364"/>
            <a:ext cx="8596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Положення КМУ від про науковий ліцей та науковий ліцей-інтернат від 22 травня 2019 р. № 438 п.23 </a:t>
            </a:r>
            <a:r>
              <a:rPr lang="uk-UA" sz="1600" dirty="0" err="1"/>
              <a:t>“Учні</a:t>
            </a:r>
            <a:r>
              <a:rPr lang="uk-UA" sz="1600" dirty="0"/>
              <a:t> наукових ліцеїв та наукових ліцеїв-інтернатів забезпечуються стипендією відповідно до Порядку призначення і виплати стипендій, затвердженого постановою Кабінету Міністрів України від 12 липня 2004 р. № 882 </a:t>
            </a:r>
            <a:r>
              <a:rPr lang="uk-UA" sz="1600" dirty="0" err="1"/>
              <a:t>“Питання</a:t>
            </a:r>
            <a:r>
              <a:rPr lang="uk-UA" sz="1600" dirty="0"/>
              <a:t> стипендіального </a:t>
            </a:r>
            <a:r>
              <a:rPr lang="uk-UA" sz="1600" dirty="0" err="1"/>
              <a:t>забезпечення”</a:t>
            </a:r>
            <a:r>
              <a:rPr lang="uk-UA" sz="1600" dirty="0"/>
              <a:t> (Офіційний вісник України, 2004 р., № 28, ст. 1871; 2017 р., № 4, ст. 151).”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82302115-35CC-8321-3EBF-B840CBF51E29}"/>
              </a:ext>
            </a:extLst>
          </p:cNvPr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3600" b="1" noProof="1">
                <a:solidFill>
                  <a:srgbClr val="FFFFFF"/>
                </a:solidFill>
                <a:latin typeface="Calibri" panose="020F0502020204030204" pitchFamily="34" charset="0"/>
              </a:rPr>
              <a:t>СТИПЕНДІЇ ЛІЦЕЮ</a:t>
            </a:r>
            <a:endParaRPr lang="uk-UA" altLang="x-none" sz="3600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306B5-F654-047C-FD2A-072215E42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41" y="-391295"/>
            <a:ext cx="2258966" cy="2258966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82302115-35CC-8321-3EBF-B840CBF51E29}"/>
              </a:ext>
            </a:extLst>
          </p:cNvPr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3600" b="1" noProof="1">
                <a:solidFill>
                  <a:srgbClr val="FFFFFF"/>
                </a:solidFill>
                <a:latin typeface="Calibri" panose="020F0502020204030204" pitchFamily="34" charset="0"/>
              </a:rPr>
              <a:t>СТИПЕНДІЇ ЛІЦЕЮ</a:t>
            </a:r>
            <a:endParaRPr lang="uk-UA" altLang="x-none" sz="3600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B51EF-0C57-2A38-9EC5-AEA20B1F9416}"/>
              </a:ext>
            </a:extLst>
          </p:cNvPr>
          <p:cNvSpPr txBox="1"/>
          <p:nvPr/>
        </p:nvSpPr>
        <p:spPr>
          <a:xfrm>
            <a:off x="5972066" y="1589891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«Чарівна галичанка»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Кирилюс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Анні-Марії (11В);</a:t>
            </a:r>
          </a:p>
          <a:p>
            <a:pPr marL="457200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«Лицар ліцею»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Бабій Олександру (10А);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F5BE6-2BAB-CC0D-CBDC-9DD10A7C6997}"/>
              </a:ext>
            </a:extLst>
          </p:cNvPr>
          <p:cNvSpPr txBox="1"/>
          <p:nvPr/>
        </p:nvSpPr>
        <p:spPr>
          <a:xfrm>
            <a:off x="-168696" y="94356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ім. І. Франка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літературну діяльність)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Коновалець Юлії (9Б);</a:t>
            </a:r>
          </a:p>
          <a:p>
            <a:pPr lvl="1"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ім. І. Пулюя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науково-дослідну роботу)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Гриню Юліану (9А);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95413-DB99-5006-23AD-432D86CA026D}"/>
              </a:ext>
            </a:extLst>
          </p:cNvPr>
          <p:cNvSpPr txBox="1"/>
          <p:nvPr/>
        </p:nvSpPr>
        <p:spPr>
          <a:xfrm>
            <a:off x="1524000" y="1583705"/>
            <a:ext cx="4896545" cy="526297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20090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Премія честі:</a:t>
            </a:r>
          </a:p>
          <a:p>
            <a:pPr marL="720090"/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Адикевич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Оксана 5-А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Амельченко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Діана 8-В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Андрієвська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Уляна 6-Б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Андрухів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Святослав 9-В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Асєєва Олеся 9-В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Бабич Назар   10-А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Бабій Олександр – 10 – А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Базів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 6-Б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Бандрівська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Андріана 9-В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Бандрівський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Святослав 5-Б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Банько Олександра   10-В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Баран Анастасія 11-Б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Баранцева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Софія   11-В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Барна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Марія 8-Б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Белз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Марія 9-Б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Березовська А. 6-Б 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Бернадович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Катерина 8-Б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Бец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Денис 7-Б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Білик Софія 11-Б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Білошицька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Божена   10-А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Біляк Матвій 7-А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Бірн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Юрій   8-В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Блажкевич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Владислав 5-Б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Бобурчак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Катерина 11-Б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Боднар Володимир 11-А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Борис Микола 10-В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990600" algn="l"/>
              </a:tabLs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Борис Софія 10-В  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C0ECC-6FD2-41A2-66A7-E460467619ED}"/>
              </a:ext>
            </a:extLst>
          </p:cNvPr>
          <p:cNvSpPr txBox="1"/>
          <p:nvPr/>
        </p:nvSpPr>
        <p:spPr>
          <a:xfrm>
            <a:off x="4383834" y="1678251"/>
            <a:ext cx="25859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Боцко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Матвій 10-В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Бурдельна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Єлизавета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Буцяк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Ян 7-Б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Бушта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Андрій 9-А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Василиків Максим 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Василиків Орест 10-В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Василиків 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Віторія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11-А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Васильків Максим 10-В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Верещинська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Ірина 11-Б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Винник Олег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Винницький Іван 5-Б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Ксенія 8-Б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Войтович Юрій 8-В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Волошанська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Юліана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Волошин Олександр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Волошенюк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Христина 7 -А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Волощак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Марко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Волощак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Христина 7-А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Волянська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Софія 11-Б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Гавронський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Юрій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Гамків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Степан 10-В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Гаргай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Юрій 9-В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Гельжинський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Олександр 11-В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Гельжинський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Павло 11-В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Гинда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Назар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Гівчак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Ірина 9-В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Гірак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Олег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B9A30C-21BD-CD2C-DABF-9781D15ABDFA}"/>
              </a:ext>
            </a:extLst>
          </p:cNvPr>
          <p:cNvSpPr txBox="1"/>
          <p:nvPr/>
        </p:nvSpPr>
        <p:spPr>
          <a:xfrm>
            <a:off x="7278960" y="2347139"/>
            <a:ext cx="270282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Гнилянський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Ігор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Голик Соломія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Гордієнко Андрій 9-А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Гриньків Анастасія 11-Б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Грицьків Діана 11-А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Гутович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Денис 6-Г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Гуцело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Іванна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Павло 9-Б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Дідух Володимир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Дмитрів Христина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Дубравський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Любомир   10-В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Дурибаба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Софія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Дюк Ростислав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Дякович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 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Дякунчак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Андрій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Денис 11-В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Павло 9-Б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Задорожний Богдан 9-В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Заєць Роман 7-А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Заращак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Назар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Зимянський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Назарій 9-В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 Д. 6-Г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Зубрицька Софія 8-Б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D63155-6A5E-9388-27E9-ADEBDE802290}"/>
              </a:ext>
            </a:extLst>
          </p:cNvPr>
          <p:cNvSpPr txBox="1"/>
          <p:nvPr/>
        </p:nvSpPr>
        <p:spPr>
          <a:xfrm>
            <a:off x="9696400" y="2337846"/>
            <a:ext cx="269979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Зубрицька Софія 9- 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Іванішев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Олександр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Іванців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Богдан 9-В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Іванців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Маркіян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Іванцюра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Ярина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Іжик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Андріана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Іжик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 6-Г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Кандур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Оксана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Канюк Вікторія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Карпа Марта8-Б      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Кафлик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 6-Г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Кашаєва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Вікторія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Михайло 7-А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Кикта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Анна-Марія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Кириленко С. 6-Г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Кирилюс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Анна-Марія  10-В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Кіслінгір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Андріана 11-А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Кіслінгір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Віталія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Кліщ Богдан   10-Б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Кобильник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Олександр 8 -В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Коблянська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Юлія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Коваленко Роман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Коваль Соломія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8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306B5-F654-047C-FD2A-072215E42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41" y="-391295"/>
            <a:ext cx="2258966" cy="2258966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82302115-35CC-8321-3EBF-B840CBF51E29}"/>
              </a:ext>
            </a:extLst>
          </p:cNvPr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3600" b="1" noProof="1">
                <a:solidFill>
                  <a:srgbClr val="FFFFFF"/>
                </a:solidFill>
                <a:latin typeface="Calibri" panose="020F0502020204030204" pitchFamily="34" charset="0"/>
              </a:rPr>
              <a:t>СТИПЕНДІЇ ЛІЦЕЮ</a:t>
            </a:r>
            <a:endParaRPr lang="uk-UA" altLang="x-none" sz="3600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1E72-EC35-33F4-2DBA-19BB995BB355}"/>
              </a:ext>
            </a:extLst>
          </p:cNvPr>
          <p:cNvSpPr txBox="1"/>
          <p:nvPr/>
        </p:nvSpPr>
        <p:spPr>
          <a:xfrm>
            <a:off x="358226" y="1124393"/>
            <a:ext cx="62436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Коваль Софія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Ковальов Артур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Вероніка 7-А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Соломія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Колюбанич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Юрій 7Г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Кондратюк О. 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Конончук Данило 11-В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Костик Христина 7В.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Костів Ірина 10-В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Коцан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Віталіна 7-Б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Коцюба А. 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Коцюба Владислав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Коцюба Надія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Красінський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Денис 5 -Б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Куделич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 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Кузнєцова Надія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Кузьмин Євгенія 8-Б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Кундик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Вероніка 8-А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Кундич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Назарій   11-А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Куриляк Яна 5-Б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Кухарський Андрій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Лаврик Олександр 8-В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Лазарів Марія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Лазарович Ярина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Левицька Марія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Левицький Андрій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Леснянський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Артем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Летнянчин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Вікторія – 10-В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Ліхтаревський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Владислав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Лукавський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Василь 11-В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C1AC5-8FDD-18BA-AC0B-926159BCA190}"/>
              </a:ext>
            </a:extLst>
          </p:cNvPr>
          <p:cNvSpPr txBox="1"/>
          <p:nvPr/>
        </p:nvSpPr>
        <p:spPr>
          <a:xfrm>
            <a:off x="2974182" y="1052736"/>
            <a:ext cx="62436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Лунів Наталія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Луців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Юрій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Мазяр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 11-В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Манько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Владислав 10-Б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Мариновський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 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Мацько Юлія – 10 – А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Мацюрович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Віталіна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Мельничук Денис 11-Б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Микитчин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Влада   11-А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Мицик Олег 8-В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Мищатин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Мітрофанова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Вікторія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Мотрич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Богдан 7 -А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Інесса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7-А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Мушинський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І. 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Наливайко Софійка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Данило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Онишкевич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 11-В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Ортинська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Роксолана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Ортинська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Ярина 5 -А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Остапенко Ольга – 10 – А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ПавловаВероніка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Пакула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Богдан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Паласевич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Юрій 7-А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Панченко В. 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Паращук Любов 9- 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Петняк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Віталій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Петрик Марта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Петрів М. 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Пиляк Назар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2D127-9D6D-A6DA-93A3-D8AB56BF45A0}"/>
              </a:ext>
            </a:extLst>
          </p:cNvPr>
          <p:cNvSpPr txBox="1"/>
          <p:nvPr/>
        </p:nvSpPr>
        <p:spPr>
          <a:xfrm>
            <a:off x="5519936" y="1052736"/>
            <a:ext cx="62436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Пиляк О. 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Пиріг Євген Диплом 8-В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Пінчак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Володимир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Пінчак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Ірина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Плазинська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вікторія 8-В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Поєдинцева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Марія  10- А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Попик Назар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Пристай Діана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Проць Владислав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Проць Ярина 10-В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Пумпа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Каміла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Пфайфер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Софія 11-А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Рупінська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Рупінський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Олександр  7-Б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Рупняк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Андріана 8-А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Савченко Олег9-Б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Савчин Андрій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Семкович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Святослав 5-В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Сілецька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Аліна 7-А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Слюсар Єлизавета-Злата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Сметинець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Вікторія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Сокур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Олександр 7-А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Спринська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Юлія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Стрілець Богдан 7-А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Табачний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Олег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Ткач С. 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Ткачук Сергій 7-Б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Товарницький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Назар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Торган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Каріна 9-В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70EB6-148E-1B6D-867F-593FEDCE5A5E}"/>
              </a:ext>
            </a:extLst>
          </p:cNvPr>
          <p:cNvSpPr txBox="1"/>
          <p:nvPr/>
        </p:nvSpPr>
        <p:spPr>
          <a:xfrm>
            <a:off x="8237206" y="1468234"/>
            <a:ext cx="62436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Тустанівський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Дмитро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Тяка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Вікторія 11-Б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Умалінова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Влада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Федаш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Іван 7-Г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Фещак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Вікторія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Фурдига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Максим 8-В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Харів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Марта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Хміль Андрій 11-Б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Хомич Марія 11-В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Цимбаляк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Роман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Чайківський Василь 9-Б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Чапля Ангеліна 8-Б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Чопик Ярина 5-Б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Шевців Яна 5 -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Акл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Шевчук Анастасія 8-Б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Шешурак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Христина   11-В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Шкільник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Богдан 11-Б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Шкраба Андрій 6Г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Шлапак Арсен   10-А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Юрків П. 6-Б 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Яворська Марта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Яворський Юрій 10-В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Якимів Максим   9-А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Якимів Оксана 11-Б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Яцимірський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Андрій 9-В  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Яцків Соломія   11-А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Яцуляк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Віолетта 8-Б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9EAF2-D5C0-0204-6654-D65896A6BF10}"/>
              </a:ext>
            </a:extLst>
          </p:cNvPr>
          <p:cNvSpPr txBox="1"/>
          <p:nvPr/>
        </p:nvSpPr>
        <p:spPr>
          <a:xfrm>
            <a:off x="-355973" y="733729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90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Премія честі (продовження):</a:t>
            </a:r>
          </a:p>
        </p:txBody>
      </p:sp>
    </p:spTree>
    <p:extLst>
      <p:ext uri="{BB962C8B-B14F-4D97-AF65-F5344CB8AC3E}">
        <p14:creationId xmlns:p14="http://schemas.microsoft.com/office/powerpoint/2010/main" val="121992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306" y="5703895"/>
            <a:ext cx="9144000" cy="568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r>
              <a:rPr lang="uk-UA" altLang="ru-RU" sz="3200" b="1" noProof="1"/>
              <a:t>РАЗОМ: 40 ДІТЕЙ</a:t>
            </a:r>
            <a:endParaRPr lang="uk-UA" altLang="x-none" sz="3200" noProof="1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ru-RU" sz="3600" b="1" noProof="1">
                <a:solidFill>
                  <a:srgbClr val="FFFFFF"/>
                </a:solidFill>
              </a:rPr>
              <a:t>УЧНІ ПІЛЬГОВИХ КАТЕГОРІЙ ЛІЦЕЮ </a:t>
            </a:r>
            <a:endParaRPr lang="uk-UA" altLang="x-none" sz="3600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Прямоугольник 5"/>
          <p:cNvSpPr/>
          <p:nvPr/>
        </p:nvSpPr>
        <p:spPr>
          <a:xfrm>
            <a:off x="1760538" y="1225233"/>
            <a:ext cx="8280400" cy="44786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діти, позбавлені батьківського піклування – 1                                                    </a:t>
            </a:r>
            <a:endParaRPr lang="uk-UA" altLang="ru-RU" sz="1600" b="1" dirty="0">
              <a:solidFill>
                <a:srgbClr val="FF0000"/>
              </a:solidFill>
            </a:endParaRP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сироти - 1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діти-напівсироти – 14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 багатодітних сімей</a:t>
            </a:r>
            <a:r>
              <a:rPr lang="en-US" altLang="ru-RU" sz="1600" dirty="0"/>
              <a:t> </a:t>
            </a:r>
            <a:r>
              <a:rPr lang="uk-UA" altLang="ru-RU" sz="1600" dirty="0"/>
              <a:t>–</a:t>
            </a:r>
            <a:r>
              <a:rPr lang="en-US" altLang="ru-RU" sz="1600" dirty="0"/>
              <a:t> </a:t>
            </a:r>
            <a:r>
              <a:rPr lang="uk-UA" altLang="ru-RU" sz="1600" dirty="0"/>
              <a:t>117 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діти-інваліди –</a:t>
            </a:r>
            <a:r>
              <a:rPr lang="en-US" altLang="ru-RU" sz="1600" dirty="0"/>
              <a:t> </a:t>
            </a:r>
            <a:r>
              <a:rPr lang="uk-UA" altLang="ru-RU" sz="1600" dirty="0"/>
              <a:t>7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 осіб, визнаних учасниками бойових дій (учасники АТО) – 19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діти, один із батьків яких загинув (пропав безвісти) у районі проведення АТО– 0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 зареєстровані, як внутрішньо переміщені особи – 0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 з малозабезпечених сімей – 10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/>
              <a:t>діти, які постраждали внаслідок аварії на ЧАЕС – 4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1600" dirty="0" err="1"/>
              <a:t>однокі</a:t>
            </a:r>
            <a:r>
              <a:rPr lang="uk-UA" altLang="ru-RU" sz="1600" dirty="0"/>
              <a:t> матері - 3</a:t>
            </a:r>
          </a:p>
          <a:p>
            <a:pPr marL="44958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altLang="ru-RU" sz="1600" dirty="0"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CBB6C-AD5D-59BA-6EB8-A69D216C4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8195"/>
            <a:ext cx="2079764" cy="20797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14928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303849"/>
            <a:ext cx="7777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400" b="1" noProof="1"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ОРГАНІЗАЦІЯ ХАРЧУВАННЯ</a:t>
            </a:r>
          </a:p>
        </p:txBody>
      </p:sp>
      <p:sp>
        <p:nvSpPr>
          <p:cNvPr id="26629" name="Прямоугольник 5"/>
          <p:cNvSpPr/>
          <p:nvPr/>
        </p:nvSpPr>
        <p:spPr>
          <a:xfrm>
            <a:off x="1703389" y="738189"/>
            <a:ext cx="8713787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uk-UA" altLang="ru-RU" sz="1600" b="1" dirty="0">
              <a:solidFill>
                <a:srgbClr val="00682F"/>
              </a:solidFill>
              <a:latin typeface="Cambria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6630" name="Прямоугольник 11"/>
          <p:cNvSpPr/>
          <p:nvPr/>
        </p:nvSpPr>
        <p:spPr>
          <a:xfrm>
            <a:off x="3908376" y="1927225"/>
            <a:ext cx="809228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uk-UA" altLang="uk-UA" sz="3200" b="1" dirty="0"/>
              <a:t>ВАРТІСТЬ ХАРЧУВАННЯ</a:t>
            </a:r>
          </a:p>
          <a:p>
            <a:pPr eaLnBrk="0" hangingPunct="0"/>
            <a:endParaRPr lang="uk-UA" altLang="uk-UA" sz="3200" b="1" dirty="0"/>
          </a:p>
          <a:p>
            <a:pPr eaLnBrk="0" hangingPunct="0"/>
            <a:r>
              <a:rPr lang="uk-UA" altLang="uk-UA" sz="3200" b="1" dirty="0"/>
              <a:t>26,00 грн. - обід для для пільгових категорій учнів</a:t>
            </a:r>
            <a:endParaRPr lang="uk-UA" altLang="uk-UA" sz="3200" b="1" dirty="0">
              <a:ea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3A3061-037C-E8B2-2C58-EEC840AA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0"/>
            <a:ext cx="1130525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МАТЕРІАЛЬНО-ТЕХНІЧНА БАЗА  ЗАКЛАДУ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4557" y="1700808"/>
            <a:ext cx="69500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x-none" sz="4000" b="1" noProof="1"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ЗАБЕЗПЕЧЕННЯ УЧНІВ ПІДРУЧНИКАМИ – 91%</a:t>
            </a:r>
            <a:endParaRPr sz="4000" b="1" noProof="1">
              <a:effectLst>
                <a:outerShdw blurRad="38100" dist="38100" dir="2700000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9701" name="TextBox 4"/>
          <p:cNvSpPr txBox="1"/>
          <p:nvPr/>
        </p:nvSpPr>
        <p:spPr>
          <a:xfrm>
            <a:off x="1415480" y="1724680"/>
            <a:ext cx="3600450" cy="223984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/>
              <a:t>5 класи – 95%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/>
              <a:t>6-9 класи – 85%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/>
              <a:t>10 класи – 90%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/>
              <a:t>11 класи – 95%</a:t>
            </a:r>
            <a:endParaRPr lang="ru-RU" altLang="uk-UA" sz="2400" dirty="0">
              <a:ea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6F2C3E-592B-4319-A129-0E45A450B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74" y="3212976"/>
            <a:ext cx="3284984" cy="3284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2002A-A5F2-F5FF-080F-BABE9C7DD35A}"/>
              </a:ext>
            </a:extLst>
          </p:cNvPr>
          <p:cNvSpPr txBox="1"/>
          <p:nvPr/>
        </p:nvSpPr>
        <p:spPr>
          <a:xfrm>
            <a:off x="623392" y="4077072"/>
            <a:ext cx="7517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ІНТЕРАКТИВНЕ НАВЧАННЯ У 18 КАБІНЕТАХ</a:t>
            </a:r>
            <a:endParaRPr lang="uk-U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1C248-15EF-E36A-BFB7-2AD9E6EE7D05}"/>
              </a:ext>
            </a:extLst>
          </p:cNvPr>
          <p:cNvSpPr txBox="1"/>
          <p:nvPr/>
        </p:nvSpPr>
        <p:spPr>
          <a:xfrm>
            <a:off x="604392" y="4674457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ОБЛАДНАНІ КАБІНЕТИ ТА ЛАБОРАТОРІЇ, У СЕМИ КЛАСАХ ВСТАНОВЛЕНО МУЛЬТИМЕДІЙНІ ІНТЕРАКТИВНІ ДОШКИ, ТРИ КОМП’ЮТЕРНИХ КЛАСИ ІЗ ДОСТУПОМ ДО МЕРЕЖІ INTERNET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E6D6A-1C47-C4ED-B0DA-679F277B2D53}"/>
              </a:ext>
            </a:extLst>
          </p:cNvPr>
          <p:cNvSpPr txBox="1"/>
          <p:nvPr/>
        </p:nvSpPr>
        <p:spPr>
          <a:xfrm>
            <a:off x="604392" y="5627536"/>
            <a:ext cx="8371928" cy="104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STEAM – ЛАБОРАТОРІЯ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WIFI, ДВА СПОРТИВНІ ЗАЛИ, АКТОВИЙ ТА ХОРЕОГРАФІЧНИЙ ЗАЛИ, БІБЛІОТЕКА, МЕДІАТЕКА, ЇДАЛЬНЯ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5400" y="0"/>
            <a:ext cx="1058517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sp>
        <p:nvSpPr>
          <p:cNvPr id="30723" name="Прямоугольник 3"/>
          <p:cNvSpPr/>
          <p:nvPr/>
        </p:nvSpPr>
        <p:spPr>
          <a:xfrm>
            <a:off x="1936750" y="1560461"/>
            <a:ext cx="83185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uk-UA" altLang="uk-UA" sz="3200" b="1" dirty="0"/>
              <a:t>ЗВІТ ПРО ВИТРАЧЕНІ БЮДЖЕТНІ КОШТИ з січня по червень 2022 р.</a:t>
            </a:r>
            <a:endParaRPr lang="ru-RU" altLang="uk-UA" sz="3200" dirty="0">
              <a:ea typeface="Arial" panose="020B0604020202020204" pitchFamily="34" charset="0"/>
            </a:endParaRPr>
          </a:p>
        </p:txBody>
      </p:sp>
      <p:sp>
        <p:nvSpPr>
          <p:cNvPr id="30725" name="TextBox 4"/>
          <p:cNvSpPr txBox="1"/>
          <p:nvPr/>
        </p:nvSpPr>
        <p:spPr>
          <a:xfrm>
            <a:off x="2166910" y="2786059"/>
            <a:ext cx="8064500" cy="3477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uk-UA" altLang="uk-UA" sz="2000" b="1" i="1" dirty="0"/>
              <a:t>Заробітна плата (з нарахуваннями)</a:t>
            </a:r>
            <a:endParaRPr lang="ru-RU" altLang="uk-UA" sz="2000" b="1" i="1" dirty="0"/>
          </a:p>
          <a:p>
            <a:r>
              <a:rPr lang="uk-UA" altLang="uk-UA" sz="2000" dirty="0"/>
              <a:t>Освітня </a:t>
            </a:r>
            <a:r>
              <a:rPr lang="ru-RU" altLang="uk-UA" sz="2000" dirty="0" err="1"/>
              <a:t>субвенція</a:t>
            </a:r>
            <a:r>
              <a:rPr lang="ru-RU" altLang="uk-UA" sz="2000" dirty="0"/>
              <a:t> 	</a:t>
            </a:r>
            <a:r>
              <a:rPr lang="ru-RU" altLang="uk-UA" sz="2000" b="1" dirty="0"/>
              <a:t>5 947 340, 57 грн.</a:t>
            </a:r>
            <a:endParaRPr lang="ru-RU" altLang="uk-UA" sz="2000" dirty="0"/>
          </a:p>
          <a:p>
            <a:r>
              <a:rPr lang="ru-RU" altLang="uk-UA" sz="2000" dirty="0" err="1"/>
              <a:t>Місцевий</a:t>
            </a:r>
            <a:r>
              <a:rPr lang="ru-RU" altLang="uk-UA" sz="2000" dirty="0"/>
              <a:t> бюджет 	</a:t>
            </a:r>
            <a:r>
              <a:rPr lang="ru-RU" altLang="uk-UA" sz="2000" b="1" dirty="0"/>
              <a:t>1 020 228, 97 грн.</a:t>
            </a:r>
            <a:endParaRPr lang="ru-RU" altLang="uk-UA" sz="2000" dirty="0"/>
          </a:p>
          <a:p>
            <a:pPr algn="r"/>
            <a:r>
              <a:rPr lang="ru-RU" altLang="uk-UA" sz="2000" b="1" dirty="0"/>
              <a:t>Разом: 6 967 569,54 грн.</a:t>
            </a:r>
            <a:endParaRPr lang="ru-RU" altLang="uk-UA" sz="2000" dirty="0"/>
          </a:p>
          <a:p>
            <a:r>
              <a:rPr lang="uk-UA" altLang="uk-UA" sz="2000" b="1" i="1" dirty="0"/>
              <a:t>Комунальні послуги:</a:t>
            </a:r>
            <a:endParaRPr lang="ru-RU" altLang="uk-UA" sz="2000" b="1" i="1" dirty="0"/>
          </a:p>
          <a:p>
            <a:r>
              <a:rPr lang="uk-UA" altLang="uk-UA" sz="2000" dirty="0"/>
              <a:t>опалення </a:t>
            </a:r>
            <a:r>
              <a:rPr lang="en-US" altLang="uk-UA" sz="2000" dirty="0"/>
              <a:t>		 </a:t>
            </a:r>
            <a:r>
              <a:rPr lang="uk-UA" altLang="uk-UA" sz="2000" dirty="0"/>
              <a:t>1 045 138, 28 </a:t>
            </a:r>
            <a:r>
              <a:rPr lang="ru-RU" altLang="uk-UA" sz="2000" dirty="0"/>
              <a:t>грн.</a:t>
            </a:r>
          </a:p>
          <a:p>
            <a:r>
              <a:rPr lang="uk-UA" altLang="uk-UA" sz="2000" dirty="0"/>
              <a:t>електроенергія </a:t>
            </a:r>
            <a:r>
              <a:rPr lang="ru-RU" altLang="uk-UA" sz="2000" dirty="0"/>
              <a:t> </a:t>
            </a:r>
            <a:r>
              <a:rPr lang="en-US" altLang="uk-UA" sz="2000" dirty="0"/>
              <a:t>	   </a:t>
            </a:r>
            <a:r>
              <a:rPr lang="uk-UA" altLang="uk-UA" sz="2000" dirty="0"/>
              <a:t>187 922, 70 </a:t>
            </a:r>
            <a:r>
              <a:rPr lang="ru-RU" altLang="uk-UA" sz="2000" dirty="0"/>
              <a:t>грн.</a:t>
            </a:r>
          </a:p>
          <a:p>
            <a:r>
              <a:rPr lang="uk-UA" altLang="uk-UA" sz="2000" dirty="0"/>
              <a:t>водопостачання </a:t>
            </a:r>
            <a:r>
              <a:rPr lang="en-US" altLang="uk-UA" sz="2000" dirty="0"/>
              <a:t>	   </a:t>
            </a:r>
            <a:r>
              <a:rPr lang="uk-UA" altLang="uk-UA" sz="2000" dirty="0"/>
              <a:t>31 380,13 </a:t>
            </a:r>
            <a:r>
              <a:rPr lang="ru-RU" altLang="uk-UA" sz="2000" dirty="0"/>
              <a:t>грн.</a:t>
            </a:r>
          </a:p>
          <a:p>
            <a:r>
              <a:rPr lang="ru-RU" altLang="uk-UA" sz="2000" dirty="0" err="1"/>
              <a:t>побутові</a:t>
            </a:r>
            <a:r>
              <a:rPr lang="ru-RU" altLang="uk-UA" sz="2000" dirty="0"/>
              <a:t> </a:t>
            </a:r>
            <a:r>
              <a:rPr lang="ru-RU" altLang="uk-UA" sz="2000" dirty="0" err="1"/>
              <a:t>відходи</a:t>
            </a:r>
            <a:r>
              <a:rPr lang="ru-RU" altLang="uk-UA" sz="2000" dirty="0"/>
              <a:t>	    11 120,52 грн.</a:t>
            </a:r>
            <a:endParaRPr lang="en-US" altLang="uk-UA" sz="2000" dirty="0"/>
          </a:p>
          <a:p>
            <a:endParaRPr lang="ru-RU" altLang="uk-UA" sz="2000" dirty="0"/>
          </a:p>
          <a:p>
            <a:pPr algn="r"/>
            <a:r>
              <a:rPr lang="ru-RU" altLang="uk-UA" sz="2000" dirty="0"/>
              <a:t>   </a:t>
            </a:r>
            <a:r>
              <a:rPr lang="ru-RU" altLang="uk-UA" sz="2000" b="1" dirty="0"/>
              <a:t>Разом:  1 275 561,63 грн. </a:t>
            </a:r>
            <a:endParaRPr lang="ru-RU" altLang="uk-UA" sz="2000" dirty="0"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B564BF-7AAB-30D7-3DB4-8E26404AA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" y="4797152"/>
            <a:ext cx="1935748" cy="19357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solidFill>
                  <a:srgbClr val="8E008E"/>
                </a:solidFill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solidFill>
                <a:srgbClr val="8E008E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Прямоугольник 3"/>
          <p:cNvSpPr/>
          <p:nvPr/>
        </p:nvSpPr>
        <p:spPr>
          <a:xfrm>
            <a:off x="1828738" y="1510544"/>
            <a:ext cx="83185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uk-UA" altLang="uk-UA" sz="3200" b="1" dirty="0"/>
              <a:t>ЗВІТ ПРО ВИТРАЧЕНІ БЮДЖЕТНІ КОШТИ з січня по червень 2022 р.</a:t>
            </a:r>
            <a:endParaRPr lang="ru-RU" altLang="uk-UA" sz="3200" dirty="0">
              <a:ea typeface="Arial" panose="020B0604020202020204" pitchFamily="34" charset="0"/>
            </a:endParaRPr>
          </a:p>
        </p:txBody>
      </p:sp>
      <p:sp>
        <p:nvSpPr>
          <p:cNvPr id="31749" name="TextBox 4"/>
          <p:cNvSpPr txBox="1"/>
          <p:nvPr/>
        </p:nvSpPr>
        <p:spPr>
          <a:xfrm>
            <a:off x="2639616" y="3298919"/>
            <a:ext cx="8391555" cy="27084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uk-UA" altLang="uk-UA" sz="2100" dirty="0"/>
              <a:t>Дератизація, телефон, послуги Інтернет, тривожна кнопка, поточний ремонт батарей, навчання з тендерних закупівель, виготовлення технічної  документації, підключення до програми  </a:t>
            </a:r>
            <a:r>
              <a:rPr lang="ru-RU" altLang="uk-UA" sz="2100" dirty="0"/>
              <a:t>50 184,15 грн.</a:t>
            </a:r>
          </a:p>
          <a:p>
            <a:r>
              <a:rPr lang="uk-UA" altLang="uk-UA" sz="2100" dirty="0"/>
              <a:t>Харчування малозабезпечених дітей </a:t>
            </a:r>
            <a:r>
              <a:rPr lang="ru-RU" altLang="uk-UA" sz="2100" dirty="0"/>
              <a:t>5 070 грн.</a:t>
            </a:r>
          </a:p>
          <a:p>
            <a:r>
              <a:rPr lang="uk-UA" altLang="uk-UA" sz="2100" dirty="0"/>
              <a:t>Господарські товари </a:t>
            </a:r>
            <a:r>
              <a:rPr lang="ru-RU" altLang="uk-UA" sz="2100" dirty="0"/>
              <a:t>30 114 грн.</a:t>
            </a:r>
          </a:p>
          <a:p>
            <a:endParaRPr lang="ru-RU" altLang="uk-UA" sz="2000" dirty="0"/>
          </a:p>
          <a:p>
            <a:pPr algn="r"/>
            <a:r>
              <a:rPr lang="uk-UA" altLang="uk-UA" sz="2000" dirty="0"/>
              <a:t> </a:t>
            </a:r>
            <a:r>
              <a:rPr lang="ru-RU" altLang="uk-UA" sz="2400" dirty="0"/>
              <a:t> </a:t>
            </a:r>
            <a:r>
              <a:rPr lang="uk-UA" altLang="uk-UA" sz="2400" b="1" dirty="0"/>
              <a:t>Разом: 85 368,15 </a:t>
            </a:r>
            <a:r>
              <a:rPr lang="ru-RU" altLang="uk-UA" sz="2400" b="1" dirty="0"/>
              <a:t>грн.</a:t>
            </a:r>
            <a:endParaRPr lang="ru-RU" altLang="uk-UA" sz="2400" dirty="0">
              <a:ea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FC684B19-61C5-EE18-8E1D-5C2C62CBC68D}"/>
              </a:ext>
            </a:extLst>
          </p:cNvPr>
          <p:cNvSpPr/>
          <p:nvPr/>
        </p:nvSpPr>
        <p:spPr>
          <a:xfrm>
            <a:off x="695400" y="0"/>
            <a:ext cx="1058517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B5E377-B04E-D4A7-3769-69A024722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653136"/>
            <a:ext cx="2007756" cy="20077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1781928"/>
            <a:ext cx="9144000" cy="568325"/>
          </a:xfrm>
          <a:prstGeom prst="rect">
            <a:avLst/>
          </a:prstGeom>
          <a:gradFill flip="none" rotWithShape="1">
            <a:gsLst>
              <a:gs pos="0">
                <a:srgbClr val="8E008E">
                  <a:shade val="30000"/>
                  <a:satMod val="115000"/>
                </a:srgbClr>
              </a:gs>
              <a:gs pos="50000">
                <a:srgbClr val="8E008E">
                  <a:shade val="67500"/>
                  <a:satMod val="115000"/>
                </a:srgbClr>
              </a:gs>
              <a:gs pos="100000">
                <a:srgbClr val="8E008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525141" y="0"/>
            <a:ext cx="9144000" cy="738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solidFill>
                  <a:srgbClr val="8E008E"/>
                </a:solidFill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solidFill>
                <a:srgbClr val="8E008E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Прямоугольник 3"/>
          <p:cNvSpPr/>
          <p:nvPr/>
        </p:nvSpPr>
        <p:spPr>
          <a:xfrm>
            <a:off x="1991196" y="1682303"/>
            <a:ext cx="82710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uk-UA" altLang="uk-UA" sz="2800" b="1" dirty="0"/>
              <a:t>2210 Предмети, матеріали обладнання та інвентар 81837,60 грн.</a:t>
            </a:r>
            <a:endParaRPr lang="ru-RU" altLang="uk-UA" sz="2800" dirty="0">
              <a:ea typeface="Arial" panose="020B0604020202020204" pitchFamily="34" charset="0"/>
            </a:endParaRPr>
          </a:p>
        </p:txBody>
      </p:sp>
      <p:pic>
        <p:nvPicPr>
          <p:cNvPr id="22534" name="Picture 8" descr="Tubes fournitures scolaires - 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57186" y="11526977"/>
            <a:ext cx="668020" cy="978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1B1599F4-0C59-D498-FCE8-5791333999A8}"/>
              </a:ext>
            </a:extLst>
          </p:cNvPr>
          <p:cNvSpPr/>
          <p:nvPr/>
        </p:nvSpPr>
        <p:spPr>
          <a:xfrm>
            <a:off x="695400" y="0"/>
            <a:ext cx="1058517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7BFAB-8925-4E4B-5785-9E5E34D2F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3338534" cy="3338534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1C6BF69-9CAD-6D06-9F9A-4E2409DC380A}"/>
              </a:ext>
            </a:extLst>
          </p:cNvPr>
          <p:cNvSpPr txBox="1"/>
          <p:nvPr/>
        </p:nvSpPr>
        <p:spPr>
          <a:xfrm>
            <a:off x="4006847" y="3085959"/>
            <a:ext cx="7273729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numCol="2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6 300 грн.-папір </a:t>
            </a:r>
            <a:r>
              <a:rPr lang="uk-UA" altLang="uk-UA" sz="1400" dirty="0" err="1">
                <a:ea typeface="Arial" panose="020B0604020202020204" pitchFamily="34" charset="0"/>
              </a:rPr>
              <a:t>ксероксний</a:t>
            </a:r>
            <a:endParaRPr lang="uk-UA" altLang="uk-UA" sz="1400" dirty="0"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 250 грн.-швидкозшивачі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 425 грн.-файли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 910 грн-папки </a:t>
            </a:r>
            <a:r>
              <a:rPr lang="uk-UA" altLang="uk-UA" sz="1400" dirty="0" err="1">
                <a:ea typeface="Arial" panose="020B0604020202020204" pitchFamily="34" charset="0"/>
              </a:rPr>
              <a:t>сигригатори</a:t>
            </a:r>
            <a:endParaRPr lang="uk-UA" altLang="uk-UA" sz="1400" dirty="0"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300 грн – ручки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75 грн – коректор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90 грн – </a:t>
            </a:r>
            <a:r>
              <a:rPr lang="uk-UA" altLang="uk-UA" sz="1400" dirty="0" err="1">
                <a:ea typeface="Arial" panose="020B0604020202020204" pitchFamily="34" charset="0"/>
              </a:rPr>
              <a:t>степлер</a:t>
            </a:r>
            <a:endParaRPr lang="uk-UA" altLang="uk-UA" sz="1400" dirty="0"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75 грн – скріпки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325 грн – зошит канцелярський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100 грн – клей ПВА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11450 грн – двері металопластикові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42450 грн – вікно металопластикове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999 грн – </a:t>
            </a:r>
            <a:r>
              <a:rPr lang="uk-UA" altLang="uk-UA" sz="1400" dirty="0" err="1">
                <a:ea typeface="Arial" panose="020B0604020202020204" pitchFamily="34" charset="0"/>
              </a:rPr>
              <a:t>кліплення</a:t>
            </a:r>
            <a:r>
              <a:rPr lang="uk-UA" altLang="uk-UA" sz="1400" dirty="0">
                <a:ea typeface="Arial" panose="020B0604020202020204" pitchFamily="34" charset="0"/>
              </a:rPr>
              <a:t> 110м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2491,30 – труби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757F3-27C1-52A3-628C-9938198BEE9A}"/>
              </a:ext>
            </a:extLst>
          </p:cNvPr>
          <p:cNvSpPr txBox="1"/>
          <p:nvPr/>
        </p:nvSpPr>
        <p:spPr>
          <a:xfrm>
            <a:off x="8134161" y="3161578"/>
            <a:ext cx="429261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5846 грн –труба 50мм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1598,40 грн- трійник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1458 грн – коліно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504 грн – перехідник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504 грн – муфта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420 грн – трап 110 </a:t>
            </a:r>
            <a:r>
              <a:rPr lang="uk-UA" altLang="uk-UA" sz="1400" dirty="0" err="1">
                <a:ea typeface="Arial" panose="020B0604020202020204" pitchFamily="34" charset="0"/>
              </a:rPr>
              <a:t>нерж</a:t>
            </a:r>
            <a:endParaRPr lang="uk-UA" altLang="uk-UA" sz="1400" dirty="0"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288 грн – плівка чорна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528,30 грн – кріплення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130 грн </a:t>
            </a:r>
            <a:r>
              <a:rPr lang="uk-UA" altLang="uk-UA" sz="1400" dirty="0" err="1">
                <a:ea typeface="Arial" panose="020B0604020202020204" pitchFamily="34" charset="0"/>
              </a:rPr>
              <a:t>розп</a:t>
            </a:r>
            <a:r>
              <a:rPr lang="uk-UA" altLang="uk-UA" sz="1400" dirty="0">
                <a:ea typeface="Arial" panose="020B0604020202020204" pitchFamily="34" charset="0"/>
              </a:rPr>
              <a:t>.((дерево)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178,60 – муфта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2052 грн-силікон прозорий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560 грн – утеплювач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1400" dirty="0">
                <a:ea typeface="Arial" panose="020B0604020202020204" pitchFamily="34" charset="0"/>
              </a:rPr>
              <a:t>1530 грн – труба 20мм</a:t>
            </a:r>
          </a:p>
        </p:txBody>
      </p:sp>
    </p:spTree>
    <p:extLst>
      <p:ext uri="{BB962C8B-B14F-4D97-AF65-F5344CB8AC3E}">
        <p14:creationId xmlns:p14="http://schemas.microsoft.com/office/powerpoint/2010/main" val="2804793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solidFill>
                  <a:srgbClr val="8E008E"/>
                </a:solidFill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solidFill>
                <a:srgbClr val="8E008E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Прямоугольник 3"/>
          <p:cNvSpPr/>
          <p:nvPr/>
        </p:nvSpPr>
        <p:spPr>
          <a:xfrm>
            <a:off x="-240703" y="2055443"/>
            <a:ext cx="11737303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uk-UA" altLang="uk-UA" sz="1600" dirty="0"/>
              <a:t>	</a:t>
            </a:r>
            <a:r>
              <a:rPr lang="uk-UA" altLang="uk-UA" sz="2800" b="1" dirty="0"/>
              <a:t> 2240 Оплата послуг (крім комунальних) наростаючим підсумком – 56 721,69 грн., а саме:</a:t>
            </a:r>
            <a:endParaRPr lang="ru-RU" altLang="uk-UA" sz="1600" b="1" dirty="0">
              <a:ea typeface="Arial" panose="020B0604020202020204" pitchFamily="34" charset="0"/>
            </a:endParaRPr>
          </a:p>
        </p:txBody>
      </p:sp>
      <p:sp>
        <p:nvSpPr>
          <p:cNvPr id="36869" name="TextBox 4"/>
          <p:cNvSpPr txBox="1"/>
          <p:nvPr/>
        </p:nvSpPr>
        <p:spPr>
          <a:xfrm>
            <a:off x="3071664" y="3652217"/>
            <a:ext cx="9433048" cy="26161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altLang="uk-UA" sz="2400" dirty="0"/>
              <a:t>   742 грн. - телекомунікації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dirty="0"/>
              <a:t>   3150 грн. - доступ до мережі інтернет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dirty="0"/>
              <a:t>   36 166, 69 грн. - централізоване спостереження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dirty="0">
                <a:ea typeface="Arial" panose="020B0604020202020204" pitchFamily="34" charset="0"/>
              </a:rPr>
              <a:t>   2 800 грн. - послуги дератизації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dirty="0">
                <a:ea typeface="Arial" panose="020B0604020202020204" pitchFamily="34" charset="0"/>
              </a:rPr>
              <a:t>   13 881 грн. – програмне забезпечення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altLang="uk-UA" sz="2400" dirty="0"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uk-UA" sz="2000" dirty="0">
              <a:ea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FFE33ED1-7BC8-0555-582C-90325D09D052}"/>
              </a:ext>
            </a:extLst>
          </p:cNvPr>
          <p:cNvSpPr/>
          <p:nvPr/>
        </p:nvSpPr>
        <p:spPr>
          <a:xfrm>
            <a:off x="695400" y="0"/>
            <a:ext cx="1058517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3E257-545C-99C7-7CFE-5F6667807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16" y="3716337"/>
            <a:ext cx="3088571" cy="3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6030619"/>
            <a:ext cx="9144000" cy="7128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b="1" i="1" noProof="1">
                <a:solidFill>
                  <a:srgbClr val="FFFFFF"/>
                </a:solidFill>
                <a:latin typeface="Calibri" panose="020F0502020204030204" pitchFamily="34" charset="0"/>
              </a:rPr>
              <a:t>(З СТРАТЕГІЇ РОЗВИТКУ ЛІЦЕЮ)</a:t>
            </a:r>
            <a:r>
              <a:rPr lang="uk-UA" altLang="x-none" b="1" noProof="1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b="1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23826"/>
            <a:ext cx="9144000" cy="1354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Прямоугольник 4"/>
          <p:cNvSpPr/>
          <p:nvPr/>
        </p:nvSpPr>
        <p:spPr>
          <a:xfrm>
            <a:off x="2662207" y="446952"/>
            <a:ext cx="6867586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uk-UA" altLang="ru-RU" sz="4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ОСНОВНА МЕТА ЗАКЛАДУ</a:t>
            </a:r>
            <a:endParaRPr lang="uk-UA" altLang="ru-RU" sz="4000" b="1" dirty="0">
              <a:solidFill>
                <a:schemeClr val="accent1">
                  <a:lumMod val="75000"/>
                  <a:lumOff val="25000"/>
                </a:schemeClr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5124" name="Прямоугольник 5"/>
          <p:cNvSpPr/>
          <p:nvPr/>
        </p:nvSpPr>
        <p:spPr>
          <a:xfrm>
            <a:off x="695400" y="2104416"/>
            <a:ext cx="10801200" cy="32624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здобуття  якісної сучасної освіти шляхом вільного  творчого начання відповідно до суспільних потреб, зумовлених розвитком української держави; 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ru-RU" altLang="uk-UA" sz="10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створення умов для отримання кожним учнем того рівня освіти, який відповідає його здібностям та індивідуальним особливостям; 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ru-RU" altLang="uk-UA" sz="10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створення життєздатної системи навчання і виховання дітей для досягнення ними освітнього рівня згідно з державними стандартами;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uk-UA" altLang="uk-UA" sz="10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забезпечення здорових умов розвитку, самозбагачення, вдосконалення особистості;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59375" y="1773238"/>
            <a:ext cx="3816350" cy="0"/>
          </a:xfrm>
          <a:prstGeom prst="line">
            <a:avLst/>
          </a:prstGeom>
          <a:ln>
            <a:solidFill>
              <a:srgbClr val="8E00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solidFill>
                  <a:srgbClr val="8E008E"/>
                </a:solidFill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solidFill>
                <a:srgbClr val="8E008E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Прямоугольник 3"/>
          <p:cNvSpPr/>
          <p:nvPr/>
        </p:nvSpPr>
        <p:spPr>
          <a:xfrm>
            <a:off x="1524000" y="1926992"/>
            <a:ext cx="83185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uk-UA" altLang="uk-UA" sz="1600" dirty="0"/>
              <a:t>	</a:t>
            </a:r>
            <a:r>
              <a:rPr lang="uk-UA" altLang="uk-UA" sz="2800" b="1" dirty="0"/>
              <a:t> </a:t>
            </a:r>
            <a:r>
              <a:rPr lang="uk-UA" altLang="uk-UA" sz="3200" b="1" dirty="0"/>
              <a:t>Надходження спецфонду</a:t>
            </a:r>
            <a:endParaRPr lang="ru-RU" altLang="uk-UA" sz="1600" b="1" dirty="0">
              <a:ea typeface="Arial" panose="020B0604020202020204" pitchFamily="34" charset="0"/>
            </a:endParaRPr>
          </a:p>
        </p:txBody>
      </p:sp>
      <p:sp>
        <p:nvSpPr>
          <p:cNvPr id="37893" name="TextBox 4"/>
          <p:cNvSpPr txBox="1"/>
          <p:nvPr/>
        </p:nvSpPr>
        <p:spPr>
          <a:xfrm>
            <a:off x="2999656" y="3025011"/>
            <a:ext cx="8442647" cy="24622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uk-UA" sz="2800" b="1" i="1" dirty="0"/>
              <a:t>Оренда   1960  грн.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altLang="uk-UA" sz="2800" b="1" i="1" dirty="0"/>
          </a:p>
          <a:p>
            <a:pPr algn="r"/>
            <a:r>
              <a:rPr lang="uk-UA" altLang="uk-UA" sz="2800" b="1" dirty="0"/>
              <a:t>	РАЗОМ: 1960 грн.</a:t>
            </a:r>
          </a:p>
          <a:p>
            <a:pPr algn="r"/>
            <a:r>
              <a:rPr lang="uk-UA" altLang="uk-UA" sz="2800" b="1" dirty="0"/>
              <a:t>												</a:t>
            </a:r>
            <a:endParaRPr lang="ru-RU" altLang="uk-UA" sz="2800" dirty="0">
              <a:ea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923CECEE-FDD9-60D0-12BF-02877A332524}"/>
              </a:ext>
            </a:extLst>
          </p:cNvPr>
          <p:cNvSpPr/>
          <p:nvPr/>
        </p:nvSpPr>
        <p:spPr>
          <a:xfrm>
            <a:off x="695400" y="0"/>
            <a:ext cx="1058517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BAEEE-AA77-C78F-40E8-5EDD044E1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738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solidFill>
                  <a:srgbClr val="8E008E"/>
                </a:solidFill>
                <a:latin typeface="Calibri" panose="020F0502020204030204" pitchFamily="34" charset="0"/>
              </a:rPr>
              <a:t>Фінансово-господарська діяльність</a:t>
            </a:r>
            <a:endParaRPr lang="uk-UA" altLang="x-none" sz="4000" noProof="1">
              <a:solidFill>
                <a:srgbClr val="8E008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923CECEE-FDD9-60D0-12BF-02877A332524}"/>
              </a:ext>
            </a:extLst>
          </p:cNvPr>
          <p:cNvSpPr/>
          <p:nvPr/>
        </p:nvSpPr>
        <p:spPr>
          <a:xfrm>
            <a:off x="695400" y="0"/>
            <a:ext cx="10585176" cy="1412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sz="4000" b="1" noProof="1">
                <a:latin typeface="Calibri" panose="020F0502020204030204" pitchFamily="34" charset="0"/>
              </a:rPr>
              <a:t>РЕМОНТ САНВУЗЛІВ</a:t>
            </a:r>
            <a:endParaRPr lang="uk-UA" altLang="x-none" sz="4000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BAEEE-AA77-C78F-40E8-5EDD044E1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2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620688"/>
            <a:ext cx="9144000" cy="25649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ru-RU" sz="7200" b="1" noProof="1">
                <a:latin typeface="Calibri" panose="020F0502020204030204" pitchFamily="34" charset="0"/>
              </a:rPr>
              <a:t>ДЯКУЮ</a:t>
            </a:r>
            <a:r>
              <a:rPr lang="uk-UA" altLang="ru-RU" sz="8000" b="1" noProof="1">
                <a:latin typeface="Calibri" panose="020F0502020204030204" pitchFamily="34" charset="0"/>
              </a:rPr>
              <a:t> ЗА УВАГУ!</a:t>
            </a:r>
          </a:p>
          <a:p>
            <a:pPr algn="ctr" eaLnBrk="1" hangingPunct="1"/>
            <a:endParaRPr lang="uk-UA" altLang="x-none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F6844E-BA7C-591B-2A29-96142A9CD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6030618"/>
            <a:ext cx="9144000" cy="7128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x-none" b="1" i="1" noProof="1">
                <a:latin typeface="Calibri" panose="020F0502020204030204" pitchFamily="34" charset="0"/>
              </a:rPr>
              <a:t>(З СТРАТЕГІЇ РОЗВИТКУ ЛІЦЕЮ)</a:t>
            </a:r>
            <a:r>
              <a:rPr lang="uk-UA" altLang="x-none" b="1" noProof="1">
                <a:latin typeface="Calibri" panose="020F0502020204030204" pitchFamily="34" charset="0"/>
              </a:rPr>
              <a:t> </a:t>
            </a:r>
            <a:endParaRPr b="1" noProof="1">
              <a:latin typeface="Calibri" panose="020F0502020204030204" pitchFamily="34" charset="0"/>
            </a:endParaRPr>
          </a:p>
        </p:txBody>
      </p:sp>
      <p:sp>
        <p:nvSpPr>
          <p:cNvPr id="5123" name="Прямоугольник 4"/>
          <p:cNvSpPr/>
          <p:nvPr/>
        </p:nvSpPr>
        <p:spPr>
          <a:xfrm>
            <a:off x="2613905" y="332656"/>
            <a:ext cx="696419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uk-UA" altLang="ru-RU" sz="4000" b="1" dirty="0">
                <a:solidFill>
                  <a:srgbClr val="8E008E"/>
                </a:solidFill>
                <a:latin typeface="Century Gothic" pitchFamily="34" charset="0"/>
              </a:rPr>
              <a:t>ОСНОВНА МЕТА ЗАКЛАДУ</a:t>
            </a:r>
            <a:endParaRPr lang="uk-UA" altLang="ru-RU" sz="4000" b="1" dirty="0">
              <a:solidFill>
                <a:srgbClr val="8E008E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5124" name="Прямоугольник 5"/>
          <p:cNvSpPr/>
          <p:nvPr/>
        </p:nvSpPr>
        <p:spPr>
          <a:xfrm>
            <a:off x="623392" y="1992210"/>
            <a:ext cx="11089232" cy="36009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формування в учнівської молоді навичок громадської активності та самореалізації, лідерства;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en-GB" altLang="uk-UA" sz="10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розвиток інтелектуальної, емоційної сфери дитини, формування його ціннісних орієнтирів; 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ru-RU" altLang="uk-UA" sz="10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прищеплення навичок соціальної компетентності через включення кожного школяра в систему ранньої предметної орієнтації, професійного самовизначення, профільного навчання; 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ru-RU" altLang="uk-UA" sz="10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uk-UA" altLang="uk-UA" sz="2200" dirty="0"/>
              <a:t>підготовка випускників до життєдіяльності в нових соціально-економічних умовах. </a:t>
            </a:r>
            <a:endParaRPr lang="ru-RU" altLang="uk-UA" sz="2200" dirty="0">
              <a:ea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59375" y="1773238"/>
            <a:ext cx="3816350" cy="0"/>
          </a:xfrm>
          <a:prstGeom prst="line">
            <a:avLst/>
          </a:prstGeom>
          <a:ln>
            <a:solidFill>
              <a:srgbClr val="8E00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119DB970-D8E1-CB8E-F5A2-71A71FAA4609}"/>
              </a:ext>
            </a:extLst>
          </p:cNvPr>
          <p:cNvSpPr/>
          <p:nvPr/>
        </p:nvSpPr>
        <p:spPr>
          <a:xfrm>
            <a:off x="1524000" y="123826"/>
            <a:ext cx="9144000" cy="1354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07A33A-C042-9383-7292-845333F4A3F1}"/>
              </a:ext>
            </a:extLst>
          </p:cNvPr>
          <p:cNvSpPr/>
          <p:nvPr/>
        </p:nvSpPr>
        <p:spPr>
          <a:xfrm>
            <a:off x="2662207" y="446952"/>
            <a:ext cx="6867586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uk-UA" altLang="ru-RU" sz="4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ОСНОВНА МЕТА ЗАКЛАДУ</a:t>
            </a:r>
            <a:endParaRPr lang="uk-UA" altLang="ru-RU" sz="4000" b="1" dirty="0">
              <a:solidFill>
                <a:schemeClr val="accent1">
                  <a:lumMod val="75000"/>
                  <a:lumOff val="25000"/>
                </a:schemeClr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/>
          <p:nvPr/>
        </p:nvSpPr>
        <p:spPr>
          <a:xfrm>
            <a:off x="2783632" y="1052513"/>
            <a:ext cx="8280920" cy="1188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2400" b="1" dirty="0"/>
              <a:t>Станом на 0</a:t>
            </a:r>
            <a:r>
              <a:rPr lang="uk-UA" altLang="ru-RU" sz="2400" b="1" dirty="0"/>
              <a:t>3</a:t>
            </a:r>
            <a:r>
              <a:rPr lang="ru-RU" altLang="ru-RU" sz="2400" b="1" dirty="0"/>
              <a:t>.09.2020 р. - </a:t>
            </a:r>
            <a:r>
              <a:rPr lang="uk-UA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689 учні</a:t>
            </a: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ctr">
              <a:lnSpc>
                <a:spcPct val="115000"/>
              </a:lnSpc>
            </a:pPr>
            <a:r>
              <a:rPr lang="uk-UA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класи у трьох-чотирьох паралелях</a:t>
            </a:r>
            <a:endParaRPr lang="ru-RU" altLang="ru-RU" sz="2400" b="1" dirty="0">
              <a:ea typeface="Arial" panose="020B0604020202020204" pitchFamily="34" charset="0"/>
            </a:endParaRPr>
          </a:p>
        </p:txBody>
      </p:sp>
      <p:graphicFrame>
        <p:nvGraphicFramePr>
          <p:cNvPr id="5125" name="Таблица 5124"/>
          <p:cNvGraphicFramePr/>
          <p:nvPr/>
        </p:nvGraphicFramePr>
        <p:xfrm>
          <a:off x="2927350" y="2852739"/>
          <a:ext cx="6618288" cy="720725"/>
        </p:xfrm>
        <a:graphic>
          <a:graphicData uri="http://schemas.openxmlformats.org/drawingml/2006/table">
            <a:tbl>
              <a:tblPr/>
              <a:tblGrid>
                <a:gridCol w="33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44958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uk-UA" altLang="x-none" sz="2000" b="1" dirty="0">
                          <a:latin typeface="Arial" panose="020B0604020202020204" pitchFamily="34" charset="0"/>
                        </a:rPr>
                        <a:t>Вибуло — 16 учнів </a:t>
                      </a:r>
                      <a:endParaRPr lang="ru-RU" altLang="en-US" sz="2000" b="1" dirty="0"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44958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uk-UA" altLang="x-none" sz="2000" b="1" dirty="0">
                          <a:latin typeface="Arial" panose="020B0604020202020204" pitchFamily="34" charset="0"/>
                        </a:rPr>
                        <a:t>Прибуло — 33 учні</a:t>
                      </a:r>
                      <a:endParaRPr lang="ru-RU" altLang="en-US" sz="2000" b="1" dirty="0">
                        <a:latin typeface="Arial" panose="020B0604020202020204" pitchFamily="34" charset="0"/>
                      </a:endParaRPr>
                    </a:p>
                  </a:txBody>
                  <a:tcPr marL="68590" marR="6859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B0653-19D8-70D2-0E90-1A930720C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44472-B5BC-07C7-5B1C-AF4EBE279D33}"/>
              </a:ext>
            </a:extLst>
          </p:cNvPr>
          <p:cNvSpPr txBox="1"/>
          <p:nvPr/>
        </p:nvSpPr>
        <p:spPr>
          <a:xfrm>
            <a:off x="4079776" y="4365104"/>
            <a:ext cx="77048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ПРОФІЛЬНЕ НАВЧАННЯ У СТАРШИХ КЛАСАХ(ПРИРОДНИЧИЙ, СУСПІЛЬНО-ГУМАНІТАРНИЙ, ФІЛОЛОГІЧНИЙ)</a:t>
            </a:r>
            <a:endParaRPr lang="uk-UA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4"/>
          <p:cNvSpPr/>
          <p:nvPr/>
        </p:nvSpPr>
        <p:spPr>
          <a:xfrm>
            <a:off x="965684" y="460089"/>
            <a:ext cx="1026063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uk-UA" altLang="ru-RU" sz="4000" b="1" dirty="0">
                <a:latin typeface="Century Gothic" pitchFamily="34" charset="0"/>
              </a:rPr>
              <a:t>РЕЖИМ РОБОТИ ОСВІТНЬОГО ЗАКЛАДУ</a:t>
            </a:r>
            <a:endParaRPr lang="uk-UA" altLang="ru-RU" sz="4000" b="1" dirty="0">
              <a:latin typeface="Century Gothic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FD4DC1-3350-AE14-81C5-0ED2F4585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0" y="4408056"/>
            <a:ext cx="2232248" cy="2232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4B1C9-BDFD-0F10-CBC7-31CFFF644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36350" r="61812" b="26900"/>
          <a:stretch/>
        </p:blipFill>
        <p:spPr>
          <a:xfrm>
            <a:off x="8616280" y="1412775"/>
            <a:ext cx="2610035" cy="4567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80261-E714-0B56-88B7-767582D2BFE1}"/>
              </a:ext>
            </a:extLst>
          </p:cNvPr>
          <p:cNvSpPr txBox="1"/>
          <p:nvPr/>
        </p:nvSpPr>
        <p:spPr>
          <a:xfrm>
            <a:off x="623392" y="1268760"/>
            <a:ext cx="73448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Режим роботи Ліцею ім. Богдана Лепкого Дрогобицької міської ради Львівської області на 2021-2022 </a:t>
            </a:r>
            <a:r>
              <a:rPr lang="uk-UA" dirty="0" err="1"/>
              <a:t>н.р</a:t>
            </a:r>
            <a:r>
              <a:rPr lang="uk-UA" dirty="0"/>
              <a:t>.</a:t>
            </a:r>
          </a:p>
          <a:p>
            <a:r>
              <a:rPr lang="uk-UA" dirty="0"/>
              <a:t> І семестр – з 01.09.21 до 27.12.21 </a:t>
            </a:r>
          </a:p>
          <a:p>
            <a:r>
              <a:rPr lang="uk-UA" dirty="0"/>
              <a:t>ІІ семестр – з 11.01.21 по 28.05.21 </a:t>
            </a:r>
          </a:p>
          <a:p>
            <a:r>
              <a:rPr lang="uk-UA" dirty="0"/>
              <a:t>Канікули : </a:t>
            </a:r>
          </a:p>
          <a:p>
            <a:r>
              <a:rPr lang="uk-UA" dirty="0"/>
              <a:t>осінні – 24.10.21р. до 01.11.21р. </a:t>
            </a:r>
          </a:p>
          <a:p>
            <a:r>
              <a:rPr lang="uk-UA" dirty="0"/>
              <a:t>зимові – 25.12.21р. по 10.01.22р. </a:t>
            </a:r>
          </a:p>
          <a:p>
            <a:r>
              <a:rPr lang="uk-UA" dirty="0"/>
              <a:t>весняні – 20.03.22р. по 28.03.22р. </a:t>
            </a:r>
          </a:p>
          <a:p>
            <a:r>
              <a:rPr lang="uk-UA" dirty="0"/>
              <a:t>Святкові дні: - 14 жовтня, День захисника Вітчизни; - 8 березня, Міжнародний жіночний день; - 1(3) травня, Першотравень; - 9 (10)травня, День Перемоги;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2C749-655F-5BF5-C556-A034C108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71"/>
          <a:stretch/>
        </p:blipFill>
        <p:spPr>
          <a:xfrm>
            <a:off x="2850754" y="4869160"/>
            <a:ext cx="5270856" cy="16590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855640" y="2922365"/>
            <a:ext cx="2848101" cy="1327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6064103" y="2922365"/>
            <a:ext cx="2768201" cy="1327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657833" y="327163"/>
            <a:ext cx="1100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x-none" sz="4000" b="1" noProof="1"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ФОРМУВАННЯ УЧНІВСЬКОГО КОНТИНГЕНТУ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4574" y="3216607"/>
            <a:ext cx="1651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x-none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ІІ ступінь </a:t>
            </a:r>
          </a:p>
          <a:p>
            <a:pPr algn="ctr"/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137 УЧНІВ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8930" y="3216607"/>
            <a:ext cx="1651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x-none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ІІІ ступінь </a:t>
            </a:r>
          </a:p>
          <a:p>
            <a:pPr algn="ctr"/>
            <a:r>
              <a:rPr lang="uk-UA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entury Gothic" pitchFamily="34" charset="0"/>
              </a:rPr>
              <a:t>175 УЧНІВ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7728" y="1483865"/>
            <a:ext cx="1166813" cy="110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5715" y="1268190"/>
            <a:ext cx="1660525" cy="157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855640" y="1196752"/>
            <a:ext cx="2825874" cy="3052762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6064103" y="1196752"/>
            <a:ext cx="2768201" cy="3052762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98086-5F89-E37B-0EF8-7A1D3C020BB2}"/>
              </a:ext>
            </a:extLst>
          </p:cNvPr>
          <p:cNvSpPr txBox="1"/>
          <p:nvPr/>
        </p:nvSpPr>
        <p:spPr>
          <a:xfrm>
            <a:off x="512292" y="4571332"/>
            <a:ext cx="896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ПОГЛИБЛЕНЕ ВИВЧЕННЯ АНГЛІЙСЬКОЇ, НІМЕЦЬКОЇ ЧИ ФРАНЦУЗЬКОЇ МОВ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38101"/>
            <a:ext cx="9144000" cy="676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ru-RU" sz="4400" b="1" noProof="1">
                <a:latin typeface="Calibri" panose="020F0502020204030204" pitchFamily="34" charset="0"/>
              </a:rPr>
              <a:t>БАЗОВА СЕРЕДНЯ ОСВІТА</a:t>
            </a:r>
            <a:r>
              <a:rPr lang="uk-UA" altLang="ru-RU" sz="4000" b="1" noProof="1">
                <a:latin typeface="Calibri" panose="020F0502020204030204" pitchFamily="34" charset="0"/>
              </a:rPr>
              <a:t> </a:t>
            </a:r>
            <a:endParaRPr lang="uk-UA" altLang="x-none" sz="4400" noProof="1">
              <a:latin typeface="Calibri" panose="020F0502020204030204" pitchFamily="34" charset="0"/>
            </a:endParaRPr>
          </a:p>
        </p:txBody>
      </p:sp>
      <p:sp>
        <p:nvSpPr>
          <p:cNvPr id="8195" name="Прямоугольник 9"/>
          <p:cNvSpPr/>
          <p:nvPr/>
        </p:nvSpPr>
        <p:spPr>
          <a:xfrm>
            <a:off x="1911351" y="706438"/>
            <a:ext cx="8505825" cy="195149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altLang="ru-RU" sz="2800" b="1" dirty="0"/>
              <a:t>Свідоцтво про базову середню освіту отримають 33 учнів</a:t>
            </a:r>
          </a:p>
          <a:p>
            <a:pPr algn="ctr">
              <a:lnSpc>
                <a:spcPct val="150000"/>
              </a:lnSpc>
            </a:pPr>
            <a:r>
              <a:rPr lang="uk-UA" altLang="ru-RU" sz="2800" b="1" dirty="0"/>
              <a:t> </a:t>
            </a:r>
            <a:r>
              <a:rPr lang="uk-UA" altLang="ru-RU" sz="2000" dirty="0">
                <a:solidFill>
                  <a:srgbClr val="FF0000"/>
                </a:solidFill>
              </a:rPr>
              <a:t>1 учень є претендентом на нагородження свідоцтвом з відзнакою</a:t>
            </a:r>
            <a:endParaRPr lang="ru-RU" altLang="ru-RU" sz="28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C45767-8C81-2EC3-ACF7-F61CDFA9D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38101"/>
            <a:ext cx="9144000" cy="676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uk-UA" altLang="ru-RU" sz="4800" b="1" noProof="1">
                <a:latin typeface="Calibri" panose="020F0502020204030204" pitchFamily="34" charset="0"/>
              </a:rPr>
              <a:t>ПОВНА СЕРЕДНЯ ОСВІТА </a:t>
            </a:r>
            <a:endParaRPr lang="uk-UA" altLang="x-none" sz="4800" noProof="1">
              <a:latin typeface="Calibri" panose="020F0502020204030204" pitchFamily="34" charset="0"/>
            </a:endParaRPr>
          </a:p>
        </p:txBody>
      </p:sp>
      <p:sp>
        <p:nvSpPr>
          <p:cNvPr id="9219" name="Прямоугольник 6"/>
          <p:cNvSpPr/>
          <p:nvPr/>
        </p:nvSpPr>
        <p:spPr>
          <a:xfrm>
            <a:off x="1911351" y="765176"/>
            <a:ext cx="8577263" cy="2030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altLang="ru-RU" sz="3200" b="1" dirty="0"/>
              <a:t>Свідоцтво про повну середню освіту</a:t>
            </a:r>
            <a:r>
              <a:rPr lang="uk-UA" altLang="ru-RU" sz="2800" b="1" dirty="0"/>
              <a:t>  </a:t>
            </a:r>
            <a:r>
              <a:rPr lang="uk-UA" altLang="ru-RU" sz="3200" b="1" dirty="0"/>
              <a:t>отримають</a:t>
            </a:r>
            <a:r>
              <a:rPr lang="uk-UA" altLang="ru-RU" sz="2800" b="1" dirty="0"/>
              <a:t> </a:t>
            </a:r>
            <a:r>
              <a:rPr lang="uk-UA" altLang="ru-RU" sz="3200" b="1" dirty="0"/>
              <a:t> __  учнів</a:t>
            </a:r>
          </a:p>
          <a:p>
            <a:pPr algn="ctr">
              <a:lnSpc>
                <a:spcPct val="150000"/>
              </a:lnSpc>
            </a:pPr>
            <a:endParaRPr lang="ru-RU" altLang="ru-RU" sz="2000" dirty="0">
              <a:solidFill>
                <a:srgbClr val="8EB4E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5393D4-C99D-D9DD-E8FF-B4AFF8831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59884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2651</Words>
  <Application>Microsoft Office PowerPoint</Application>
  <PresentationFormat>Широкий екран</PresentationFormat>
  <Paragraphs>503</Paragraphs>
  <Slides>32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2" baseType="lpstr">
      <vt:lpstr>Arial</vt:lpstr>
      <vt:lpstr>Arial</vt:lpstr>
      <vt:lpstr>Calibri</vt:lpstr>
      <vt:lpstr>Cambria</vt:lpstr>
      <vt:lpstr>Century Gothic</vt:lpstr>
      <vt:lpstr>Tahoma</vt:lpstr>
      <vt:lpstr>Times New Roman</vt:lpstr>
      <vt:lpstr>Wingdings</vt:lpstr>
      <vt:lpstr>Wingdings 3</vt:lpstr>
      <vt:lpstr>Скибка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User</cp:lastModifiedBy>
  <cp:revision>212</cp:revision>
  <dcterms:created xsi:type="dcterms:W3CDTF">2018-03-31T14:29:00Z</dcterms:created>
  <dcterms:modified xsi:type="dcterms:W3CDTF">2022-10-08T05:39:22Z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1049-11.2.0.9363</vt:lpwstr>
  </property>
</Properties>
</file>