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9" r:id="rId2"/>
  </p:sldMasterIdLst>
  <p:sldIdLst>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E:\Photoshop\GoldenAutumn\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755576" y="1556792"/>
            <a:ext cx="7772400" cy="1470025"/>
          </a:xfrm>
        </p:spPr>
        <p:txBody>
          <a:bodyPr>
            <a:normAutofit/>
          </a:bodyPr>
          <a:lstStyle>
            <a:lvl1pPr>
              <a:defRPr sz="5400" b="1">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403648" y="3501008"/>
            <a:ext cx="6400800" cy="1752600"/>
          </a:xfrm>
        </p:spPr>
        <p:txBody>
          <a:bodyPr/>
          <a:lstStyle>
            <a:lvl1pPr marL="0" indent="0" algn="ctr">
              <a:buNone/>
              <a:defRPr b="1">
                <a:solidFill>
                  <a:schemeClr val="accent6">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106B4A3-4212-4E39-93DE-E053E8F69C28}" type="datetimeFigureOut">
              <a:rPr lang="en-US" smtClean="0"/>
              <a:pPr/>
              <a:t>3/10/2021</a:t>
            </a:fld>
            <a:endParaRPr lang="en-US"/>
          </a:p>
        </p:txBody>
      </p:sp>
      <p:sp>
        <p:nvSpPr>
          <p:cNvPr id="6" name="Нижний колонтитул 5"/>
          <p:cNvSpPr>
            <a:spLocks noGrp="1"/>
          </p:cNvSpPr>
          <p:nvPr>
            <p:ph type="ftr" sz="quarter" idx="11"/>
          </p:nvPr>
        </p:nvSpPr>
        <p:spPr>
          <a:xfrm>
            <a:off x="457200" y="6480969"/>
            <a:ext cx="4260056" cy="301752"/>
          </a:xfrm>
        </p:spPr>
        <p:txBody>
          <a:bodyPr/>
          <a:lstStyle/>
          <a:p>
            <a:endParaRPr kumimoji="0" lang="en-US"/>
          </a:p>
        </p:txBody>
      </p:sp>
      <p:sp>
        <p:nvSpPr>
          <p:cNvPr id="7" name="Номер слайда 6"/>
          <p:cNvSpPr>
            <a:spLocks noGrp="1"/>
          </p:cNvSpPr>
          <p:nvPr>
            <p:ph type="sldNum" sz="quarter" idx="12"/>
          </p:nvPr>
        </p:nvSpPr>
        <p:spPr>
          <a:xfrm>
            <a:off x="7589520" y="6480969"/>
            <a:ext cx="502920" cy="301752"/>
          </a:xfrm>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106B4A3-4212-4E39-93DE-E053E8F69C28}" type="datetimeFigureOut">
              <a:rPr lang="en-US" smtClean="0"/>
              <a:pPr/>
              <a:t>3/10/2021</a:t>
            </a:fld>
            <a:endParaRPr lang="en-US"/>
          </a:p>
        </p:txBody>
      </p:sp>
      <p:sp>
        <p:nvSpPr>
          <p:cNvPr id="8" name="Нижний колонтитул 7"/>
          <p:cNvSpPr>
            <a:spLocks noGrp="1"/>
          </p:cNvSpPr>
          <p:nvPr>
            <p:ph type="ftr" sz="quarter" idx="11"/>
          </p:nvPr>
        </p:nvSpPr>
        <p:spPr>
          <a:xfrm>
            <a:off x="457200" y="6480969"/>
            <a:ext cx="4261104" cy="301752"/>
          </a:xfrm>
        </p:spPr>
        <p:txBody>
          <a:bodyPr/>
          <a:lstStyle/>
          <a:p>
            <a:endParaRPr kumimoji="0" lang="en-US"/>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A3DCDF73-85D2-4237-9B32-053DBDB0C31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106B4A3-4212-4E39-93DE-E053E8F69C28}" type="datetimeFigureOut">
              <a:rPr lang="en-US" smtClean="0"/>
              <a:pPr/>
              <a:t>3/10/2021</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106B4A3-4212-4E39-93DE-E053E8F69C28}" type="datetimeFigureOut">
              <a:rPr lang="en-US" smtClean="0"/>
              <a:pPr/>
              <a:t>3/10/2021</a:t>
            </a:fld>
            <a:endParaRPr lang="en-US"/>
          </a:p>
        </p:txBody>
      </p:sp>
      <p:sp>
        <p:nvSpPr>
          <p:cNvPr id="3" name="Нижний колонтитул 2"/>
          <p:cNvSpPr>
            <a:spLocks noGrp="1"/>
          </p:cNvSpPr>
          <p:nvPr>
            <p:ph type="ftr" sz="quarter" idx="11"/>
          </p:nvPr>
        </p:nvSpPr>
        <p:spPr>
          <a:xfrm>
            <a:off x="457200" y="6481890"/>
            <a:ext cx="4260056" cy="300831"/>
          </a:xfrm>
        </p:spPr>
        <p:txBody>
          <a:bodyPr/>
          <a:lstStyle/>
          <a:p>
            <a:endParaRPr kumimoji="0" lang="en-US"/>
          </a:p>
        </p:txBody>
      </p:sp>
      <p:sp>
        <p:nvSpPr>
          <p:cNvPr id="4" name="Номер слайда 3"/>
          <p:cNvSpPr>
            <a:spLocks noGrp="1"/>
          </p:cNvSpPr>
          <p:nvPr>
            <p:ph type="sldNum" sz="quarter" idx="12"/>
          </p:nvPr>
        </p:nvSpPr>
        <p:spPr>
          <a:xfrm>
            <a:off x="7589520" y="6480969"/>
            <a:ext cx="502920" cy="301752"/>
          </a:xfrm>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106B4A3-4212-4E39-93DE-E053E8F69C28}" type="datetimeFigureOut">
              <a:rPr lang="en-US" smtClean="0"/>
              <a:pPr/>
              <a:t>3/10/2021</a:t>
            </a:fld>
            <a:endParaRPr lang="en-US"/>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kumimoji="0" lang="en-US"/>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A3DCDF73-85D2-4237-9B32-053DBDB0C31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106B4A3-4212-4E39-93DE-E053E8F69C28}" type="datetimeFigureOut">
              <a:rPr lang="en-US" smtClean="0"/>
              <a:pPr/>
              <a:t>3/10/2021</a:t>
            </a:fld>
            <a:endParaRPr lang="en-US"/>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kumimoji="0" lang="en-US"/>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A3DCDF73-85D2-4237-9B32-053DBDB0C31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06B4A3-4212-4E39-93DE-E053E8F69C28}" type="datetimeFigureOut">
              <a:rPr lang="en-US" smtClean="0"/>
              <a:pPr/>
              <a:t>3/10/2021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06B4A3-4212-4E39-93DE-E053E8F69C28}" type="datetimeFigureOut">
              <a:rPr lang="en-US" smtClean="0"/>
              <a:pPr/>
              <a:t>3/10/2021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2" descr="E:\Photoshop\GoldenAutumn\03.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lvl1pPr>
              <a:defRPr b="1"/>
            </a:lvl1pPr>
          </a:lstStyle>
          <a:p>
            <a:r>
              <a:rPr lang="ru-RU" smtClean="0"/>
              <a:t>Образец заголовка</a:t>
            </a:r>
            <a:endParaRPr lang="ru-RU" dirty="0"/>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2" descr="E:\Photoshop\GoldenAutumn\GoldenAutumnW.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3" descr="E:\Photoshop\GoldenAutumn\GoldenAutR.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411760" y="274638"/>
            <a:ext cx="6275040" cy="1143000"/>
          </a:xfrm>
        </p:spPr>
        <p:txBody>
          <a:bodyPr/>
          <a:lstStyle>
            <a:lvl1pPr>
              <a:defRPr b="1">
                <a:solidFill>
                  <a:schemeClr val="accent6">
                    <a:lumMod val="40000"/>
                    <a:lumOff val="60000"/>
                  </a:schemeClr>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45025" y="1535113"/>
            <a:ext cx="4041775"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pic>
        <p:nvPicPr>
          <p:cNvPr id="4" name="Picture 4" descr="E:\Photoshop\GoldenAutumn\GoldenAutumnM.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Заголовок 5"/>
          <p:cNvSpPr>
            <a:spLocks noGrp="1"/>
          </p:cNvSpPr>
          <p:nvPr>
            <p:ph type="title"/>
          </p:nvPr>
        </p:nvSpPr>
        <p:spPr>
          <a:xfrm>
            <a:off x="4499992" y="332656"/>
            <a:ext cx="4644008" cy="1143000"/>
          </a:xfrm>
        </p:spPr>
        <p:txBody>
          <a:bodyPr>
            <a:normAutofit/>
          </a:bodyPr>
          <a:lstStyle>
            <a:lvl1pPr>
              <a:defRPr sz="4000" b="1"/>
            </a:lvl1pPr>
          </a:lstStyle>
          <a:p>
            <a:r>
              <a:rPr lang="ru-RU" smtClean="0"/>
              <a:t>Образец заголовка</a:t>
            </a:r>
            <a:endParaRPr lang="ru-RU" dirty="0"/>
          </a:p>
        </p:txBody>
      </p:sp>
      <p:sp>
        <p:nvSpPr>
          <p:cNvPr id="8" name="Содержимое 7"/>
          <p:cNvSpPr>
            <a:spLocks noGrp="1"/>
          </p:cNvSpPr>
          <p:nvPr>
            <p:ph sz="quarter" idx="10"/>
          </p:nvPr>
        </p:nvSpPr>
        <p:spPr>
          <a:xfrm>
            <a:off x="1078409" y="1700808"/>
            <a:ext cx="7886079" cy="4897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pic>
        <p:nvPicPr>
          <p:cNvPr id="4" name="Picture 5" descr="E:\Photoshop\GoldenAutumn\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763688" y="0"/>
            <a:ext cx="4716016" cy="1143000"/>
          </a:xfrm>
        </p:spPr>
        <p:txBody>
          <a:bodyPr>
            <a:normAutofit/>
          </a:bodyPr>
          <a:lstStyle>
            <a:lvl1pPr>
              <a:defRPr sz="4300" b="1">
                <a:solidFill>
                  <a:schemeClr val="bg1"/>
                </a:solidFill>
              </a:defRPr>
            </a:lvl1pPr>
          </a:lstStyle>
          <a:p>
            <a:r>
              <a:rPr lang="ru-RU" smtClean="0"/>
              <a:t>Образец заголовка</a:t>
            </a:r>
            <a:endParaRPr lang="ru-RU" dirty="0"/>
          </a:p>
        </p:txBody>
      </p:sp>
      <p:sp>
        <p:nvSpPr>
          <p:cNvPr id="14" name="Текст 13"/>
          <p:cNvSpPr>
            <a:spLocks noGrp="1"/>
          </p:cNvSpPr>
          <p:nvPr>
            <p:ph type="body" sz="quarter" idx="10"/>
          </p:nvPr>
        </p:nvSpPr>
        <p:spPr>
          <a:xfrm>
            <a:off x="1115616" y="1484784"/>
            <a:ext cx="7416800" cy="4968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106B4A3-4212-4E39-93DE-E053E8F69C28}" type="datetimeFigureOut">
              <a:rPr lang="en-US" smtClean="0"/>
              <a:pPr/>
              <a:t>3/10/2021</a:t>
            </a:fld>
            <a:endParaRPr lang="en-US"/>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kumimoji="0" lang="en-US"/>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3DCDF73-85D2-4237-9B32-053DBDB0C312}"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106B4A3-4212-4E39-93DE-E053E8F69C28}" type="datetimeFigureOut">
              <a:rPr lang="en-US" smtClean="0"/>
              <a:pPr/>
              <a:t>3/10/2021</a:t>
            </a:fld>
            <a:endParaRPr lang="en-US"/>
          </a:p>
        </p:txBody>
      </p:sp>
      <p:sp>
        <p:nvSpPr>
          <p:cNvPr id="5" name="Нижний колонтитул 4"/>
          <p:cNvSpPr>
            <a:spLocks noGrp="1"/>
          </p:cNvSpPr>
          <p:nvPr>
            <p:ph type="ftr" sz="quarter" idx="11"/>
          </p:nvPr>
        </p:nvSpPr>
        <p:spPr>
          <a:xfrm>
            <a:off x="457200" y="6480969"/>
            <a:ext cx="4260056" cy="300831"/>
          </a:xfrm>
        </p:spPr>
        <p:txBody>
          <a:bodyPr/>
          <a:lstStyle/>
          <a:p>
            <a:endParaRPr kumimoji="0" lang="en-US"/>
          </a:p>
        </p:txBody>
      </p:sp>
      <p:sp>
        <p:nvSpPr>
          <p:cNvPr id="6" name="Номер слайда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106B4A3-4212-4E39-93DE-E053E8F69C28}" type="datetimeFigureOut">
              <a:rPr lang="en-US" smtClean="0"/>
              <a:pPr/>
              <a:t>3/10/2021</a:t>
            </a:fld>
            <a:endParaRPr lang="en-US"/>
          </a:p>
        </p:txBody>
      </p:sp>
      <p:sp>
        <p:nvSpPr>
          <p:cNvPr id="5" name="Нижний колонтитул 4"/>
          <p:cNvSpPr>
            <a:spLocks noGrp="1"/>
          </p:cNvSpPr>
          <p:nvPr>
            <p:ph type="ftr" sz="quarter" idx="11"/>
          </p:nvPr>
        </p:nvSpPr>
        <p:spPr>
          <a:xfrm>
            <a:off x="2619376" y="6480969"/>
            <a:ext cx="4260056" cy="300831"/>
          </a:xfrm>
        </p:spPr>
        <p:txBody>
          <a:bodyPr/>
          <a:lstStyle/>
          <a:p>
            <a:endParaRPr kumimoji="0" lang="en-US"/>
          </a:p>
        </p:txBody>
      </p:sp>
      <p:sp>
        <p:nvSpPr>
          <p:cNvPr id="6" name="Номер слайда 5"/>
          <p:cNvSpPr>
            <a:spLocks noGrp="1"/>
          </p:cNvSpPr>
          <p:nvPr>
            <p:ph type="sldNum" sz="quarter" idx="12"/>
          </p:nvPr>
        </p:nvSpPr>
        <p:spPr>
          <a:xfrm>
            <a:off x="8451056" y="809624"/>
            <a:ext cx="502920" cy="300831"/>
          </a:xfrm>
        </p:spPr>
        <p:txBody>
          <a:bodyPr/>
          <a:lstStyle/>
          <a:p>
            <a:fld id="{A3DCDF73-85D2-4237-9B32-053DBDB0C312}" type="slidenum">
              <a:rPr kumimoji="0" lang="en-US" smtClean="0"/>
              <a:pPr/>
              <a:t>‹#›</a:t>
            </a:fld>
            <a:endParaRPr kumimoji="0" lang="en-US"/>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E:\Photoshop\GoldenAutumn\03.jpg"/>
          <p:cNvPicPr>
            <a:picLocks noChangeAspect="1" noChangeArrowheads="1"/>
          </p:cNvPicPr>
          <p:nvPr/>
        </p:nvPicPr>
        <p:blipFill>
          <a:blip r:embed="rId8"/>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106B4A3-4212-4E39-93DE-E053E8F69C28}" type="datetimeFigureOut">
              <a:rPr lang="en-US" smtClean="0"/>
              <a:pPr/>
              <a:t>3/10/2021</a:t>
            </a:fld>
            <a:endParaRPr lang="en-US"/>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kumimoji="0" lang="en-US"/>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3DCDF73-85D2-4237-9B32-053DBDB0C312}" type="slidenum">
              <a:rPr kumimoji="0" lang="en-US" smtClean="0"/>
              <a:pPr/>
              <a:t>‹#›</a:t>
            </a:fld>
            <a:endParaRPr kumimoji="0" lang="en-US"/>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church-st-bartholomew-lviv.virtual.ua/"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paul-peter-church-zhovkva.virtual.ua/"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hurch-nativity-mary-zhovkva.virtual.ua/"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dominican-cathedral-lviv.virtual.ua/"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church-st-lazarus-zhovkva.virtual.ua/"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uk.wikipedia.org/wiki/%D0%91%D1%80%D0%BE%D0%B4%D0%B8" TargetMode="External"/><Relationship Id="rId2" Type="http://schemas.openxmlformats.org/officeDocument/2006/relationships/hyperlink" Target="http://uk.wikipedia.org/wiki/%D0%9B%D1%8C%D0%B2%D1%96%D0%B2" TargetMode="External"/><Relationship Id="rId1" Type="http://schemas.openxmlformats.org/officeDocument/2006/relationships/slideLayout" Target="../slideLayouts/slideLayout8.xml"/><Relationship Id="rId4" Type="http://schemas.openxmlformats.org/officeDocument/2006/relationships/hyperlink" Target="http://uk.wikipedia.org/wiki/%D0%96%D0%BE%D0%B2%D0%BA%D0%B2%D0%B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lvivtour.com.ua/attractions_images/46_foto1.jpg"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lvivtour.com.ua/attractions_images/39_foto1.jpg"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lvivtour.com.ua/attractions_images/38_foto1.jp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church-st-nicholas-lviv.virtual.ua/"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nagogue-zhovkva.virtual.ua/" TargetMode="External"/><Relationship Id="rId1" Type="http://schemas.openxmlformats.org/officeDocument/2006/relationships/slideLayout" Target="../slideLayouts/slideLayout8.xml"/><Relationship Id="rId4" Type="http://schemas.openxmlformats.org/officeDocument/2006/relationships/hyperlink" Target="http://church-st-nicholas-lviv.virtual.ua/?page=commen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t-george-cathedral-lviv.virtual.ua/"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choral-synagogue-lviv.virtual.ua/"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hurch-immaculate-conception-mary-lviv.virtual.ua/"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hurch-st-nicholas-zhovkva.virtual.ua/"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t-paraskevi-church-zhovkva.virtual.ua/"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err="1" smtClean="0"/>
              <a:t>Арх</a:t>
            </a:r>
            <a:r>
              <a:rPr lang="uk-UA" dirty="0" err="1" smtClean="0"/>
              <a:t>ітектурна</a:t>
            </a:r>
            <a:r>
              <a:rPr lang="uk-UA" dirty="0" smtClean="0"/>
              <a:t> спадщина Львівщини</a:t>
            </a:r>
            <a:endParaRPr lang="ru-RU" dirty="0"/>
          </a:p>
        </p:txBody>
      </p:sp>
      <p:sp>
        <p:nvSpPr>
          <p:cNvPr id="3" name="Подзаголовок 2"/>
          <p:cNvSpPr>
            <a:spLocks noGrp="1"/>
          </p:cNvSpPr>
          <p:nvPr>
            <p:ph type="subTitle" idx="1"/>
          </p:nvPr>
        </p:nvSpPr>
        <p:spPr>
          <a:xfrm>
            <a:off x="1081088" y="2514600"/>
            <a:ext cx="8062912" cy="1752600"/>
          </a:xfrm>
        </p:spPr>
        <p:txBody>
          <a:bodyPr>
            <a:normAutofit lnSpcReduction="10000"/>
          </a:bodyPr>
          <a:lstStyle/>
          <a:p>
            <a:r>
              <a:rPr lang="uk-UA" dirty="0" smtClean="0"/>
              <a:t>Підготувала</a:t>
            </a:r>
          </a:p>
          <a:p>
            <a:r>
              <a:rPr lang="uk-UA" dirty="0" smtClean="0"/>
              <a:t>учениця </a:t>
            </a:r>
            <a:r>
              <a:rPr lang="uk-UA" dirty="0" smtClean="0"/>
              <a:t>8 </a:t>
            </a:r>
            <a:r>
              <a:rPr lang="uk-UA" dirty="0" smtClean="0"/>
              <a:t>класу </a:t>
            </a:r>
          </a:p>
          <a:p>
            <a:r>
              <a:rPr lang="uk-UA" dirty="0" err="1" smtClean="0"/>
              <a:t>Долішненської</a:t>
            </a:r>
            <a:r>
              <a:rPr lang="uk-UA" dirty="0" smtClean="0"/>
              <a:t> </a:t>
            </a:r>
            <a:r>
              <a:rPr lang="uk-UA" dirty="0" smtClean="0"/>
              <a:t>СЗОШ </a:t>
            </a:r>
            <a:r>
              <a:rPr lang="en-US" dirty="0" smtClean="0"/>
              <a:t>I-II</a:t>
            </a:r>
            <a:r>
              <a:rPr lang="uk-UA" dirty="0" smtClean="0"/>
              <a:t> ст.</a:t>
            </a:r>
          </a:p>
          <a:p>
            <a:r>
              <a:rPr lang="uk-UA" dirty="0" smtClean="0"/>
              <a:t> Павлів  Софія.</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7649" name="Рисунок 143" descr="http://embed.virtual.ua/panorams/streets/drogobych/18/mobile_f.jpg">
            <a:hlinkClick r:id="rId2"/>
          </p:cNvPr>
          <p:cNvPicPr>
            <a:picLocks noChangeAspect="1" noChangeArrowheads="1"/>
          </p:cNvPicPr>
          <p:nvPr/>
        </p:nvPicPr>
        <p:blipFill>
          <a:blip r:embed="rId3"/>
          <a:srcRect/>
          <a:stretch>
            <a:fillRect/>
          </a:stretch>
        </p:blipFill>
        <p:spPr bwMode="auto">
          <a:xfrm>
            <a:off x="2895600" y="0"/>
            <a:ext cx="6019800" cy="6019800"/>
          </a:xfrm>
          <a:prstGeom prst="rect">
            <a:avLst/>
          </a:prstGeom>
          <a:noFill/>
        </p:spPr>
      </p:pic>
      <p:sp>
        <p:nvSpPr>
          <p:cNvPr id="27651" name="Rectangle 3"/>
          <p:cNvSpPr>
            <a:spLocks noChangeArrowheads="1"/>
          </p:cNvSpPr>
          <p:nvPr/>
        </p:nvSpPr>
        <p:spPr bwMode="auto">
          <a:xfrm>
            <a:off x="304800" y="3352800"/>
            <a:ext cx="2331536"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Костел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св.Бартоломея</a:t>
            </a: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a:t>
            </a: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Варфоломія</a:t>
            </a: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a:t>
            </a: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або</a:t>
            </a:r>
            <a:endPar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a:t>
            </a: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Вознесенський</a:t>
            </a: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a:t>
            </a:r>
            <a:endParaRPr kumimoji="0" lang="ru-RU" sz="2000" b="0" i="0" u="none" strike="noStrike" cap="none" normalizeH="0" baseline="0" dirty="0" smtClean="0">
              <a:ln>
                <a:noFill/>
              </a:ln>
              <a:solidFill>
                <a:srgbClr val="00B0F0"/>
              </a:solidFill>
              <a:effectLst/>
              <a:latin typeface="Arial" pitchFamily="34" charset="0"/>
              <a:cs typeface="Arial" pitchFamily="34" charset="0"/>
            </a:endParaRPr>
          </a:p>
        </p:txBody>
      </p:sp>
      <p:sp>
        <p:nvSpPr>
          <p:cNvPr id="5" name="Прямоугольник 4"/>
          <p:cNvSpPr/>
          <p:nvPr/>
        </p:nvSpPr>
        <p:spPr>
          <a:xfrm>
            <a:off x="0" y="4953000"/>
            <a:ext cx="2895600" cy="707886"/>
          </a:xfrm>
          <a:prstGeom prst="rect">
            <a:avLst/>
          </a:prstGeom>
        </p:spPr>
        <p:txBody>
          <a:bodyPr wrap="square">
            <a:spAutoFit/>
          </a:bodyPr>
          <a:lstStyle/>
          <a:p>
            <a:pPr fontAlgn="t"/>
            <a:r>
              <a:rPr lang="ru-RU" sz="2000" dirty="0" err="1" smtClean="0">
                <a:solidFill>
                  <a:schemeClr val="bg1"/>
                </a:solidFill>
              </a:rPr>
              <a:t>Львів</a:t>
            </a:r>
            <a:r>
              <a:rPr lang="ru-RU" sz="2000" dirty="0" smtClean="0">
                <a:solidFill>
                  <a:schemeClr val="bg1"/>
                </a:solidFill>
              </a:rPr>
              <a:t>, </a:t>
            </a:r>
            <a:r>
              <a:rPr lang="ru-RU" sz="2000" dirty="0" err="1" smtClean="0">
                <a:solidFill>
                  <a:schemeClr val="bg1"/>
                </a:solidFill>
              </a:rPr>
              <a:t>вул</a:t>
            </a:r>
            <a:r>
              <a:rPr lang="ru-RU" sz="2000" dirty="0" smtClean="0">
                <a:solidFill>
                  <a:schemeClr val="bg1"/>
                </a:solidFill>
              </a:rPr>
              <a:t>. Тараса </a:t>
            </a:r>
            <a:r>
              <a:rPr lang="ru-RU" sz="2000" dirty="0" err="1" smtClean="0">
                <a:solidFill>
                  <a:schemeClr val="bg1"/>
                </a:solidFill>
              </a:rPr>
              <a:t>Шевченка</a:t>
            </a:r>
            <a:r>
              <a:rPr lang="ru-RU" sz="2000" dirty="0" smtClean="0">
                <a:solidFill>
                  <a:schemeClr val="bg1"/>
                </a:solidFill>
              </a:rPr>
              <a:t> </a:t>
            </a:r>
            <a:endParaRPr lang="ru-RU" sz="20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149" descr="http://embed.virtual.ua/panorams/streets/zhovkva/pravoslavna_cerkva/mobile_f.jpg">
            <a:hlinkClick r:id="rId2"/>
          </p:cNvPr>
          <p:cNvPicPr>
            <a:picLocks noChangeAspect="1" noChangeArrowheads="1"/>
          </p:cNvPicPr>
          <p:nvPr/>
        </p:nvPicPr>
        <p:blipFill>
          <a:blip r:embed="rId3"/>
          <a:srcRect/>
          <a:stretch>
            <a:fillRect/>
          </a:stretch>
        </p:blipFill>
        <p:spPr bwMode="auto">
          <a:xfrm>
            <a:off x="2819400" y="228600"/>
            <a:ext cx="5934075" cy="5934075"/>
          </a:xfrm>
          <a:prstGeom prst="rect">
            <a:avLst/>
          </a:prstGeom>
          <a:noFill/>
        </p:spPr>
      </p:pic>
      <p:sp>
        <p:nvSpPr>
          <p:cNvPr id="30721" name="AutoShape 1">
            <a:hlinkClick r:id="rId2"/>
          </p:cNvPr>
          <p:cNvSpPr>
            <a:spLocks noChangeAspect="1" noChangeArrowheads="1"/>
          </p:cNvSpPr>
          <p:nvPr/>
        </p:nvSpPr>
        <p:spPr bwMode="auto">
          <a:xfrm>
            <a:off x="0" y="5324475"/>
            <a:ext cx="952500" cy="9525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24" name="Rectangle 4"/>
          <p:cNvSpPr>
            <a:spLocks noChangeArrowheads="1"/>
          </p:cNvSpPr>
          <p:nvPr/>
        </p:nvSpPr>
        <p:spPr bwMode="auto">
          <a:xfrm>
            <a:off x="0" y="5324475"/>
            <a:ext cx="2786660" cy="40011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9BF4"/>
                </a:solidFill>
                <a:effectLst/>
                <a:latin typeface="Open Sans"/>
                <a:ea typeface="Calibri" pitchFamily="34" charset="0"/>
                <a:cs typeface="Helvetica"/>
              </a:rPr>
              <a:t>Церква</a:t>
            </a:r>
            <a:r>
              <a:rPr kumimoji="0" lang="ru-RU" sz="2000" b="0" i="0" u="none" strike="noStrike" cap="none" normalizeH="0" baseline="0" dirty="0" smtClean="0">
                <a:ln>
                  <a:noFill/>
                </a:ln>
                <a:solidFill>
                  <a:srgbClr val="009BF4"/>
                </a:solidFill>
                <a:effectLst/>
                <a:latin typeface="Open Sans"/>
                <a:ea typeface="Calibri" pitchFamily="34" charset="0"/>
                <a:cs typeface="Helvetica"/>
              </a:rPr>
              <a:t> Петра </a:t>
            </a:r>
            <a:r>
              <a:rPr kumimoji="0" lang="ru-RU" sz="2000" b="0" i="0" u="none" strike="noStrike" cap="none" normalizeH="0" baseline="0" dirty="0" err="1" smtClean="0">
                <a:ln>
                  <a:noFill/>
                </a:ln>
                <a:solidFill>
                  <a:srgbClr val="009BF4"/>
                </a:solidFill>
                <a:effectLst/>
                <a:latin typeface="Open Sans"/>
                <a:ea typeface="Calibri" pitchFamily="34" charset="0"/>
                <a:cs typeface="Helvetica"/>
              </a:rPr>
              <a:t>і</a:t>
            </a:r>
            <a:r>
              <a:rPr kumimoji="0" lang="ru-RU" sz="2000" b="0" i="0" u="none" strike="noStrike" cap="none" normalizeH="0" baseline="0" dirty="0" smtClean="0">
                <a:ln>
                  <a:noFill/>
                </a:ln>
                <a:solidFill>
                  <a:srgbClr val="009BF4"/>
                </a:solidFill>
                <a:effectLst/>
                <a:latin typeface="Open Sans"/>
                <a:ea typeface="Calibri" pitchFamily="34" charset="0"/>
                <a:cs typeface="Helvetica"/>
              </a:rPr>
              <a:t> Павла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5791200"/>
            <a:ext cx="1447800" cy="369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tab pos="457200" algn="l"/>
              </a:tabLst>
            </a:pPr>
            <a:r>
              <a:rPr kumimoji="0" lang="ru-RU" b="0" i="0" u="none" strike="noStrike" cap="none" normalizeH="0" baseline="0" dirty="0" err="1" smtClean="0">
                <a:ln>
                  <a:noFill/>
                </a:ln>
                <a:solidFill>
                  <a:schemeClr val="bg1"/>
                </a:solidFill>
                <a:effectLst/>
                <a:latin typeface="Open Sans"/>
                <a:ea typeface="Calibri" pitchFamily="34" charset="0"/>
                <a:cs typeface="Helvetica"/>
              </a:rPr>
              <a:t>Жовква</a:t>
            </a:r>
            <a:r>
              <a:rPr kumimoji="0" lang="ru-RU" b="0" i="0" u="none" strike="noStrike" cap="none" normalizeH="0" baseline="0" dirty="0" smtClean="0">
                <a:ln>
                  <a:noFill/>
                </a:ln>
                <a:solidFill>
                  <a:schemeClr val="bg1"/>
                </a:solidFill>
                <a:effectLst/>
                <a:latin typeface="Open Sans"/>
                <a:ea typeface="Calibri" pitchFamily="34" charset="0"/>
                <a:cs typeface="Helvetica"/>
              </a:rPr>
              <a:t> </a:t>
            </a:r>
            <a:endParaRPr kumimoji="0" lang="ru-RU"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151" descr="http://embed.virtual.ua/panorams/streets/zhovkva/cerkva_Bogorodyci/mobile_f.jpg">
            <a:hlinkClick r:id="rId2"/>
          </p:cNvPr>
          <p:cNvPicPr>
            <a:picLocks noChangeAspect="1" noChangeArrowheads="1"/>
          </p:cNvPicPr>
          <p:nvPr/>
        </p:nvPicPr>
        <p:blipFill>
          <a:blip r:embed="rId3"/>
          <a:srcRect/>
          <a:stretch>
            <a:fillRect/>
          </a:stretch>
        </p:blipFill>
        <p:spPr bwMode="auto">
          <a:xfrm>
            <a:off x="3048000" y="533400"/>
            <a:ext cx="5638800" cy="5638800"/>
          </a:xfrm>
          <a:prstGeom prst="rect">
            <a:avLst/>
          </a:prstGeom>
          <a:noFill/>
        </p:spPr>
      </p:pic>
      <p:sp>
        <p:nvSpPr>
          <p:cNvPr id="31745" name="AutoShape 1">
            <a:hlinkClick r:id="rId2"/>
          </p:cNvPr>
          <p:cNvSpPr>
            <a:spLocks noChangeAspect="1" noChangeArrowheads="1"/>
          </p:cNvSpPr>
          <p:nvPr/>
        </p:nvSpPr>
        <p:spPr bwMode="auto">
          <a:xfrm>
            <a:off x="0" y="5324475"/>
            <a:ext cx="952500" cy="9525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1748" name="Rectangle 4"/>
          <p:cNvSpPr>
            <a:spLocks noChangeArrowheads="1"/>
          </p:cNvSpPr>
          <p:nvPr/>
        </p:nvSpPr>
        <p:spPr bwMode="auto">
          <a:xfrm>
            <a:off x="0" y="5324475"/>
            <a:ext cx="3152273" cy="707886"/>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9BF4"/>
                </a:solidFill>
                <a:effectLst/>
                <a:latin typeface="Open Sans" charset="0"/>
                <a:ea typeface="Calibri" pitchFamily="34" charset="0"/>
                <a:cs typeface="Helvetica" charset="-52"/>
              </a:rPr>
              <a:t>Церква</a:t>
            </a:r>
            <a:r>
              <a:rPr kumimoji="0" lang="ru-RU" sz="2000" b="0" i="0" u="none" strike="noStrike" cap="none" normalizeH="0" baseline="0" dirty="0" smtClean="0">
                <a:ln>
                  <a:noFill/>
                </a:ln>
                <a:solidFill>
                  <a:srgbClr val="009BF4"/>
                </a:solidFill>
                <a:effectLst/>
                <a:latin typeface="Open Sans" charset="0"/>
                <a:ea typeface="Calibri" pitchFamily="34" charset="0"/>
                <a:cs typeface="Helvetica" charset="-52"/>
              </a:rPr>
              <a:t> </a:t>
            </a:r>
            <a:r>
              <a:rPr kumimoji="0" lang="ru-RU" sz="2000" b="0" i="0" u="none" strike="noStrike" cap="none" normalizeH="0" baseline="0" dirty="0" err="1" smtClean="0">
                <a:ln>
                  <a:noFill/>
                </a:ln>
                <a:solidFill>
                  <a:srgbClr val="009BF4"/>
                </a:solidFill>
                <a:effectLst/>
                <a:latin typeface="Open Sans" charset="0"/>
                <a:ea typeface="Calibri" pitchFamily="34" charset="0"/>
                <a:cs typeface="Helvetica" charset="-52"/>
              </a:rPr>
              <a:t>Різдва</a:t>
            </a:r>
            <a:r>
              <a:rPr kumimoji="0" lang="ru-RU" sz="2000" b="0" i="0" u="none" strike="noStrike" cap="none" normalizeH="0" baseline="0" dirty="0" smtClean="0">
                <a:ln>
                  <a:noFill/>
                </a:ln>
                <a:solidFill>
                  <a:srgbClr val="009BF4"/>
                </a:solidFill>
                <a:effectLst/>
                <a:latin typeface="Open Sans" charset="0"/>
                <a:ea typeface="Calibri" pitchFamily="34" charset="0"/>
                <a:cs typeface="Helvetica" charset="-52"/>
              </a:rPr>
              <a:t> </a:t>
            </a:r>
            <a:r>
              <a:rPr kumimoji="0" lang="ru-RU" sz="2000" b="0" i="0" u="none" strike="noStrike" cap="none" normalizeH="0" baseline="0" dirty="0" err="1" smtClean="0">
                <a:ln>
                  <a:noFill/>
                </a:ln>
                <a:solidFill>
                  <a:srgbClr val="009BF4"/>
                </a:solidFill>
                <a:effectLst/>
                <a:latin typeface="Open Sans" charset="0"/>
                <a:ea typeface="Calibri" pitchFamily="34" charset="0"/>
                <a:cs typeface="Helvetica" charset="-52"/>
              </a:rPr>
              <a:t>Пресвятої</a:t>
            </a:r>
            <a:endParaRPr kumimoji="0" lang="ru-RU" sz="2000" b="0" i="0" u="none" strike="noStrike" cap="none" normalizeH="0" baseline="0" dirty="0" smtClean="0">
              <a:ln>
                <a:noFill/>
              </a:ln>
              <a:solidFill>
                <a:srgbClr val="009BF4"/>
              </a:solidFill>
              <a:effectLst/>
              <a:latin typeface="Open Sans" charset="0"/>
              <a:ea typeface="Calibri" pitchFamily="34" charset="0"/>
              <a:cs typeface="Helvetica" charset="-52"/>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9BF4"/>
                </a:solidFill>
                <a:effectLst/>
                <a:latin typeface="Open Sans" charset="0"/>
                <a:ea typeface="Calibri" pitchFamily="34" charset="0"/>
                <a:cs typeface="Helvetica" charset="-52"/>
              </a:rPr>
              <a:t> </a:t>
            </a:r>
            <a:r>
              <a:rPr kumimoji="0" lang="ru-RU" sz="2000" b="0" i="0" u="none" strike="noStrike" cap="none" normalizeH="0" baseline="0" dirty="0" err="1" smtClean="0">
                <a:ln>
                  <a:noFill/>
                </a:ln>
                <a:solidFill>
                  <a:srgbClr val="009BF4"/>
                </a:solidFill>
                <a:effectLst/>
                <a:latin typeface="Open Sans" charset="0"/>
                <a:ea typeface="Calibri" pitchFamily="34" charset="0"/>
                <a:cs typeface="Helvetica" charset="-52"/>
              </a:rPr>
              <a:t>Діви</a:t>
            </a:r>
            <a:r>
              <a:rPr kumimoji="0" lang="ru-RU" sz="2000" b="0" i="0" u="none" strike="noStrike" cap="none" normalizeH="0" baseline="0" dirty="0" smtClean="0">
                <a:ln>
                  <a:noFill/>
                </a:ln>
                <a:solidFill>
                  <a:srgbClr val="009BF4"/>
                </a:solidFill>
                <a:effectLst/>
                <a:latin typeface="Open Sans" charset="0"/>
                <a:ea typeface="Calibri" pitchFamily="34" charset="0"/>
                <a:cs typeface="Helvetica" charset="-52"/>
              </a:rPr>
              <a:t> </a:t>
            </a:r>
            <a:r>
              <a:rPr kumimoji="0" lang="ru-RU" sz="2000" b="0" i="0" u="none" strike="noStrike" cap="none" normalizeH="0" baseline="0" dirty="0" err="1" smtClean="0">
                <a:ln>
                  <a:noFill/>
                </a:ln>
                <a:solidFill>
                  <a:srgbClr val="009BF4"/>
                </a:solidFill>
                <a:effectLst/>
                <a:latin typeface="Open Sans" charset="0"/>
                <a:ea typeface="Calibri" pitchFamily="34" charset="0"/>
                <a:cs typeface="Helvetica" charset="-52"/>
              </a:rPr>
              <a:t>Марії</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0" y="6276975"/>
            <a:ext cx="1163139" cy="40011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tab pos="457200" algn="l"/>
              </a:tabLst>
            </a:pPr>
            <a:r>
              <a:rPr kumimoji="0" lang="ru-RU" sz="2000" b="0" i="0" u="none" strike="noStrike" cap="none" normalizeH="0" baseline="0" dirty="0" err="1" smtClean="0">
                <a:ln>
                  <a:noFill/>
                </a:ln>
                <a:solidFill>
                  <a:schemeClr val="bg1"/>
                </a:solidFill>
                <a:effectLst/>
                <a:latin typeface="Open Sans" charset="0"/>
                <a:ea typeface="Calibri" pitchFamily="34" charset="0"/>
                <a:cs typeface="Helvetica" charset="-52"/>
              </a:rPr>
              <a:t>Жовква</a:t>
            </a:r>
            <a:r>
              <a:rPr kumimoji="0" lang="ru-RU" sz="1100" b="0" i="0" u="none" strike="noStrike" cap="none" normalizeH="0" baseline="0" dirty="0" smtClean="0">
                <a:ln>
                  <a:noFill/>
                </a:ln>
                <a:solidFill>
                  <a:srgbClr val="777777"/>
                </a:solidFill>
                <a:effectLst/>
                <a:latin typeface="Open Sans" charset="0"/>
                <a:ea typeface="Calibri" pitchFamily="34" charset="0"/>
                <a:cs typeface="Helvetica" charset="-52"/>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153" descr="http://embed.virtual.ua/panorams/culture/hrams/lviv/dominican/dominican_07/mobile_f.jpg">
            <a:hlinkClick r:id="rId2"/>
          </p:cNvPr>
          <p:cNvPicPr>
            <a:picLocks noChangeAspect="1" noChangeArrowheads="1"/>
          </p:cNvPicPr>
          <p:nvPr/>
        </p:nvPicPr>
        <p:blipFill>
          <a:blip r:embed="rId3"/>
          <a:srcRect/>
          <a:stretch>
            <a:fillRect/>
          </a:stretch>
        </p:blipFill>
        <p:spPr bwMode="auto">
          <a:xfrm>
            <a:off x="2809876" y="304800"/>
            <a:ext cx="5943600" cy="5943600"/>
          </a:xfrm>
          <a:prstGeom prst="rect">
            <a:avLst/>
          </a:prstGeom>
          <a:noFill/>
        </p:spPr>
      </p:pic>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3657600"/>
            <a:ext cx="2691442" cy="156966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rgbClr val="009BF4"/>
                </a:solidFill>
                <a:effectLst/>
                <a:latin typeface="Open Sans"/>
                <a:ea typeface="Calibri" pitchFamily="34" charset="0"/>
                <a:cs typeface="Helvetica"/>
              </a:rPr>
              <a:t>Домініканський</a:t>
            </a:r>
            <a:endParaRPr kumimoji="0" lang="ru-RU" sz="2400" b="0" i="0" u="none" strike="noStrike" cap="none" normalizeH="0" baseline="0" dirty="0" smtClean="0">
              <a:ln>
                <a:noFill/>
              </a:ln>
              <a:solidFill>
                <a:srgbClr val="009BF4"/>
              </a:solidFill>
              <a:effectLst/>
              <a:latin typeface="Open Sans"/>
              <a:ea typeface="Calibri" pitchFamily="34" charset="0"/>
              <a:cs typeface="Helvetica"/>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9BF4"/>
                </a:solidFill>
                <a:effectLst/>
                <a:latin typeface="Open Sans"/>
                <a:ea typeface="Calibri" pitchFamily="34" charset="0"/>
                <a:cs typeface="Helvetica"/>
              </a:rPr>
              <a:t> собор (костел) – </a:t>
            </a:r>
          </a:p>
          <a:p>
            <a:pPr marL="0" marR="0" lvl="0" indent="0" algn="l" defTabSz="914400" rtl="0" eaLnBrk="1" fontAlgn="t"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9BF4"/>
                </a:solidFill>
                <a:effectLst/>
                <a:latin typeface="Open Sans"/>
                <a:ea typeface="Calibri" pitchFamily="34" charset="0"/>
                <a:cs typeface="Helvetica"/>
              </a:rPr>
              <a:t>Храм </a:t>
            </a:r>
            <a:r>
              <a:rPr kumimoji="0" lang="ru-RU" sz="2400" b="0" i="0" u="none" strike="noStrike" cap="none" normalizeH="0" baseline="0" dirty="0" err="1" smtClean="0">
                <a:ln>
                  <a:noFill/>
                </a:ln>
                <a:solidFill>
                  <a:srgbClr val="009BF4"/>
                </a:solidFill>
                <a:effectLst/>
                <a:latin typeface="Open Sans"/>
                <a:ea typeface="Calibri" pitchFamily="34" charset="0"/>
                <a:cs typeface="Helvetica"/>
              </a:rPr>
              <a:t>Святої</a:t>
            </a:r>
            <a:r>
              <a:rPr kumimoji="0" lang="ru-RU" sz="2400" b="0" i="0" u="none" strike="noStrike" cap="none" normalizeH="0" baseline="0" dirty="0" smtClean="0">
                <a:ln>
                  <a:noFill/>
                </a:ln>
                <a:solidFill>
                  <a:srgbClr val="009BF4"/>
                </a:solidFill>
                <a:effectLst/>
                <a:latin typeface="Open Sans"/>
                <a:ea typeface="Calibri" pitchFamily="34" charset="0"/>
                <a:cs typeface="Helvetica"/>
              </a:rPr>
              <a:t> </a:t>
            </a:r>
          </a:p>
          <a:p>
            <a:pPr marL="0" marR="0" lvl="0" indent="0" algn="l" defTabSz="914400" rtl="0" eaLnBrk="1" fontAlgn="t" latinLnBrk="0" hangingPunct="1">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rgbClr val="009BF4"/>
                </a:solidFill>
                <a:effectLst/>
                <a:latin typeface="Open Sans"/>
                <a:ea typeface="Calibri" pitchFamily="34" charset="0"/>
                <a:cs typeface="Helvetica"/>
              </a:rPr>
              <a:t>Євхаристії</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6267450"/>
            <a:ext cx="9144000" cy="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0" y="5410200"/>
            <a:ext cx="2819400" cy="646331"/>
          </a:xfrm>
          <a:prstGeom prst="rect">
            <a:avLst/>
          </a:prstGeom>
        </p:spPr>
        <p:txBody>
          <a:bodyPr wrap="square">
            <a:spAutoFit/>
          </a:bodyPr>
          <a:lstStyle/>
          <a:p>
            <a:pPr fontAlgn="t"/>
            <a:r>
              <a:rPr lang="ru-RU" dirty="0" err="1" smtClean="0">
                <a:solidFill>
                  <a:schemeClr val="bg1"/>
                </a:solidFill>
              </a:rPr>
              <a:t>Львів</a:t>
            </a:r>
            <a:r>
              <a:rPr lang="ru-RU" dirty="0" smtClean="0">
                <a:solidFill>
                  <a:schemeClr val="bg1"/>
                </a:solidFill>
              </a:rPr>
              <a:t>, </a:t>
            </a:r>
            <a:r>
              <a:rPr lang="ru-RU" dirty="0" err="1" smtClean="0">
                <a:solidFill>
                  <a:schemeClr val="bg1"/>
                </a:solidFill>
              </a:rPr>
              <a:t>площа</a:t>
            </a:r>
            <a:r>
              <a:rPr lang="ru-RU" dirty="0" smtClean="0">
                <a:solidFill>
                  <a:schemeClr val="bg1"/>
                </a:solidFill>
              </a:rPr>
              <a:t> Музейна,1 </a:t>
            </a:r>
            <a:endParaRPr lang="ru-RU"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155" descr="http://embed.virtual.ua/panorams/streets/zhovkva/avtokefalna_cerkva/mobile_f.jpg">
            <a:hlinkClick r:id="rId2"/>
          </p:cNvPr>
          <p:cNvPicPr>
            <a:picLocks noChangeAspect="1" noChangeArrowheads="1"/>
          </p:cNvPicPr>
          <p:nvPr/>
        </p:nvPicPr>
        <p:blipFill>
          <a:blip r:embed="rId3"/>
          <a:srcRect/>
          <a:stretch>
            <a:fillRect/>
          </a:stretch>
        </p:blipFill>
        <p:spPr bwMode="auto">
          <a:xfrm>
            <a:off x="2962276" y="228600"/>
            <a:ext cx="5943600" cy="5943600"/>
          </a:xfrm>
          <a:prstGeom prst="rect">
            <a:avLst/>
          </a:prstGeom>
          <a:noFill/>
        </p:spPr>
      </p:pic>
      <p:sp>
        <p:nvSpPr>
          <p:cNvPr id="32769" name="AutoShape 1">
            <a:hlinkClick r:id="rId2"/>
          </p:cNvPr>
          <p:cNvSpPr>
            <a:spLocks noChangeAspect="1" noChangeArrowheads="1"/>
          </p:cNvSpPr>
          <p:nvPr/>
        </p:nvSpPr>
        <p:spPr bwMode="auto">
          <a:xfrm>
            <a:off x="0" y="5324475"/>
            <a:ext cx="942975" cy="9429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2772" name="Rectangle 4"/>
          <p:cNvSpPr>
            <a:spLocks noChangeArrowheads="1"/>
          </p:cNvSpPr>
          <p:nvPr/>
        </p:nvSpPr>
        <p:spPr bwMode="auto">
          <a:xfrm>
            <a:off x="0" y="4114800"/>
            <a:ext cx="2880725" cy="1015663"/>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9BF4"/>
                </a:solidFill>
                <a:effectLst/>
                <a:latin typeface="Open Sans" charset="0"/>
                <a:ea typeface="Calibri" pitchFamily="34" charset="0"/>
                <a:cs typeface="Helvetica" charset="0"/>
              </a:rPr>
              <a:t>Автокефальна</a:t>
            </a:r>
            <a:r>
              <a:rPr kumimoji="0" lang="ru-RU" sz="2000" b="0" i="0" u="none" strike="noStrike" cap="none" normalizeH="0" baseline="0" dirty="0" smtClean="0">
                <a:ln>
                  <a:noFill/>
                </a:ln>
                <a:solidFill>
                  <a:srgbClr val="009BF4"/>
                </a:solidFill>
                <a:effectLst/>
                <a:latin typeface="Open Sans" charset="0"/>
                <a:ea typeface="Calibri" pitchFamily="34" charset="0"/>
                <a:cs typeface="Helvetica" charset="0"/>
              </a:rPr>
              <a:t> </a:t>
            </a:r>
            <a:r>
              <a:rPr kumimoji="0" lang="ru-RU" sz="2000" b="0" i="0" u="none" strike="noStrike" cap="none" normalizeH="0" baseline="0" dirty="0" err="1" smtClean="0">
                <a:ln>
                  <a:noFill/>
                </a:ln>
                <a:solidFill>
                  <a:srgbClr val="009BF4"/>
                </a:solidFill>
                <a:effectLst/>
                <a:latin typeface="Open Sans" charset="0"/>
                <a:ea typeface="Calibri" pitchFamily="34" charset="0"/>
                <a:cs typeface="Helvetica" charset="0"/>
              </a:rPr>
              <a:t>церква</a:t>
            </a:r>
            <a:r>
              <a:rPr kumimoji="0" lang="ru-RU" sz="2000" b="0" i="0" u="none" strike="noStrike" cap="none" normalizeH="0" baseline="0" dirty="0" smtClean="0">
                <a:ln>
                  <a:noFill/>
                </a:ln>
                <a:solidFill>
                  <a:srgbClr val="009BF4"/>
                </a:solidFill>
                <a:effectLst/>
                <a:latin typeface="Open Sans" charset="0"/>
                <a:ea typeface="Calibri" pitchFamily="34" charset="0"/>
                <a:cs typeface="Helvetica" charset="0"/>
              </a:rPr>
              <a:t> </a:t>
            </a:r>
          </a:p>
          <a:p>
            <a:pPr marL="0" marR="0" lvl="0" indent="0" algn="l" defTabSz="914400" rtl="0" eaLnBrk="1" fontAlgn="t"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9BF4"/>
                </a:solidFill>
                <a:effectLst/>
                <a:latin typeface="Open Sans" charset="0"/>
                <a:ea typeface="Calibri" pitchFamily="34" charset="0"/>
                <a:cs typeface="Helvetica" charset="0"/>
              </a:rPr>
              <a:t>(</a:t>
            </a:r>
            <a:r>
              <a:rPr kumimoji="0" lang="ru-RU" sz="2000" b="0" i="0" u="none" strike="noStrike" cap="none" normalizeH="0" baseline="0" dirty="0" err="1" smtClean="0">
                <a:ln>
                  <a:noFill/>
                </a:ln>
                <a:solidFill>
                  <a:srgbClr val="009BF4"/>
                </a:solidFill>
                <a:effectLst/>
                <a:latin typeface="Open Sans" charset="0"/>
                <a:ea typeface="Calibri" pitchFamily="34" charset="0"/>
                <a:cs typeface="Helvetica" charset="0"/>
              </a:rPr>
              <a:t>колишній</a:t>
            </a:r>
            <a:r>
              <a:rPr kumimoji="0" lang="ru-RU" sz="2000" b="0" i="0" u="none" strike="noStrike" cap="none" normalizeH="0" baseline="0" dirty="0" smtClean="0">
                <a:ln>
                  <a:noFill/>
                </a:ln>
                <a:solidFill>
                  <a:srgbClr val="009BF4"/>
                </a:solidFill>
                <a:effectLst/>
                <a:latin typeface="Open Sans" charset="0"/>
                <a:ea typeface="Calibri" pitchFamily="34" charset="0"/>
                <a:cs typeface="Helvetica" charset="0"/>
              </a:rPr>
              <a:t> костел</a:t>
            </a:r>
          </a:p>
          <a:p>
            <a:pPr marL="0" marR="0" lvl="0" indent="0" algn="l" defTabSz="914400" rtl="0" eaLnBrk="1" fontAlgn="t"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9BF4"/>
                </a:solidFill>
                <a:effectLst/>
                <a:latin typeface="Open Sans" charset="0"/>
                <a:ea typeface="Calibri" pitchFamily="34" charset="0"/>
                <a:cs typeface="Helvetica" charset="0"/>
              </a:rPr>
              <a:t> Св.Лазаря)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5257800"/>
            <a:ext cx="1156727" cy="40011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2000" b="0" i="0" u="none" strike="noStrike" cap="none" normalizeH="0" baseline="0" dirty="0" err="1" smtClean="0">
                <a:ln>
                  <a:noFill/>
                </a:ln>
                <a:solidFill>
                  <a:schemeClr val="bg1"/>
                </a:solidFill>
                <a:effectLst/>
                <a:latin typeface="Open Sans" charset="0"/>
                <a:ea typeface="Calibri" pitchFamily="34" charset="0"/>
                <a:cs typeface="Helvetica" charset="0"/>
              </a:rPr>
              <a:t>Жовква</a:t>
            </a:r>
            <a:r>
              <a:rPr kumimoji="0" lang="ru-RU" sz="2000" b="0" i="0" u="none" strike="noStrike" cap="none" normalizeH="0" baseline="0" dirty="0" smtClean="0">
                <a:ln>
                  <a:noFill/>
                </a:ln>
                <a:solidFill>
                  <a:schemeClr val="bg1"/>
                </a:solidFill>
                <a:effectLst/>
                <a:latin typeface="Arial" pitchFamily="34" charset="0"/>
                <a:cs typeface="Arial"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err="1" smtClean="0"/>
              <a:t>Цікаві</a:t>
            </a:r>
            <a:r>
              <a:rPr lang="ru-RU" dirty="0" smtClean="0"/>
              <a:t> </a:t>
            </a:r>
            <a:r>
              <a:rPr lang="ru-RU" dirty="0" err="1" smtClean="0"/>
              <a:t>природні</a:t>
            </a:r>
            <a:r>
              <a:rPr lang="ru-RU" dirty="0" smtClean="0"/>
              <a:t> </a:t>
            </a:r>
            <a:r>
              <a:rPr lang="ru-RU" dirty="0" err="1" smtClean="0"/>
              <a:t>об'єкти</a:t>
            </a:r>
            <a:r>
              <a:rPr lang="ru-RU" dirty="0" smtClean="0"/>
              <a:t> </a:t>
            </a:r>
            <a:r>
              <a:rPr lang="ru-RU" dirty="0" err="1" smtClean="0"/>
              <a:t>Львівщини</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dirty="0" err="1" smtClean="0"/>
              <a:t>Львівська</a:t>
            </a:r>
            <a:r>
              <a:rPr lang="ru-RU" dirty="0" smtClean="0"/>
              <a:t> область </a:t>
            </a:r>
            <a:r>
              <a:rPr lang="ru-RU" dirty="0" err="1" smtClean="0"/>
              <a:t>має</a:t>
            </a:r>
            <a:r>
              <a:rPr lang="ru-RU" dirty="0" smtClean="0"/>
              <a:t> </a:t>
            </a:r>
            <a:r>
              <a:rPr lang="ru-RU" dirty="0" err="1" smtClean="0"/>
              <a:t>багату</a:t>
            </a:r>
            <a:r>
              <a:rPr lang="ru-RU" dirty="0" smtClean="0"/>
              <a:t> </a:t>
            </a:r>
            <a:r>
              <a:rPr lang="ru-RU" dirty="0" err="1" smtClean="0"/>
              <a:t>і</a:t>
            </a:r>
            <a:r>
              <a:rPr lang="ru-RU" dirty="0" smtClean="0"/>
              <a:t> </a:t>
            </a:r>
            <a:r>
              <a:rPr lang="ru-RU" dirty="0" err="1" smtClean="0"/>
              <a:t>унікальну</a:t>
            </a:r>
            <a:r>
              <a:rPr lang="ru-RU" dirty="0" smtClean="0"/>
              <a:t> природу. </a:t>
            </a:r>
            <a:r>
              <a:rPr lang="ru-RU" dirty="0" err="1" smtClean="0"/>
              <a:t>Різноманітні</a:t>
            </a:r>
            <a:r>
              <a:rPr lang="ru-RU" dirty="0" smtClean="0"/>
              <a:t> </a:t>
            </a:r>
            <a:r>
              <a:rPr lang="ru-RU" dirty="0" err="1" smtClean="0"/>
              <a:t>ландшафти</a:t>
            </a:r>
            <a:r>
              <a:rPr lang="ru-RU" dirty="0" smtClean="0"/>
              <a:t> </a:t>
            </a:r>
            <a:r>
              <a:rPr lang="ru-RU" dirty="0" err="1" smtClean="0"/>
              <a:t>від</a:t>
            </a:r>
            <a:r>
              <a:rPr lang="ru-RU" dirty="0" smtClean="0"/>
              <a:t> </a:t>
            </a:r>
            <a:r>
              <a:rPr lang="ru-RU" dirty="0" err="1" smtClean="0"/>
              <a:t>рівнин</a:t>
            </a:r>
            <a:r>
              <a:rPr lang="ru-RU" dirty="0" smtClean="0"/>
              <a:t> до </a:t>
            </a:r>
            <a:r>
              <a:rPr lang="ru-RU" dirty="0" err="1" smtClean="0"/>
              <a:t>високих</a:t>
            </a:r>
            <a:r>
              <a:rPr lang="ru-RU" dirty="0" smtClean="0"/>
              <a:t> </a:t>
            </a:r>
            <a:r>
              <a:rPr lang="ru-RU" dirty="0" err="1" smtClean="0"/>
              <a:t>гір</a:t>
            </a:r>
            <a:r>
              <a:rPr lang="ru-RU" dirty="0" smtClean="0"/>
              <a:t>. </a:t>
            </a:r>
            <a:r>
              <a:rPr lang="ru-RU" dirty="0" err="1" smtClean="0"/>
              <a:t>Багаті</a:t>
            </a:r>
            <a:r>
              <a:rPr lang="ru-RU" dirty="0" smtClean="0"/>
              <a:t> </a:t>
            </a:r>
            <a:r>
              <a:rPr lang="ru-RU" dirty="0" err="1" smtClean="0"/>
              <a:t>басейни</a:t>
            </a:r>
            <a:r>
              <a:rPr lang="ru-RU" dirty="0" smtClean="0"/>
              <a:t> </a:t>
            </a:r>
            <a:r>
              <a:rPr lang="ru-RU" dirty="0" err="1" smtClean="0"/>
              <a:t>річок</a:t>
            </a:r>
            <a:r>
              <a:rPr lang="ru-RU" dirty="0" smtClean="0"/>
              <a:t> </a:t>
            </a:r>
            <a:r>
              <a:rPr lang="ru-RU" dirty="0" err="1" smtClean="0"/>
              <a:t>Дністер</a:t>
            </a:r>
            <a:r>
              <a:rPr lang="ru-RU" dirty="0" smtClean="0"/>
              <a:t>, </a:t>
            </a:r>
            <a:r>
              <a:rPr lang="ru-RU" dirty="0" err="1" smtClean="0"/>
              <a:t>Стрий</a:t>
            </a:r>
            <a:r>
              <a:rPr lang="ru-RU" dirty="0" smtClean="0"/>
              <a:t> </a:t>
            </a:r>
            <a:r>
              <a:rPr lang="ru-RU" dirty="0" err="1" smtClean="0"/>
              <a:t>і</a:t>
            </a:r>
            <a:r>
              <a:rPr lang="ru-RU" dirty="0" smtClean="0"/>
              <a:t> </a:t>
            </a:r>
            <a:r>
              <a:rPr lang="ru-RU" dirty="0" err="1" smtClean="0"/>
              <a:t>Західний</a:t>
            </a:r>
            <a:r>
              <a:rPr lang="ru-RU" dirty="0" smtClean="0"/>
              <a:t> Буг. </a:t>
            </a:r>
            <a:r>
              <a:rPr lang="ru-RU" dirty="0" err="1" smtClean="0"/>
              <a:t>Сприятливий</a:t>
            </a:r>
            <a:r>
              <a:rPr lang="ru-RU" dirty="0" smtClean="0"/>
              <a:t>, </a:t>
            </a:r>
            <a:r>
              <a:rPr lang="ru-RU" dirty="0" err="1" smtClean="0"/>
              <a:t>відносно</a:t>
            </a:r>
            <a:r>
              <a:rPr lang="ru-RU" dirty="0" smtClean="0"/>
              <a:t> </a:t>
            </a:r>
            <a:r>
              <a:rPr lang="ru-RU" dirty="0" err="1" smtClean="0"/>
              <a:t>вологий</a:t>
            </a:r>
            <a:r>
              <a:rPr lang="ru-RU" dirty="0" smtClean="0"/>
              <a:t> </a:t>
            </a:r>
            <a:r>
              <a:rPr lang="ru-RU" dirty="0" err="1" smtClean="0"/>
              <a:t>клімат</a:t>
            </a:r>
            <a:r>
              <a:rPr lang="ru-RU" dirty="0" smtClean="0"/>
              <a:t> </a:t>
            </a:r>
            <a:r>
              <a:rPr lang="ru-RU" dirty="0" err="1" smtClean="0"/>
              <a:t>сприяє</a:t>
            </a:r>
            <a:r>
              <a:rPr lang="ru-RU" dirty="0" smtClean="0"/>
              <a:t> </a:t>
            </a:r>
            <a:r>
              <a:rPr lang="ru-RU" dirty="0" err="1" smtClean="0"/>
              <a:t>природньому</a:t>
            </a:r>
            <a:r>
              <a:rPr lang="ru-RU" dirty="0" smtClean="0"/>
              <a:t> </a:t>
            </a:r>
            <a:r>
              <a:rPr lang="ru-RU" dirty="0" err="1" smtClean="0"/>
              <a:t>різноманіттю</a:t>
            </a:r>
            <a:r>
              <a:rPr lang="ru-RU" dirty="0" smtClean="0"/>
              <a:t>. </a:t>
            </a:r>
            <a:r>
              <a:rPr lang="ru-RU" dirty="0" err="1" smtClean="0"/>
              <a:t>Найбільш</a:t>
            </a:r>
            <a:r>
              <a:rPr lang="ru-RU" dirty="0" smtClean="0"/>
              <a:t> </a:t>
            </a:r>
            <a:r>
              <a:rPr lang="ru-RU" dirty="0" err="1" smtClean="0"/>
              <a:t>цінними</a:t>
            </a:r>
            <a:r>
              <a:rPr lang="ru-RU" dirty="0" smtClean="0"/>
              <a:t> </a:t>
            </a:r>
            <a:r>
              <a:rPr lang="ru-RU" dirty="0" err="1" smtClean="0"/>
              <a:t>є</a:t>
            </a:r>
            <a:r>
              <a:rPr lang="ru-RU" dirty="0" smtClean="0"/>
              <a:t> </a:t>
            </a:r>
            <a:r>
              <a:rPr lang="ru-RU" dirty="0" err="1" smtClean="0"/>
              <a:t>лісисті</a:t>
            </a:r>
            <a:r>
              <a:rPr lang="ru-RU" dirty="0" smtClean="0"/>
              <a:t> </a:t>
            </a:r>
            <a:r>
              <a:rPr lang="ru-RU" dirty="0" err="1" smtClean="0"/>
              <a:t>регіони</a:t>
            </a:r>
            <a:r>
              <a:rPr lang="ru-RU" dirty="0" smtClean="0"/>
              <a:t> Карпат </a:t>
            </a:r>
            <a:r>
              <a:rPr lang="ru-RU" dirty="0" err="1" smtClean="0"/>
              <a:t>і</a:t>
            </a:r>
            <a:r>
              <a:rPr lang="ru-RU" dirty="0" smtClean="0"/>
              <a:t> </a:t>
            </a:r>
            <a:r>
              <a:rPr lang="ru-RU" dirty="0" err="1" smtClean="0"/>
              <a:t>Розточчя</a:t>
            </a:r>
            <a:r>
              <a:rPr lang="ru-RU" dirty="0" smtClean="0"/>
              <a:t>.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381000"/>
            <a:ext cx="7242688"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effectLst/>
                <a:latin typeface="Tahoma" pitchFamily="34" charset="0"/>
                <a:ea typeface="Calibri" pitchFamily="34" charset="0"/>
                <a:cs typeface="Tahoma" pitchFamily="34" charset="0"/>
              </a:rPr>
              <a:t>Національний</a:t>
            </a:r>
            <a:r>
              <a:rPr kumimoji="0" lang="ru-RU" sz="2000" b="1" i="0" u="none" strike="noStrike" cap="none" normalizeH="0" baseline="0" dirty="0" smtClean="0">
                <a:ln>
                  <a:noFill/>
                </a:ln>
                <a:effectLst/>
                <a:latin typeface="Tahoma" pitchFamily="34" charset="0"/>
                <a:ea typeface="Calibri" pitchFamily="34" charset="0"/>
                <a:cs typeface="Tahoma" pitchFamily="34" charset="0"/>
              </a:rPr>
              <a:t> </a:t>
            </a:r>
            <a:r>
              <a:rPr kumimoji="0" lang="ru-RU" sz="2000" b="1" i="0" u="none" strike="noStrike" cap="none" normalizeH="0" baseline="0" dirty="0" err="1" smtClean="0">
                <a:ln>
                  <a:noFill/>
                </a:ln>
                <a:effectLst/>
                <a:latin typeface="Tahoma" pitchFamily="34" charset="0"/>
                <a:ea typeface="Calibri" pitchFamily="34" charset="0"/>
                <a:cs typeface="Tahoma" pitchFamily="34" charset="0"/>
              </a:rPr>
              <a:t>природний</a:t>
            </a:r>
            <a:r>
              <a:rPr kumimoji="0" lang="ru-RU" sz="2000" b="1" i="0" u="none" strike="noStrike" cap="none" normalizeH="0" baseline="0" dirty="0" smtClean="0">
                <a:ln>
                  <a:noFill/>
                </a:ln>
                <a:effectLst/>
                <a:latin typeface="Tahoma" pitchFamily="34" charset="0"/>
                <a:ea typeface="Calibri" pitchFamily="34" charset="0"/>
                <a:cs typeface="Tahoma" pitchFamily="34" charset="0"/>
              </a:rPr>
              <a:t> парк </a:t>
            </a:r>
            <a:r>
              <a:rPr kumimoji="0" lang="ru-RU" sz="2000" b="1" i="0" u="none" strike="noStrike" cap="none" normalizeH="0" baseline="0" dirty="0" smtClean="0">
                <a:ln>
                  <a:noFill/>
                </a:ln>
                <a:effectLst/>
                <a:latin typeface="Calibri"/>
                <a:ea typeface="Calibri" pitchFamily="34" charset="0"/>
                <a:cs typeface="Tahoma" pitchFamily="34" charset="0"/>
              </a:rPr>
              <a:t>«</a:t>
            </a:r>
            <a:r>
              <a:rPr kumimoji="0" lang="ru-RU" sz="2000" b="1" i="0" u="none" strike="noStrike" cap="none" normalizeH="0" baseline="0" dirty="0" err="1" smtClean="0">
                <a:ln>
                  <a:noFill/>
                </a:ln>
                <a:effectLst/>
                <a:latin typeface="Tahoma" pitchFamily="34" charset="0"/>
                <a:ea typeface="Calibri" pitchFamily="34" charset="0"/>
                <a:cs typeface="Tahoma" pitchFamily="34" charset="0"/>
              </a:rPr>
              <a:t>Сколівські</a:t>
            </a:r>
            <a:r>
              <a:rPr kumimoji="0" lang="ru-RU" sz="2000" b="1" i="0" u="none" strike="noStrike" cap="none" normalizeH="0" baseline="0" dirty="0" smtClean="0">
                <a:ln>
                  <a:noFill/>
                </a:ln>
                <a:effectLst/>
                <a:latin typeface="Tahoma" pitchFamily="34" charset="0"/>
                <a:ea typeface="Calibri" pitchFamily="34" charset="0"/>
                <a:cs typeface="Tahoma" pitchFamily="34" charset="0"/>
              </a:rPr>
              <a:t> </a:t>
            </a:r>
            <a:r>
              <a:rPr kumimoji="0" lang="ru-RU" sz="2000" b="1" i="0" u="none" strike="noStrike" cap="none" normalizeH="0" baseline="0" dirty="0" err="1" smtClean="0">
                <a:ln>
                  <a:noFill/>
                </a:ln>
                <a:effectLst/>
                <a:latin typeface="Tahoma" pitchFamily="34" charset="0"/>
                <a:ea typeface="Calibri" pitchFamily="34" charset="0"/>
                <a:cs typeface="Tahoma" pitchFamily="34" charset="0"/>
              </a:rPr>
              <a:t>Бескиди</a:t>
            </a:r>
            <a:r>
              <a:rPr kumimoji="0" lang="ru-RU" sz="1500" b="0" i="0" u="none" strike="noStrike" cap="none" normalizeH="0" baseline="0" dirty="0" smtClean="0">
                <a:ln>
                  <a:noFill/>
                </a:ln>
                <a:solidFill>
                  <a:srgbClr val="343434"/>
                </a:solidFill>
                <a:effectLst/>
                <a:latin typeface="Calibri"/>
                <a:ea typeface="Calibri" pitchFamily="34" charset="0"/>
                <a:cs typeface="Tahoma"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3" name="Рисунок 185" descr="ccf694b4719199b1918770042ac3fa5a_600x1000.jpg"/>
          <p:cNvPicPr>
            <a:picLocks noChangeAspect="1" noChangeArrowheads="1"/>
          </p:cNvPicPr>
          <p:nvPr/>
        </p:nvPicPr>
        <p:blipFill>
          <a:blip r:embed="rId2"/>
          <a:srcRect/>
          <a:stretch>
            <a:fillRect/>
          </a:stretch>
        </p:blipFill>
        <p:spPr bwMode="auto">
          <a:xfrm>
            <a:off x="304800" y="1066800"/>
            <a:ext cx="4047744" cy="2438400"/>
          </a:xfrm>
          <a:prstGeom prst="rect">
            <a:avLst/>
          </a:prstGeom>
          <a:noFill/>
        </p:spPr>
      </p:pic>
      <p:sp>
        <p:nvSpPr>
          <p:cNvPr id="33795" name="Rectangle 3"/>
          <p:cNvSpPr>
            <a:spLocks noChangeArrowheads="1"/>
          </p:cNvSpPr>
          <p:nvPr/>
        </p:nvSpPr>
        <p:spPr bwMode="auto">
          <a:xfrm>
            <a:off x="0" y="3581400"/>
            <a:ext cx="8787983"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Національний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природний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парк в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Українських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Карпатах.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Розташований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в межах</a:t>
            </a:r>
            <a:r>
              <a:rPr kumimoji="0" lang="ru-RU" b="0" i="0" u="none" strike="noStrike" cap="none" normalizeH="0" dirty="0" smtClean="0">
                <a:ln>
                  <a:noFill/>
                </a:ln>
                <a:solidFill>
                  <a:schemeClr val="tx1"/>
                </a:solidFill>
                <a:effectLst/>
                <a:latin typeface="Tahoma" pitchFamily="34" charset="0"/>
                <a:ea typeface="Calibri" pitchFamily="34" charset="0"/>
                <a:cs typeface="Tahoma"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Сколівського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частково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Турківського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та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Дрогобицького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районів</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Парк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охоплює</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частини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басейнів</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річок</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Стрий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та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Опір</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займає</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площу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35 261 га,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яких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24 639,3 га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передані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парку в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постійне</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користування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1168910"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effectLst/>
                <a:latin typeface="Tahoma" pitchFamily="34" charset="0"/>
                <a:ea typeface="Calibri" pitchFamily="34" charset="0"/>
                <a:cs typeface="Tahoma" pitchFamily="34" charset="0"/>
              </a:rPr>
              <a:t>Тустань</a:t>
            </a:r>
            <a:r>
              <a:rPr kumimoji="0" lang="ru-RU" sz="1500" b="0" i="0" u="none" strike="noStrike" cap="none" normalizeH="0" baseline="0" dirty="0" smtClean="0">
                <a:ln>
                  <a:noFill/>
                </a:ln>
                <a:solidFill>
                  <a:srgbClr val="343434"/>
                </a:solidFill>
                <a:effectLst/>
                <a:latin typeface="Tahoma" pitchFamily="34" charset="0"/>
                <a:ea typeface="Calibri" pitchFamily="34" charset="0"/>
                <a:cs typeface="Tahoma"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5841" name="Рисунок 188" descr="tustan.jpg"/>
          <p:cNvPicPr>
            <a:picLocks noChangeAspect="1" noChangeArrowheads="1"/>
          </p:cNvPicPr>
          <p:nvPr/>
        </p:nvPicPr>
        <p:blipFill>
          <a:blip r:embed="rId2"/>
          <a:srcRect/>
          <a:stretch>
            <a:fillRect/>
          </a:stretch>
        </p:blipFill>
        <p:spPr bwMode="auto">
          <a:xfrm>
            <a:off x="228600" y="685800"/>
            <a:ext cx="4174236" cy="2514600"/>
          </a:xfrm>
          <a:prstGeom prst="rect">
            <a:avLst/>
          </a:prstGeom>
          <a:noFill/>
        </p:spPr>
      </p:pic>
      <p:sp>
        <p:nvSpPr>
          <p:cNvPr id="35843" name="Rectangle 3"/>
          <p:cNvSpPr>
            <a:spLocks noChangeArrowheads="1"/>
          </p:cNvSpPr>
          <p:nvPr/>
        </p:nvSpPr>
        <p:spPr bwMode="auto">
          <a:xfrm>
            <a:off x="0" y="3810000"/>
            <a:ext cx="8664551"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Княжий град у ІХ-ХІІІ ст.,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давньоруський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наскельний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оборонний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комплекс,</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митниця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та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місто-фортеця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залишки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якого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розташовані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в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Сколівському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районі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Львівської</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області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поблизу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с.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Урич</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Пісковики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в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c</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Урич</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smtClean="0">
                <a:ln>
                  <a:noFill/>
                </a:ln>
                <a:solidFill>
                  <a:schemeClr val="tx1"/>
                </a:solidFill>
                <a:effectLst/>
                <a:latin typeface="Calibri"/>
                <a:ea typeface="Calibri" pitchFamily="34" charset="0"/>
                <a:cs typeface="Tahoma" pitchFamily="34" charset="0"/>
              </a:rPr>
              <a:t>—</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природний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об'єкт</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що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має</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наукову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естетичну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рекреаційну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та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історико-культурну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цінність</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Тепер</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ці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пісковики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оголошено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Державним</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історико-культурним</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заповідником</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a:ea typeface="Calibri" pitchFamily="34" charset="0"/>
                <a:cs typeface="Tahoma" pitchFamily="34" charset="0"/>
              </a:rPr>
              <a:t>«</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Тустань</a:t>
            </a:r>
            <a:r>
              <a:rPr kumimoji="0" lang="ru-RU" b="0" i="0" u="none" strike="noStrike" cap="none" normalizeH="0" baseline="0" dirty="0" smtClean="0">
                <a:ln>
                  <a:noFill/>
                </a:ln>
                <a:solidFill>
                  <a:schemeClr val="tx1"/>
                </a:solidFill>
                <a:effectLst/>
                <a:latin typeface="Calibri"/>
                <a:ea typeface="Calibri" pitchFamily="34" charset="0"/>
                <a:cs typeface="Tahoma" pitchFamily="34" charset="0"/>
              </a:rPr>
              <a:t>»</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який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щорічно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відвідують</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до 3 000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туристів</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2972289"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effectLst/>
                <a:latin typeface="Tahoma" pitchFamily="34" charset="0"/>
                <a:ea typeface="Calibri" pitchFamily="34" charset="0"/>
                <a:cs typeface="Tahoma" pitchFamily="34" charset="0"/>
              </a:rPr>
              <a:t>Кам'янецький</a:t>
            </a:r>
            <a:r>
              <a:rPr kumimoji="0" lang="ru-RU" sz="2000" b="0" i="0" u="none" strike="noStrike" cap="none" normalizeH="0" baseline="0" dirty="0" smtClean="0">
                <a:ln>
                  <a:noFill/>
                </a:ln>
                <a:effectLst/>
                <a:latin typeface="Tahoma" pitchFamily="34" charset="0"/>
                <a:ea typeface="Calibri" pitchFamily="34" charset="0"/>
                <a:cs typeface="Tahoma" pitchFamily="34" charset="0"/>
              </a:rPr>
              <a:t> </a:t>
            </a:r>
            <a:r>
              <a:rPr kumimoji="0" lang="ru-RU" sz="2000" b="0" i="0" u="none" strike="noStrike" cap="none" normalizeH="0" baseline="0" dirty="0" err="1" smtClean="0">
                <a:ln>
                  <a:noFill/>
                </a:ln>
                <a:effectLst/>
                <a:latin typeface="Tahoma" pitchFamily="34" charset="0"/>
                <a:ea typeface="Calibri" pitchFamily="34" charset="0"/>
                <a:cs typeface="Tahoma" pitchFamily="34" charset="0"/>
              </a:rPr>
              <a:t>водоспад</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865" name="Рисунок 190" descr="800px-Kamenecki_Vodopad.jpg"/>
          <p:cNvPicPr>
            <a:picLocks noChangeAspect="1" noChangeArrowheads="1"/>
          </p:cNvPicPr>
          <p:nvPr/>
        </p:nvPicPr>
        <p:blipFill>
          <a:blip r:embed="rId2"/>
          <a:srcRect/>
          <a:stretch>
            <a:fillRect/>
          </a:stretch>
        </p:blipFill>
        <p:spPr bwMode="auto">
          <a:xfrm>
            <a:off x="304800" y="457200"/>
            <a:ext cx="3921252" cy="2362200"/>
          </a:xfrm>
          <a:prstGeom prst="rect">
            <a:avLst/>
          </a:prstGeom>
          <a:noFill/>
        </p:spPr>
      </p:pic>
      <p:sp>
        <p:nvSpPr>
          <p:cNvPr id="36867" name="Rectangle 3"/>
          <p:cNvSpPr>
            <a:spLocks noChangeArrowheads="1"/>
          </p:cNvSpPr>
          <p:nvPr/>
        </p:nvSpPr>
        <p:spPr bwMode="auto">
          <a:xfrm>
            <a:off x="0" y="3429000"/>
            <a:ext cx="9230412"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Водоспад</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Кам'янка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smtClean="0">
                <a:ln>
                  <a:noFill/>
                </a:ln>
                <a:solidFill>
                  <a:schemeClr val="tx1"/>
                </a:solidFill>
                <a:effectLst/>
                <a:latin typeface="Calibri"/>
                <a:ea typeface="Calibri" pitchFamily="34" charset="0"/>
                <a:cs typeface="Tahoma" pitchFamily="34" charset="0"/>
              </a:rPr>
              <a:t>–</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водоспад</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на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однойменній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річці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Кам</a:t>
            </a:r>
            <a:r>
              <a:rPr kumimoji="0" lang="ru-RU" b="0" i="0" u="none" strike="noStrike" cap="none" normalizeH="0" baseline="0" dirty="0" err="1" smtClean="0">
                <a:ln>
                  <a:noFill/>
                </a:ln>
                <a:solidFill>
                  <a:schemeClr val="tx1"/>
                </a:solidFill>
                <a:effectLst/>
                <a:latin typeface="Calibri"/>
                <a:ea typeface="Calibri" pitchFamily="34" charset="0"/>
                <a:cs typeface="Tahoma" pitchFamily="34" charset="0"/>
              </a:rPr>
              <a:t>’</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янка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який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знаходиться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Сколівському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районі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Львівської</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області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поблизу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села Дубина. Сам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водоспад</a:t>
            </a:r>
            <a:endPar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належить</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до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національного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природного парку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Сколівські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Бескиди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є</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геологічною</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пам'яткою</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природи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та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об</a:t>
            </a:r>
            <a:r>
              <a:rPr kumimoji="0" lang="ru-RU" b="0" i="0" u="none" strike="noStrike" cap="none" normalizeH="0" baseline="0" dirty="0" err="1" smtClean="0">
                <a:ln>
                  <a:noFill/>
                </a:ln>
                <a:solidFill>
                  <a:schemeClr val="tx1"/>
                </a:solidFill>
                <a:effectLst/>
                <a:latin typeface="Calibri"/>
                <a:ea typeface="Calibri" pitchFamily="34" charset="0"/>
                <a:cs typeface="Tahoma" pitchFamily="34" charset="0"/>
              </a:rPr>
              <a:t>’</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єктом</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рекреаційного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туризму.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Висота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водоспаду</a:t>
            </a:r>
            <a:endPar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близько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7 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4753224"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effectLst/>
                <a:latin typeface="Tahoma" pitchFamily="34" charset="0"/>
                <a:ea typeface="Calibri" pitchFamily="34" charset="0"/>
                <a:cs typeface="Tahoma" pitchFamily="34" charset="0"/>
              </a:rPr>
              <a:t>Печерний</a:t>
            </a:r>
            <a:r>
              <a:rPr kumimoji="0" lang="ru-RU" sz="2000" b="0" i="0" u="none" strike="noStrike" cap="none" normalizeH="0" baseline="0" dirty="0" smtClean="0">
                <a:ln>
                  <a:noFill/>
                </a:ln>
                <a:effectLst/>
                <a:latin typeface="Tahoma" pitchFamily="34" charset="0"/>
                <a:ea typeface="Calibri" pitchFamily="34" charset="0"/>
                <a:cs typeface="Tahoma" pitchFamily="34" charset="0"/>
              </a:rPr>
              <a:t> </a:t>
            </a:r>
            <a:r>
              <a:rPr kumimoji="0" lang="ru-RU" sz="2000" b="0" i="0" u="none" strike="noStrike" cap="none" normalizeH="0" baseline="0" dirty="0" err="1" smtClean="0">
                <a:ln>
                  <a:noFill/>
                </a:ln>
                <a:effectLst/>
                <a:latin typeface="Tahoma" pitchFamily="34" charset="0"/>
                <a:ea typeface="Calibri" pitchFamily="34" charset="0"/>
                <a:cs typeface="Tahoma" pitchFamily="34" charset="0"/>
              </a:rPr>
              <a:t>монастир</a:t>
            </a:r>
            <a:r>
              <a:rPr kumimoji="0" lang="ru-RU" sz="2000" b="0" i="0" u="none" strike="noStrike" cap="none" normalizeH="0" baseline="0" dirty="0" smtClean="0">
                <a:ln>
                  <a:noFill/>
                </a:ln>
                <a:effectLst/>
                <a:latin typeface="Tahoma" pitchFamily="34" charset="0"/>
                <a:ea typeface="Calibri" pitchFamily="34" charset="0"/>
                <a:cs typeface="Tahoma" pitchFamily="34" charset="0"/>
              </a:rPr>
              <a:t> </a:t>
            </a:r>
            <a:r>
              <a:rPr kumimoji="0" lang="ru-RU" sz="2000" b="0" i="0" u="none" strike="noStrike" cap="none" normalizeH="0" baseline="0" dirty="0" err="1" smtClean="0">
                <a:ln>
                  <a:noFill/>
                </a:ln>
                <a:effectLst/>
                <a:latin typeface="Tahoma" pitchFamily="34" charset="0"/>
                <a:ea typeface="Calibri" pitchFamily="34" charset="0"/>
                <a:cs typeface="Tahoma" pitchFamily="34" charset="0"/>
              </a:rPr>
              <a:t>біля</a:t>
            </a:r>
            <a:r>
              <a:rPr kumimoji="0" lang="ru-RU" sz="2000" b="0" i="0" u="none" strike="noStrike" cap="none" normalizeH="0" baseline="0" dirty="0" smtClean="0">
                <a:ln>
                  <a:noFill/>
                </a:ln>
                <a:effectLst/>
                <a:latin typeface="Tahoma" pitchFamily="34" charset="0"/>
                <a:ea typeface="Calibri" pitchFamily="34" charset="0"/>
                <a:cs typeface="Tahoma" pitchFamily="34" charset="0"/>
              </a:rPr>
              <a:t> села </a:t>
            </a:r>
            <a:r>
              <a:rPr kumimoji="0" lang="ru-RU" sz="2000" b="0" i="0" u="none" strike="noStrike" cap="none" normalizeH="0" baseline="0" dirty="0" err="1" smtClean="0">
                <a:ln>
                  <a:noFill/>
                </a:ln>
                <a:effectLst/>
                <a:latin typeface="Tahoma" pitchFamily="34" charset="0"/>
                <a:ea typeface="Calibri" pitchFamily="34" charset="0"/>
                <a:cs typeface="Tahoma" pitchFamily="34" charset="0"/>
              </a:rPr>
              <a:t>Розгірче</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89" name="Рисунок 193" descr="monastyr.jpg"/>
          <p:cNvPicPr>
            <a:picLocks noChangeAspect="1" noChangeArrowheads="1"/>
          </p:cNvPicPr>
          <p:nvPr/>
        </p:nvPicPr>
        <p:blipFill>
          <a:blip r:embed="rId2"/>
          <a:srcRect/>
          <a:stretch>
            <a:fillRect/>
          </a:stretch>
        </p:blipFill>
        <p:spPr bwMode="auto">
          <a:xfrm>
            <a:off x="762000" y="609600"/>
            <a:ext cx="3415284" cy="2057400"/>
          </a:xfrm>
          <a:prstGeom prst="rect">
            <a:avLst/>
          </a:prstGeom>
          <a:noFill/>
        </p:spPr>
      </p:pic>
      <p:sp>
        <p:nvSpPr>
          <p:cNvPr id="37891" name="Rectangle 3"/>
          <p:cNvSpPr>
            <a:spLocks noChangeArrowheads="1"/>
          </p:cNvSpPr>
          <p:nvPr/>
        </p:nvSpPr>
        <p:spPr bwMode="auto">
          <a:xfrm>
            <a:off x="0" y="2895600"/>
            <a:ext cx="9313768" cy="25853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Однією</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із</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історично-культурних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цінностей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Сколівщини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є</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печерний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монастир</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який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розташований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поблизу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села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Розгірче</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у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Львівській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області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Це</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цілий</a:t>
            </a:r>
            <a:endPar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монастирський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комплекс,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який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розташований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в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печерах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представляє</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собою</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унікальний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зразок</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наскельного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сакрального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будівництва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XIII-XVI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століть</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Таке</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будівництво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не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є</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типовим</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для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теренів</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Галичини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Сам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монастир</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знаходиться</a:t>
            </a:r>
            <a:endPar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на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пагорбі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звідки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відкривається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прекрасний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краєвид</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на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всю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навколишню</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місцевість</a:t>
            </a:r>
            <a:endPar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долину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річки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Опір</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Скельні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печери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монастиря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розташовані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в два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яруси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На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нижньому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ярусі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розташовувались</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житлові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приміщення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а на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верхньому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smtClean="0">
                <a:ln>
                  <a:noFill/>
                </a:ln>
                <a:solidFill>
                  <a:schemeClr val="tx1"/>
                </a:solidFill>
                <a:effectLst/>
                <a:latin typeface="Calibri"/>
                <a:ea typeface="Calibri" pitchFamily="34" charset="0"/>
                <a:cs typeface="Tahoma" pitchFamily="34" charset="0"/>
              </a:rPr>
              <a:t>–</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церква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на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місці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якої</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зараз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розташована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маленька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ікона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яка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встановлена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у 2003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році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67494"/>
            <a:ext cx="7924800" cy="799306"/>
          </a:xfrm>
        </p:spPr>
        <p:txBody>
          <a:bodyPr/>
          <a:lstStyle/>
          <a:p>
            <a:r>
              <a:rPr lang="uk-UA" b="1" dirty="0" smtClean="0"/>
              <a:t>Анотація</a:t>
            </a:r>
            <a:endParaRPr lang="ru-RU" dirty="0"/>
          </a:p>
        </p:txBody>
      </p:sp>
      <p:sp>
        <p:nvSpPr>
          <p:cNvPr id="3" name="Содержимое 2"/>
          <p:cNvSpPr>
            <a:spLocks noGrp="1"/>
          </p:cNvSpPr>
          <p:nvPr>
            <p:ph idx="1"/>
          </p:nvPr>
        </p:nvSpPr>
        <p:spPr>
          <a:xfrm>
            <a:off x="381000" y="990600"/>
            <a:ext cx="8458200" cy="5638800"/>
          </a:xfrm>
        </p:spPr>
        <p:txBody>
          <a:bodyPr>
            <a:normAutofit fontScale="47500" lnSpcReduction="20000"/>
          </a:bodyPr>
          <a:lstStyle/>
          <a:p>
            <a:pPr>
              <a:buNone/>
            </a:pPr>
            <a:endParaRPr lang="uk-UA" b="1" dirty="0" smtClean="0"/>
          </a:p>
          <a:p>
            <a:r>
              <a:rPr lang="uk-UA" sz="3400" dirty="0" smtClean="0"/>
              <a:t>Видання включає понад триста населених пунктів, у яких в певний період були збудовані об'єкти оборонного призначення. Велика частина із них не збереглася внаслідок воєнних дій, пожеж, </a:t>
            </a:r>
            <a:r>
              <a:rPr lang="uk-UA" sz="3400" dirty="0" err="1" smtClean="0"/>
              <a:t>природнього</a:t>
            </a:r>
            <a:r>
              <a:rPr lang="uk-UA" sz="3400" dirty="0" smtClean="0"/>
              <a:t> і людського руйнування, а також в результаті постійних змін та перебудов. Проте, завдяки наявності історичних джерел, архівних матеріалів, топонімів, які зберігають давню традицію, певною мірою вдалося відновити звістки про них. Незначна частина таких пам'яток дійшла до нашого часу в стані значних і прогресуючих руїн. І тільки зовсім невелика кількість об'єктів </a:t>
            </a:r>
            <a:r>
              <a:rPr lang="uk-UA" sz="3400" dirty="0" err="1" smtClean="0"/>
              <a:t>мілітарної</a:t>
            </a:r>
            <a:r>
              <a:rPr lang="uk-UA" sz="3400" dirty="0" smtClean="0"/>
              <a:t> архітектури відбудована і продовжує функціонувати, а ще на деяких тривають ремонтно-реставраційні роботи. У книзі висвітлено матеріали не тільки про окремі твердині, а й про укріплення самих поселень, про їх складні, часто наперед заплановані, оборонні комплекси, зокрема такі, які були колись у </a:t>
            </a:r>
            <a:r>
              <a:rPr lang="uk-UA" sz="3400" dirty="0" smtClean="0">
                <a:hlinkClick r:id="rId2" action="ppaction://hlinkfile" tooltip="Львів"/>
              </a:rPr>
              <a:t>Львові</a:t>
            </a:r>
            <a:r>
              <a:rPr lang="uk-UA" sz="3400" dirty="0" smtClean="0"/>
              <a:t>, </a:t>
            </a:r>
            <a:r>
              <a:rPr lang="uk-UA" sz="3400" dirty="0" smtClean="0">
                <a:hlinkClick r:id="rId3" action="ppaction://hlinkfile" tooltip="Броди"/>
              </a:rPr>
              <a:t>Бродах</a:t>
            </a:r>
            <a:r>
              <a:rPr lang="uk-UA" sz="3400" dirty="0" smtClean="0"/>
              <a:t>, </a:t>
            </a:r>
            <a:r>
              <a:rPr lang="uk-UA" sz="3400" dirty="0" err="1" smtClean="0">
                <a:hlinkClick r:id="rId4" action="ppaction://hlinkfile" tooltip="Жовква"/>
              </a:rPr>
              <a:t>Жовкві</a:t>
            </a:r>
            <a:r>
              <a:rPr lang="uk-UA" sz="3400" dirty="0" smtClean="0"/>
              <a:t>.</a:t>
            </a:r>
          </a:p>
          <a:p>
            <a:r>
              <a:rPr lang="uk-UA" sz="3400" dirty="0" smtClean="0"/>
              <a:t>В проект також включено певний корпус (далеко неповний) сакральних будівель, які мали елементи оборонних пристосувань. Стосовно населених пунктів подано коротку історичну інформацію про їх </a:t>
            </a:r>
            <a:r>
              <a:rPr lang="uk-UA" sz="3400" dirty="0" err="1" smtClean="0"/>
              <a:t>найраніші</a:t>
            </a:r>
            <a:r>
              <a:rPr lang="uk-UA" sz="3400" dirty="0" smtClean="0"/>
              <a:t> писемні згадки, надання міського права, власників, орендарів або приналежність до </a:t>
            </a:r>
            <a:r>
              <a:rPr lang="uk-UA" sz="3400" dirty="0" err="1" smtClean="0"/>
              <a:t>королівщин</a:t>
            </a:r>
            <a:r>
              <a:rPr lang="uk-UA" sz="3400" dirty="0" smtClean="0"/>
              <a:t>. Там, де відомо, наводиться </a:t>
            </a:r>
            <a:r>
              <a:rPr lang="uk-UA" sz="3400" dirty="0" err="1" smtClean="0"/>
              <a:t>географічно-топографічнй</a:t>
            </a:r>
            <a:r>
              <a:rPr lang="uk-UA" sz="3400" dirty="0" smtClean="0"/>
              <a:t> опис ситуації та плану закладення того чи іншого оборонного об'єкта. До кожного гасла додано інформацію про встановлені джерела та літературу, у деяких випадках вказано також картографічний матеріал.</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2528256"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effectLst/>
                <a:latin typeface="Tahoma" pitchFamily="34" charset="0"/>
                <a:ea typeface="Calibri" pitchFamily="34" charset="0"/>
                <a:cs typeface="Tahoma" pitchFamily="34" charset="0"/>
              </a:rPr>
              <a:t>Стільське</a:t>
            </a:r>
            <a:r>
              <a:rPr kumimoji="0" lang="ru-RU" sz="2000" b="0" i="0" u="none" strike="noStrike" cap="none" normalizeH="0" baseline="0" dirty="0" smtClean="0">
                <a:ln>
                  <a:noFill/>
                </a:ln>
                <a:effectLst/>
                <a:latin typeface="Tahoma" pitchFamily="34" charset="0"/>
                <a:ea typeface="Calibri" pitchFamily="34" charset="0"/>
                <a:cs typeface="Tahoma" pitchFamily="34" charset="0"/>
              </a:rPr>
              <a:t> городище</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3" name="Рисунок 195" descr="Stilske_v.jpg"/>
          <p:cNvPicPr>
            <a:picLocks noChangeAspect="1" noChangeArrowheads="1"/>
          </p:cNvPicPr>
          <p:nvPr/>
        </p:nvPicPr>
        <p:blipFill>
          <a:blip r:embed="rId2"/>
          <a:srcRect/>
          <a:stretch>
            <a:fillRect/>
          </a:stretch>
        </p:blipFill>
        <p:spPr bwMode="auto">
          <a:xfrm>
            <a:off x="457200" y="533400"/>
            <a:ext cx="3668268" cy="2209800"/>
          </a:xfrm>
          <a:prstGeom prst="rect">
            <a:avLst/>
          </a:prstGeom>
          <a:noFill/>
        </p:spPr>
      </p:pic>
      <p:sp>
        <p:nvSpPr>
          <p:cNvPr id="38915" name="Rectangle 3"/>
          <p:cNvSpPr>
            <a:spLocks noChangeArrowheads="1"/>
          </p:cNvSpPr>
          <p:nvPr/>
        </p:nvSpPr>
        <p:spPr bwMode="auto">
          <a:xfrm>
            <a:off x="3356" y="2971800"/>
            <a:ext cx="9140644" cy="25853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Унікальний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історико-культурний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комплекс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центром </a:t>
            </a:r>
            <a:r>
              <a:rPr kumimoji="0" lang="ru-RU" b="0" i="0" u="none" strike="noStrike" cap="none" normalizeH="0" baseline="0" dirty="0" smtClean="0">
                <a:ln>
                  <a:noFill/>
                </a:ln>
                <a:solidFill>
                  <a:schemeClr val="tx1"/>
                </a:solidFill>
                <a:effectLst/>
                <a:latin typeface="Calibri"/>
                <a:ea typeface="Calibri" pitchFamily="34" charset="0"/>
                <a:cs typeface="Tahoma" pitchFamily="34" charset="0"/>
              </a:rPr>
              <a:t>—</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городищем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древньо-слов</a:t>
            </a:r>
            <a:r>
              <a:rPr kumimoji="0" lang="ru-RU" b="0" i="0" u="none" strike="noStrike" cap="none" normalizeH="0" baseline="0" dirty="0" err="1" smtClean="0">
                <a:ln>
                  <a:noFill/>
                </a:ln>
                <a:solidFill>
                  <a:schemeClr val="tx1"/>
                </a:solidFill>
                <a:effectLst/>
                <a:latin typeface="Calibri"/>
                <a:ea typeface="Calibri" pitchFamily="34" charset="0"/>
                <a:cs typeface="Tahoma" pitchFamily="34" charset="0"/>
              </a:rPr>
              <a:t>’</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янського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народу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Білі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Хорвати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IX</a:t>
            </a:r>
            <a:r>
              <a:rPr kumimoji="0" lang="ru-RU" b="0" i="0" u="none" strike="noStrike" cap="none" normalizeH="0" baseline="0" dirty="0" smtClean="0">
                <a:ln>
                  <a:noFill/>
                </a:ln>
                <a:solidFill>
                  <a:schemeClr val="tx1"/>
                </a:solidFill>
                <a:effectLst/>
                <a:latin typeface="Calibri"/>
                <a:ea typeface="Calibri" pitchFamily="34" charset="0"/>
                <a:cs typeface="Tahoma" pitchFamily="34" charset="0"/>
              </a:rPr>
              <a:t>—</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XI ст. у с.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Стільському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У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результаті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досліджень</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встановлено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що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на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залісненому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плато над селом 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IX </a:t>
            </a:r>
            <a:r>
              <a:rPr kumimoji="0" lang="ru-RU" b="0" i="0" u="none" strike="noStrike" cap="none" normalizeH="0" baseline="0" dirty="0" smtClean="0">
                <a:ln>
                  <a:noFill/>
                </a:ln>
                <a:solidFill>
                  <a:schemeClr val="tx1"/>
                </a:solidFill>
                <a:effectLst/>
                <a:latin typeface="Calibri"/>
                <a:ea typeface="Calibri" pitchFamily="34" charset="0"/>
                <a:cs typeface="Tahoma" pitchFamily="34" charset="0"/>
              </a:rPr>
              <a:t>—</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на початку XI ст.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існувало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велике</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місто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Площа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сягала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250 га, 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довжина</a:t>
            </a:r>
            <a:endPar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оборонних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стін</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близько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10 км. Колись на верху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валів</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височіли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дерев'яні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стіни</a:t>
            </a:r>
            <a:endPar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та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вежі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До них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із</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середини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були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прибудовані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численні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будівлі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житлового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господарського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та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військового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призначення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Довкола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дитинця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було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укріплене</a:t>
            </a:r>
            <a:endPar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передмістя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де проживало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вільне</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міське</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населення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Тут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розкопано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кілька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десятків</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житлово-господарських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та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ремісничих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об'єктів</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садиби</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окремих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заможних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городян</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5295039"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effectLst/>
                <a:latin typeface="Tahoma" pitchFamily="34" charset="0"/>
                <a:ea typeface="Calibri" pitchFamily="34" charset="0"/>
                <a:cs typeface="Tahoma" pitchFamily="34" charset="0"/>
              </a:rPr>
              <a:t>Яворівський</a:t>
            </a:r>
            <a:r>
              <a:rPr kumimoji="0" lang="ru-RU" sz="2000" b="0" i="0" u="none" strike="noStrike" cap="none" normalizeH="0" baseline="0" dirty="0" smtClean="0">
                <a:ln>
                  <a:noFill/>
                </a:ln>
                <a:effectLst/>
                <a:latin typeface="Tahoma" pitchFamily="34" charset="0"/>
                <a:ea typeface="Calibri" pitchFamily="34" charset="0"/>
                <a:cs typeface="Tahoma" pitchFamily="34" charset="0"/>
              </a:rPr>
              <a:t> </a:t>
            </a:r>
            <a:r>
              <a:rPr kumimoji="0" lang="ru-RU" sz="2000" b="0" i="0" u="none" strike="noStrike" cap="none" normalizeH="0" baseline="0" dirty="0" err="1" smtClean="0">
                <a:ln>
                  <a:noFill/>
                </a:ln>
                <a:effectLst/>
                <a:latin typeface="Tahoma" pitchFamily="34" charset="0"/>
                <a:ea typeface="Calibri" pitchFamily="34" charset="0"/>
                <a:cs typeface="Tahoma" pitchFamily="34" charset="0"/>
              </a:rPr>
              <a:t>національний</a:t>
            </a:r>
            <a:r>
              <a:rPr kumimoji="0" lang="ru-RU" sz="2000" b="0" i="0" u="none" strike="noStrike" cap="none" normalizeH="0" baseline="0" dirty="0" smtClean="0">
                <a:ln>
                  <a:noFill/>
                </a:ln>
                <a:effectLst/>
                <a:latin typeface="Tahoma" pitchFamily="34" charset="0"/>
                <a:ea typeface="Calibri" pitchFamily="34" charset="0"/>
                <a:cs typeface="Tahoma" pitchFamily="34" charset="0"/>
              </a:rPr>
              <a:t> </a:t>
            </a:r>
            <a:r>
              <a:rPr kumimoji="0" lang="ru-RU" sz="2000" b="0" i="0" u="none" strike="noStrike" cap="none" normalizeH="0" baseline="0" dirty="0" err="1" smtClean="0">
                <a:ln>
                  <a:noFill/>
                </a:ln>
                <a:effectLst/>
                <a:latin typeface="Tahoma" pitchFamily="34" charset="0"/>
                <a:ea typeface="Calibri" pitchFamily="34" charset="0"/>
                <a:cs typeface="Tahoma" pitchFamily="34" charset="0"/>
              </a:rPr>
              <a:t>природний</a:t>
            </a:r>
            <a:r>
              <a:rPr kumimoji="0" lang="ru-RU" sz="2000" b="0" i="0" u="none" strike="noStrike" cap="none" normalizeH="0" baseline="0" dirty="0" smtClean="0">
                <a:ln>
                  <a:noFill/>
                </a:ln>
                <a:effectLst/>
                <a:latin typeface="Tahoma" pitchFamily="34" charset="0"/>
                <a:ea typeface="Calibri" pitchFamily="34" charset="0"/>
                <a:cs typeface="Tahoma" pitchFamily="34" charset="0"/>
              </a:rPr>
              <a:t> парк</a:t>
            </a:r>
            <a:endParaRPr kumimoji="0" lang="ru-RU"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effectLst/>
              <a:latin typeface="Arial" pitchFamily="34" charset="0"/>
              <a:cs typeface="Arial" pitchFamily="34" charset="0"/>
            </a:endParaRPr>
          </a:p>
        </p:txBody>
      </p:sp>
      <p:pic>
        <p:nvPicPr>
          <p:cNvPr id="39937" name="Рисунок 197" descr="Yavoriv.jpg"/>
          <p:cNvPicPr>
            <a:picLocks noChangeAspect="1" noChangeArrowheads="1"/>
          </p:cNvPicPr>
          <p:nvPr/>
        </p:nvPicPr>
        <p:blipFill>
          <a:blip r:embed="rId2"/>
          <a:srcRect/>
          <a:stretch>
            <a:fillRect/>
          </a:stretch>
        </p:blipFill>
        <p:spPr bwMode="auto">
          <a:xfrm>
            <a:off x="457200" y="762000"/>
            <a:ext cx="4047744" cy="2438400"/>
          </a:xfrm>
          <a:prstGeom prst="rect">
            <a:avLst/>
          </a:prstGeom>
          <a:noFill/>
        </p:spPr>
      </p:pic>
      <p:sp>
        <p:nvSpPr>
          <p:cNvPr id="39939" name="Rectangle 3"/>
          <p:cNvSpPr>
            <a:spLocks noChangeArrowheads="1"/>
          </p:cNvSpPr>
          <p:nvPr/>
        </p:nvSpPr>
        <p:spPr bwMode="auto">
          <a:xfrm>
            <a:off x="0" y="3048000"/>
            <a:ext cx="9172704" cy="20313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Природоохоронна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територія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у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Яворівському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районі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Львівської</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області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Парк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створений</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метою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збереження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відтворення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та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раціонального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використання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типових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унікальних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лісостепових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ландшафтів</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та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інших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природних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комплексів</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районі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Головного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європейського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вододілу</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Парк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було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створено 4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липня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1998.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Загальна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площа</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національного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парку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становить 7108,0 га,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яких</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2915,0 га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надані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парку в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постійне</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користування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а 4193,0 га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включені</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до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його</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складу без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вилучення</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у </a:t>
            </a:r>
            <a:r>
              <a:rPr kumimoji="0" lang="ru-RU"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землекористувачів</a:t>
            </a:r>
            <a:r>
              <a:rPr kumimoji="0" lang="ru-RU"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6" name="Рисунок 214" descr="Підгорецький замок">
            <a:hlinkClick r:id="rId2" tooltip="&quot;Зовнішній вигляд Підгорецького замку&quot;"/>
          </p:cNvPr>
          <p:cNvPicPr>
            <a:picLocks noChangeAspect="1" noChangeArrowheads="1"/>
          </p:cNvPicPr>
          <p:nvPr/>
        </p:nvPicPr>
        <p:blipFill>
          <a:blip r:embed="rId3"/>
          <a:srcRect/>
          <a:stretch>
            <a:fillRect/>
          </a:stretch>
        </p:blipFill>
        <p:spPr bwMode="auto">
          <a:xfrm>
            <a:off x="0" y="1676400"/>
            <a:ext cx="2743200" cy="2057400"/>
          </a:xfrm>
          <a:prstGeom prst="rect">
            <a:avLst/>
          </a:prstGeom>
          <a:noFill/>
        </p:spPr>
      </p:pic>
      <p:sp>
        <p:nvSpPr>
          <p:cNvPr id="2" name="Заголовок 1"/>
          <p:cNvSpPr>
            <a:spLocks noGrp="1"/>
          </p:cNvSpPr>
          <p:nvPr>
            <p:ph type="title"/>
          </p:nvPr>
        </p:nvSpPr>
        <p:spPr>
          <a:xfrm>
            <a:off x="0" y="0"/>
            <a:ext cx="8229600" cy="1399032"/>
          </a:xfrm>
        </p:spPr>
        <p:txBody>
          <a:bodyPr/>
          <a:lstStyle/>
          <a:p>
            <a:r>
              <a:rPr lang="ru-RU" dirty="0" smtClean="0"/>
              <a:t>Замки </a:t>
            </a:r>
            <a:r>
              <a:rPr lang="uk-UA" dirty="0" smtClean="0"/>
              <a:t>Львова</a:t>
            </a:r>
            <a:r>
              <a:rPr lang="ru-RU" dirty="0" smtClean="0"/>
              <a:t> </a:t>
            </a:r>
            <a:endParaRPr lang="ru-RU" dirty="0"/>
          </a:p>
        </p:txBody>
      </p:sp>
      <p:sp>
        <p:nvSpPr>
          <p:cNvPr id="40977" name="Rectangle 17"/>
          <p:cNvSpPr>
            <a:spLocks noChangeArrowheads="1"/>
          </p:cNvSpPr>
          <p:nvPr/>
        </p:nvSpPr>
        <p:spPr bwMode="auto">
          <a:xfrm>
            <a:off x="0" y="1066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Львів</a:t>
            </a:r>
            <a:r>
              <a:rPr kumimoji="0" lang="ru-RU" sz="24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 </a:t>
            </a:r>
            <a:r>
              <a:rPr kumimoji="0" lang="ru-RU" sz="2400" b="1"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Підгорецький</a:t>
            </a:r>
            <a:r>
              <a:rPr kumimoji="0" lang="ru-RU" sz="24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замок у </a:t>
            </a:r>
            <a:r>
              <a:rPr kumimoji="0" lang="ru-RU" sz="2400" b="1" i="0" u="none" strike="noStrike" cap="none" normalizeH="0" baseline="0" dirty="0" err="1" smtClean="0">
                <a:ln>
                  <a:noFill/>
                </a:ln>
                <a:solidFill>
                  <a:schemeClr val="tx1"/>
                </a:solidFill>
                <a:effectLst/>
                <a:latin typeface="Verdana" pitchFamily="34" charset="0"/>
                <a:ea typeface="Times New Roman" pitchFamily="18" charset="0"/>
                <a:cs typeface="Arial" pitchFamily="34" charset="0"/>
              </a:rPr>
              <a:t>Львові</a:t>
            </a:r>
            <a:endPar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78" name="Rectangle 18"/>
          <p:cNvSpPr>
            <a:spLocks noChangeArrowheads="1"/>
          </p:cNvSpPr>
          <p:nvPr/>
        </p:nvSpPr>
        <p:spPr bwMode="auto">
          <a:xfrm>
            <a:off x="2743200" y="1371600"/>
            <a:ext cx="6633085"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4F4F4F"/>
                </a:solidFill>
                <a:effectLst/>
                <a:latin typeface="Verdana" pitchFamily="34" charset="0"/>
                <a:ea typeface="Calibri" pitchFamily="34" charset="0"/>
                <a:cs typeface="Times New Roman" pitchFamily="18" charset="0"/>
              </a:rPr>
              <a:t/>
            </a:r>
            <a:br>
              <a:rPr kumimoji="0" lang="ru-RU" sz="900" b="0" i="0" u="none" strike="noStrike" cap="none" normalizeH="0" baseline="0" dirty="0" smtClean="0">
                <a:ln>
                  <a:noFill/>
                </a:ln>
                <a:solidFill>
                  <a:srgbClr val="4F4F4F"/>
                </a:solidFill>
                <a:effectLst/>
                <a:latin typeface="Verdana" pitchFamily="34" charset="0"/>
                <a:ea typeface="Calibri" pitchFamily="34" charset="0"/>
                <a:cs typeface="Times New Roman" pitchFamily="18" charset="0"/>
              </a:rPr>
            </a:b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Підгорецький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замок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вважають</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перлиною</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європейської</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архітектури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він</a:t>
            </a:r>
            <a:endParaRPr kumimoji="0" lang="ru-RU" b="0" i="0" u="none" strike="noStrike" cap="none" normalizeH="0" baseline="0" dirty="0" smtClean="0">
              <a:ln>
                <a:noFill/>
              </a:ln>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займає</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місце</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одного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кращих</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зразків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італійських</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парків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який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є</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найкрасивішим</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та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єдиним</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парком в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Україні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такого типу. Разом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lvl="0" fontAlgn="base">
              <a:spcBef>
                <a:spcPct val="0"/>
              </a:spcBef>
              <a:spcAft>
                <a:spcPct val="0"/>
              </a:spcAf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Золочівським</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та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Олеським</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замком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він</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складає</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відомий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маршрут </a:t>
            </a:r>
            <a:r>
              <a:rPr lang="ru-RU" dirty="0" smtClean="0">
                <a:latin typeface="Verdana" pitchFamily="34" charset="0"/>
                <a:ea typeface="Calibri" pitchFamily="34" charset="0"/>
                <a:cs typeface="Times New Roman" pitchFamily="18" charset="0"/>
              </a:rPr>
              <a:t>«Золота </a:t>
            </a:r>
            <a:r>
              <a:rPr lang="ru-RU" dirty="0" err="1" smtClean="0">
                <a:latin typeface="Verdana" pitchFamily="34" charset="0"/>
                <a:ea typeface="Calibri" pitchFamily="34" charset="0"/>
                <a:cs typeface="Times New Roman" pitchFamily="18" charset="0"/>
              </a:rPr>
              <a:t>підкова</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Львівщини</a:t>
            </a:r>
            <a:r>
              <a:rPr lang="ru-RU" dirty="0" smtClean="0">
                <a:latin typeface="Verdana" pitchFamily="34" charset="0"/>
                <a:ea typeface="Calibri" pitchFamily="34" charset="0"/>
                <a:cs typeface="Times New Roman" pitchFamily="18" charset="0"/>
              </a:rPr>
              <a:t>».</a:t>
            </a:r>
            <a:endParaRPr kumimoji="0" lang="ru-RU" b="0" i="0" u="none" strike="noStrike" cap="none" normalizeH="0" baseline="0" dirty="0" smtClean="0">
              <a:ln>
                <a:noFill/>
              </a:ln>
              <a:effectLst/>
              <a:latin typeface="Verdana" pitchFamily="34" charset="0"/>
              <a:ea typeface="Calibri" pitchFamily="34" charset="0"/>
              <a:cs typeface="Times New Roman" pitchFamily="18" charset="0"/>
            </a:endParaRPr>
          </a:p>
        </p:txBody>
      </p:sp>
      <p:sp>
        <p:nvSpPr>
          <p:cNvPr id="22" name="Прямоугольник 21"/>
          <p:cNvSpPr/>
          <p:nvPr/>
        </p:nvSpPr>
        <p:spPr>
          <a:xfrm>
            <a:off x="0" y="3810000"/>
            <a:ext cx="9144000" cy="2862322"/>
          </a:xfrm>
          <a:prstGeom prst="rect">
            <a:avLst/>
          </a:prstGeom>
        </p:spPr>
        <p:txBody>
          <a:bodyPr wrap="square">
            <a:spAutoFit/>
          </a:bodyPr>
          <a:lstStyle/>
          <a:p>
            <a:pPr lvl="0" fontAlgn="base">
              <a:spcBef>
                <a:spcPct val="0"/>
              </a:spcBef>
              <a:spcAft>
                <a:spcPct val="0"/>
              </a:spcAft>
            </a:pPr>
            <a:r>
              <a:rPr lang="ru-RU" dirty="0" err="1" smtClean="0">
                <a:latin typeface="Verdana" pitchFamily="34" charset="0"/>
                <a:ea typeface="Calibri" pitchFamily="34" charset="0"/>
                <a:cs typeface="Times New Roman" pitchFamily="18" charset="0"/>
              </a:rPr>
              <a:t>Підгорецький</a:t>
            </a:r>
            <a:r>
              <a:rPr lang="ru-RU" dirty="0" smtClean="0">
                <a:latin typeface="Verdana" pitchFamily="34" charset="0"/>
                <a:ea typeface="Calibri" pitchFamily="34" charset="0"/>
                <a:cs typeface="Times New Roman" pitchFamily="18" charset="0"/>
              </a:rPr>
              <a:t> замок </a:t>
            </a:r>
            <a:r>
              <a:rPr lang="ru-RU" dirty="0" err="1" smtClean="0">
                <a:latin typeface="Verdana" pitchFamily="34" charset="0"/>
                <a:ea typeface="Calibri" pitchFamily="34" charset="0"/>
                <a:cs typeface="Times New Roman" pitchFamily="18" charset="0"/>
              </a:rPr>
              <a:t>був</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побудований</a:t>
            </a:r>
            <a:r>
              <a:rPr lang="ru-RU" dirty="0" smtClean="0">
                <a:latin typeface="Verdana" pitchFamily="34" charset="0"/>
                <a:ea typeface="Calibri" pitchFamily="34" charset="0"/>
                <a:cs typeface="Times New Roman" pitchFamily="18" charset="0"/>
              </a:rPr>
              <a:t> в 1640 </a:t>
            </a:r>
            <a:r>
              <a:rPr lang="ru-RU" dirty="0" err="1" smtClean="0">
                <a:latin typeface="Verdana" pitchFamily="34" charset="0"/>
                <a:ea typeface="Calibri" pitchFamily="34" charset="0"/>
                <a:cs typeface="Times New Roman" pitchFamily="18" charset="0"/>
              </a:rPr>
              <a:t>році</a:t>
            </a:r>
            <a:r>
              <a:rPr lang="ru-RU" dirty="0" smtClean="0">
                <a:latin typeface="Verdana" pitchFamily="34" charset="0"/>
                <a:ea typeface="Calibri" pitchFamily="34" charset="0"/>
                <a:cs typeface="Times New Roman" pitchFamily="18" charset="0"/>
              </a:rPr>
              <a:t> за проектом </a:t>
            </a:r>
            <a:r>
              <a:rPr lang="ru-RU" dirty="0" err="1" smtClean="0">
                <a:latin typeface="Verdana" pitchFamily="34" charset="0"/>
                <a:ea typeface="Calibri" pitchFamily="34" charset="0"/>
                <a:cs typeface="Times New Roman" pitchFamily="18" charset="0"/>
              </a:rPr>
              <a:t>архітекторів</a:t>
            </a:r>
            <a:r>
              <a:rPr lang="ru-RU" dirty="0" smtClean="0">
                <a:latin typeface="Verdana" pitchFamily="34" charset="0"/>
                <a:ea typeface="Calibri" pitchFamily="34" charset="0"/>
                <a:cs typeface="Times New Roman" pitchFamily="18" charset="0"/>
              </a:rPr>
              <a:t> </a:t>
            </a:r>
          </a:p>
          <a:p>
            <a:pPr lvl="0" fontAlgn="base">
              <a:spcBef>
                <a:spcPct val="0"/>
              </a:spcBef>
              <a:spcAft>
                <a:spcPct val="0"/>
              </a:spcAft>
            </a:pPr>
            <a:r>
              <a:rPr lang="ru-RU" dirty="0" err="1" smtClean="0">
                <a:latin typeface="Verdana" pitchFamily="34" charset="0"/>
                <a:ea typeface="Calibri" pitchFamily="34" charset="0"/>
                <a:cs typeface="Times New Roman" pitchFamily="18" charset="0"/>
              </a:rPr>
              <a:t>Гіема</a:t>
            </a:r>
            <a:r>
              <a:rPr lang="ru-RU" dirty="0" smtClean="0">
                <a:latin typeface="Verdana" pitchFamily="34" charset="0"/>
                <a:ea typeface="Calibri" pitchFamily="34" charset="0"/>
                <a:cs typeface="Times New Roman" pitchFamily="18" charset="0"/>
              </a:rPr>
              <a:t> де </a:t>
            </a:r>
            <a:r>
              <a:rPr lang="ru-RU" dirty="0" err="1" smtClean="0">
                <a:latin typeface="Verdana" pitchFamily="34" charset="0"/>
                <a:ea typeface="Calibri" pitchFamily="34" charset="0"/>
                <a:cs typeface="Times New Roman" pitchFamily="18" charset="0"/>
              </a:rPr>
              <a:t>Боплана</a:t>
            </a:r>
            <a:r>
              <a:rPr lang="ru-RU" dirty="0" smtClean="0">
                <a:latin typeface="Verdana" pitchFamily="34" charset="0"/>
                <a:ea typeface="Calibri" pitchFamily="34" charset="0"/>
                <a:cs typeface="Times New Roman" pitchFamily="18" charset="0"/>
              </a:rPr>
              <a:t> та </a:t>
            </a:r>
            <a:r>
              <a:rPr lang="ru-RU" dirty="0" err="1" smtClean="0">
                <a:latin typeface="Verdana" pitchFamily="34" charset="0"/>
                <a:ea typeface="Calibri" pitchFamily="34" charset="0"/>
                <a:cs typeface="Times New Roman" pitchFamily="18" charset="0"/>
              </a:rPr>
              <a:t>Андреа</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дель</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Авква</a:t>
            </a:r>
            <a:r>
              <a:rPr lang="ru-RU" dirty="0" smtClean="0">
                <a:latin typeface="Verdana" pitchFamily="34" charset="0"/>
                <a:ea typeface="Calibri" pitchFamily="34" charset="0"/>
                <a:cs typeface="Times New Roman" pitchFamily="18" charset="0"/>
              </a:rPr>
              <a:t>. Цей замок як </a:t>
            </a:r>
            <a:r>
              <a:rPr lang="ru-RU" dirty="0" err="1" smtClean="0">
                <a:latin typeface="Verdana" pitchFamily="34" charset="0"/>
                <a:ea typeface="Calibri" pitchFamily="34" charset="0"/>
                <a:cs typeface="Times New Roman" pitchFamily="18" charset="0"/>
              </a:rPr>
              <a:t>і</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всі</a:t>
            </a:r>
            <a:r>
              <a:rPr lang="ru-RU" dirty="0" smtClean="0">
                <a:latin typeface="Verdana" pitchFamily="34" charset="0"/>
                <a:ea typeface="Calibri" pitchFamily="34" charset="0"/>
                <a:cs typeface="Times New Roman" pitchFamily="18" charset="0"/>
              </a:rPr>
              <a:t> замки </a:t>
            </a:r>
          </a:p>
          <a:p>
            <a:pPr lvl="0" fontAlgn="base">
              <a:spcBef>
                <a:spcPct val="0"/>
              </a:spcBef>
              <a:spcAft>
                <a:spcPct val="0"/>
              </a:spcAft>
            </a:pPr>
            <a:r>
              <a:rPr lang="ru-RU" dirty="0" smtClean="0">
                <a:latin typeface="Verdana" pitchFamily="34" charset="0"/>
                <a:ea typeface="Calibri" pitchFamily="34" charset="0"/>
                <a:cs typeface="Times New Roman" pitchFamily="18" charset="0"/>
              </a:rPr>
              <a:t>«</a:t>
            </a:r>
            <a:r>
              <a:rPr lang="ru-RU" dirty="0" err="1" smtClean="0">
                <a:latin typeface="Verdana" pitchFamily="34" charset="0"/>
                <a:ea typeface="Calibri" pitchFamily="34" charset="0"/>
                <a:cs typeface="Times New Roman" pitchFamily="18" charset="0"/>
              </a:rPr>
              <a:t>Золотої</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підкови</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пройшов</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багато</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руйнувань</a:t>
            </a:r>
            <a:r>
              <a:rPr lang="ru-RU" dirty="0" smtClean="0">
                <a:latin typeface="Verdana" pitchFamily="34" charset="0"/>
                <a:ea typeface="Calibri" pitchFamily="34" charset="0"/>
                <a:cs typeface="Times New Roman" pitchFamily="18" charset="0"/>
              </a:rPr>
              <a:t> та </a:t>
            </a:r>
            <a:r>
              <a:rPr lang="ru-RU" dirty="0" err="1" smtClean="0">
                <a:latin typeface="Verdana" pitchFamily="34" charset="0"/>
                <a:ea typeface="Calibri" pitchFamily="34" charset="0"/>
                <a:cs typeface="Times New Roman" pitchFamily="18" charset="0"/>
              </a:rPr>
              <a:t>відновлень</a:t>
            </a:r>
            <a:r>
              <a:rPr lang="ru-RU" dirty="0" smtClean="0">
                <a:latin typeface="Verdana" pitchFamily="34" charset="0"/>
                <a:ea typeface="Calibri" pitchFamily="34" charset="0"/>
                <a:cs typeface="Times New Roman" pitchFamily="18" charset="0"/>
              </a:rPr>
              <a:t>. У 1646 </a:t>
            </a:r>
            <a:r>
              <a:rPr lang="ru-RU" dirty="0" err="1" smtClean="0">
                <a:latin typeface="Verdana" pitchFamily="34" charset="0"/>
                <a:ea typeface="Calibri" pitchFamily="34" charset="0"/>
                <a:cs typeface="Times New Roman" pitchFamily="18" charset="0"/>
              </a:rPr>
              <a:t>році</a:t>
            </a:r>
            <a:endParaRPr lang="ru-RU" dirty="0" smtClean="0">
              <a:latin typeface="Verdana" pitchFamily="34" charset="0"/>
              <a:ea typeface="Calibri" pitchFamily="34" charset="0"/>
              <a:cs typeface="Times New Roman" pitchFamily="18" charset="0"/>
            </a:endParaRPr>
          </a:p>
          <a:p>
            <a:pPr lvl="0" fontAlgn="base">
              <a:spcBef>
                <a:spcPct val="0"/>
              </a:spcBef>
              <a:spcAft>
                <a:spcPct val="0"/>
              </a:spcAft>
            </a:pP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після</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прийому</a:t>
            </a:r>
            <a:r>
              <a:rPr lang="ru-RU" dirty="0" smtClean="0">
                <a:latin typeface="Verdana" pitchFamily="34" charset="0"/>
                <a:ea typeface="Calibri" pitchFamily="34" charset="0"/>
                <a:cs typeface="Times New Roman" pitchFamily="18" charset="0"/>
              </a:rPr>
              <a:t> короля Владислава IV, </a:t>
            </a:r>
            <a:r>
              <a:rPr lang="ru-RU" dirty="0" err="1" smtClean="0">
                <a:latin typeface="Verdana" pitchFamily="34" charset="0"/>
                <a:ea typeface="Calibri" pitchFamily="34" charset="0"/>
                <a:cs typeface="Times New Roman" pitchFamily="18" charset="0"/>
              </a:rPr>
              <a:t>під</a:t>
            </a:r>
            <a:r>
              <a:rPr lang="ru-RU" dirty="0" smtClean="0">
                <a:latin typeface="Verdana" pitchFamily="34" charset="0"/>
                <a:ea typeface="Calibri" pitchFamily="34" charset="0"/>
                <a:cs typeface="Times New Roman" pitchFamily="18" charset="0"/>
              </a:rPr>
              <a:t> час </a:t>
            </a:r>
            <a:r>
              <a:rPr lang="ru-RU" dirty="0" err="1" smtClean="0">
                <a:latin typeface="Verdana" pitchFamily="34" charset="0"/>
                <a:ea typeface="Calibri" pitchFamily="34" charset="0"/>
                <a:cs typeface="Times New Roman" pitchFamily="18" charset="0"/>
              </a:rPr>
              <a:t>бойових</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дій</a:t>
            </a:r>
            <a:r>
              <a:rPr lang="ru-RU" dirty="0" smtClean="0">
                <a:latin typeface="Verdana" pitchFamily="34" charset="0"/>
                <a:ea typeface="Calibri" pitchFamily="34" charset="0"/>
                <a:cs typeface="Times New Roman" pitchFamily="18" charset="0"/>
              </a:rPr>
              <a:t> за </a:t>
            </a:r>
            <a:r>
              <a:rPr lang="ru-RU" dirty="0" err="1" smtClean="0">
                <a:latin typeface="Verdana" pitchFamily="34" charset="0"/>
                <a:ea typeface="Calibri" pitchFamily="34" charset="0"/>
                <a:cs typeface="Times New Roman" pitchFamily="18" charset="0"/>
              </a:rPr>
              <a:t>часів</a:t>
            </a:r>
            <a:r>
              <a:rPr lang="ru-RU" dirty="0" smtClean="0">
                <a:latin typeface="Verdana" pitchFamily="34" charset="0"/>
                <a:ea typeface="Calibri" pitchFamily="34" charset="0"/>
                <a:cs typeface="Times New Roman" pitchFamily="18" charset="0"/>
              </a:rPr>
              <a:t> </a:t>
            </a:r>
          </a:p>
          <a:p>
            <a:pPr lvl="0" fontAlgn="base">
              <a:spcBef>
                <a:spcPct val="0"/>
              </a:spcBef>
              <a:spcAft>
                <a:spcPct val="0"/>
              </a:spcAft>
            </a:pPr>
            <a:r>
              <a:rPr lang="ru-RU" dirty="0" err="1" smtClean="0">
                <a:latin typeface="Verdana" pitchFamily="34" charset="0"/>
                <a:ea typeface="Calibri" pitchFamily="34" charset="0"/>
                <a:cs typeface="Times New Roman" pitchFamily="18" charset="0"/>
              </a:rPr>
              <a:t>Хмельниччини</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будівля</a:t>
            </a:r>
            <a:r>
              <a:rPr lang="ru-RU" dirty="0" smtClean="0">
                <a:latin typeface="Verdana" pitchFamily="34" charset="0"/>
                <a:ea typeface="Calibri" pitchFamily="34" charset="0"/>
                <a:cs typeface="Times New Roman" pitchFamily="18" charset="0"/>
              </a:rPr>
              <a:t> замку </a:t>
            </a:r>
            <a:r>
              <a:rPr lang="ru-RU" dirty="0" err="1" smtClean="0">
                <a:latin typeface="Verdana" pitchFamily="34" charset="0"/>
                <a:ea typeface="Calibri" pitchFamily="34" charset="0"/>
                <a:cs typeface="Times New Roman" pitchFamily="18" charset="0"/>
              </a:rPr>
              <a:t>зазнала</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першого</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руйнування</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Одразу</a:t>
            </a:r>
            <a:r>
              <a:rPr lang="ru-RU" dirty="0" smtClean="0">
                <a:latin typeface="Verdana" pitchFamily="34" charset="0"/>
                <a:ea typeface="Calibri" pitchFamily="34" charset="0"/>
                <a:cs typeface="Times New Roman" pitchFamily="18" charset="0"/>
              </a:rPr>
              <a:t> ж в </a:t>
            </a:r>
          </a:p>
          <a:p>
            <a:pPr lvl="0" fontAlgn="base">
              <a:spcBef>
                <a:spcPct val="0"/>
              </a:spcBef>
              <a:spcAft>
                <a:spcPct val="0"/>
              </a:spcAft>
            </a:pPr>
            <a:r>
              <a:rPr lang="ru-RU" dirty="0" smtClean="0">
                <a:latin typeface="Verdana" pitchFamily="34" charset="0"/>
                <a:ea typeface="Calibri" pitchFamily="34" charset="0"/>
                <a:cs typeface="Times New Roman" pitchFamily="18" charset="0"/>
              </a:rPr>
              <a:t>1651 </a:t>
            </a:r>
            <a:r>
              <a:rPr lang="ru-RU" dirty="0" err="1" smtClean="0">
                <a:latin typeface="Verdana" pitchFamily="34" charset="0"/>
                <a:ea typeface="Calibri" pitchFamily="34" charset="0"/>
                <a:cs typeface="Times New Roman" pitchFamily="18" charset="0"/>
              </a:rPr>
              <a:t>році</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почалося</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і</a:t>
            </a:r>
            <a:r>
              <a:rPr lang="ru-RU" dirty="0" smtClean="0">
                <a:latin typeface="Verdana" pitchFamily="34" charset="0"/>
                <a:ea typeface="Calibri" pitchFamily="34" charset="0"/>
                <a:cs typeface="Times New Roman" pitchFamily="18" charset="0"/>
              </a:rPr>
              <a:t> перше </a:t>
            </a:r>
            <a:r>
              <a:rPr lang="ru-RU" dirty="0" err="1" smtClean="0">
                <a:latin typeface="Verdana" pitchFamily="34" charset="0"/>
                <a:ea typeface="Calibri" pitchFamily="34" charset="0"/>
                <a:cs typeface="Times New Roman" pitchFamily="18" charset="0"/>
              </a:rPr>
              <a:t>відновлення</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Понад</a:t>
            </a:r>
            <a:r>
              <a:rPr lang="ru-RU" dirty="0" smtClean="0">
                <a:latin typeface="Verdana" pitchFamily="34" charset="0"/>
                <a:ea typeface="Calibri" pitchFamily="34" charset="0"/>
                <a:cs typeface="Times New Roman" pitchFamily="18" charset="0"/>
              </a:rPr>
              <a:t> 20 </a:t>
            </a:r>
            <a:r>
              <a:rPr lang="ru-RU" dirty="0" err="1" smtClean="0">
                <a:latin typeface="Verdana" pitchFamily="34" charset="0"/>
                <a:ea typeface="Calibri" pitchFamily="34" charset="0"/>
                <a:cs typeface="Times New Roman" pitchFamily="18" charset="0"/>
              </a:rPr>
              <a:t>років</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тривала</a:t>
            </a:r>
            <a:r>
              <a:rPr lang="ru-RU" dirty="0" smtClean="0">
                <a:latin typeface="Verdana" pitchFamily="34" charset="0"/>
                <a:ea typeface="Calibri" pitchFamily="34" charset="0"/>
                <a:cs typeface="Times New Roman" pitchFamily="18" charset="0"/>
              </a:rPr>
              <a:t> </a:t>
            </a:r>
          </a:p>
          <a:p>
            <a:pPr lvl="0" fontAlgn="base">
              <a:spcBef>
                <a:spcPct val="0"/>
              </a:spcBef>
              <a:spcAft>
                <a:spcPct val="0"/>
              </a:spcAft>
            </a:pPr>
            <a:r>
              <a:rPr lang="ru-RU" dirty="0" err="1" smtClean="0">
                <a:latin typeface="Verdana" pitchFamily="34" charset="0"/>
                <a:ea typeface="Calibri" pitchFamily="34" charset="0"/>
                <a:cs typeface="Times New Roman" pitchFamily="18" charset="0"/>
              </a:rPr>
              <a:t>реставрація</a:t>
            </a:r>
            <a:r>
              <a:rPr lang="ru-RU" dirty="0" smtClean="0">
                <a:latin typeface="Verdana" pitchFamily="34" charset="0"/>
                <a:ea typeface="Calibri" pitchFamily="34" charset="0"/>
                <a:cs typeface="Times New Roman" pitchFamily="18" charset="0"/>
              </a:rPr>
              <a:t> замку, </a:t>
            </a:r>
            <a:r>
              <a:rPr lang="ru-RU" dirty="0" err="1" smtClean="0">
                <a:latin typeface="Verdana" pitchFamily="34" charset="0"/>
                <a:ea typeface="Calibri" pitchFamily="34" charset="0"/>
                <a:cs typeface="Times New Roman" pitchFamily="18" charset="0"/>
              </a:rPr>
              <a:t>але</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протрималася</a:t>
            </a:r>
            <a:r>
              <a:rPr lang="ru-RU" dirty="0" smtClean="0">
                <a:latin typeface="Verdana" pitchFamily="34" charset="0"/>
                <a:ea typeface="Calibri" pitchFamily="34" charset="0"/>
                <a:cs typeface="Times New Roman" pitchFamily="18" charset="0"/>
              </a:rPr>
              <a:t> вона не так </a:t>
            </a:r>
            <a:r>
              <a:rPr lang="ru-RU" dirty="0" err="1" smtClean="0">
                <a:latin typeface="Verdana" pitchFamily="34" charset="0"/>
                <a:ea typeface="Calibri" pitchFamily="34" charset="0"/>
                <a:cs typeface="Times New Roman" pitchFamily="18" charset="0"/>
              </a:rPr>
              <a:t>і</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довго</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так</a:t>
            </a:r>
            <a:r>
              <a:rPr lang="ru-RU" dirty="0" smtClean="0">
                <a:latin typeface="Verdana" pitchFamily="34" charset="0"/>
                <a:ea typeface="Calibri" pitchFamily="34" charset="0"/>
                <a:cs typeface="Times New Roman" pitchFamily="18" charset="0"/>
              </a:rPr>
              <a:t> як </a:t>
            </a:r>
          </a:p>
          <a:p>
            <a:pPr lvl="0" fontAlgn="base">
              <a:spcBef>
                <a:spcPct val="0"/>
              </a:spcBef>
              <a:spcAft>
                <a:spcPct val="0"/>
              </a:spcAft>
            </a:pPr>
            <a:r>
              <a:rPr lang="ru-RU" dirty="0" smtClean="0">
                <a:latin typeface="Verdana" pitchFamily="34" charset="0"/>
                <a:ea typeface="Calibri" pitchFamily="34" charset="0"/>
                <a:cs typeface="Times New Roman" pitchFamily="18" charset="0"/>
              </a:rPr>
              <a:t>в 1688 </a:t>
            </a:r>
            <a:r>
              <a:rPr lang="ru-RU" dirty="0" err="1" smtClean="0">
                <a:latin typeface="Verdana" pitchFamily="34" charset="0"/>
                <a:ea typeface="Calibri" pitchFamily="34" charset="0"/>
                <a:cs typeface="Times New Roman" pitchFamily="18" charset="0"/>
              </a:rPr>
              <a:t>році</a:t>
            </a:r>
            <a:r>
              <a:rPr lang="ru-RU" dirty="0" smtClean="0">
                <a:latin typeface="Verdana" pitchFamily="34" charset="0"/>
                <a:ea typeface="Calibri" pitchFamily="34" charset="0"/>
                <a:cs typeface="Times New Roman" pitchFamily="18" charset="0"/>
              </a:rPr>
              <a:t> (через 8 </a:t>
            </a:r>
            <a:r>
              <a:rPr lang="ru-RU" dirty="0" err="1" smtClean="0">
                <a:latin typeface="Verdana" pitchFamily="34" charset="0"/>
                <a:ea typeface="Calibri" pitchFamily="34" charset="0"/>
                <a:cs typeface="Times New Roman" pitchFamily="18" charset="0"/>
              </a:rPr>
              <a:t>років</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після</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реставрації</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він</a:t>
            </a:r>
            <a:r>
              <a:rPr lang="ru-RU" dirty="0" smtClean="0">
                <a:latin typeface="Verdana" pitchFamily="34" charset="0"/>
                <a:ea typeface="Calibri" pitchFamily="34" charset="0"/>
                <a:cs typeface="Times New Roman" pitchFamily="18" charset="0"/>
              </a:rPr>
              <a:t> уже </a:t>
            </a:r>
            <a:r>
              <a:rPr lang="ru-RU" dirty="0" err="1" smtClean="0">
                <a:latin typeface="Verdana" pitchFamily="34" charset="0"/>
                <a:ea typeface="Calibri" pitchFamily="34" charset="0"/>
                <a:cs typeface="Times New Roman" pitchFamily="18" charset="0"/>
              </a:rPr>
              <a:t>зазнав</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нещадної</a:t>
            </a:r>
            <a:endParaRPr lang="ru-RU" dirty="0" smtClean="0">
              <a:latin typeface="Verdana" pitchFamily="34" charset="0"/>
              <a:ea typeface="Calibri" pitchFamily="34" charset="0"/>
              <a:cs typeface="Times New Roman" pitchFamily="18" charset="0"/>
            </a:endParaRPr>
          </a:p>
          <a:p>
            <a:pPr lvl="0" fontAlgn="base">
              <a:spcBef>
                <a:spcPct val="0"/>
              </a:spcBef>
              <a:spcAft>
                <a:spcPct val="0"/>
              </a:spcAft>
            </a:pP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поразки</a:t>
            </a:r>
            <a:r>
              <a:rPr lang="ru-RU" dirty="0" smtClean="0">
                <a:latin typeface="Verdana" pitchFamily="34" charset="0"/>
                <a:ea typeface="Calibri" pitchFamily="34" charset="0"/>
                <a:cs typeface="Times New Roman" pitchFamily="18" charset="0"/>
              </a:rPr>
              <a:t> </a:t>
            </a:r>
            <a:r>
              <a:rPr lang="ru-RU" dirty="0" err="1" smtClean="0">
                <a:latin typeface="Verdana" pitchFamily="34" charset="0"/>
                <a:ea typeface="Calibri" pitchFamily="34" charset="0"/>
                <a:cs typeface="Times New Roman" pitchFamily="18" charset="0"/>
              </a:rPr>
              <a:t>від</a:t>
            </a:r>
            <a:r>
              <a:rPr lang="ru-RU" dirty="0" smtClean="0">
                <a:latin typeface="Verdana" pitchFamily="34" charset="0"/>
                <a:ea typeface="Calibri" pitchFamily="34" charset="0"/>
                <a:cs typeface="Times New Roman" pitchFamily="18" charset="0"/>
              </a:rPr>
              <a:t> нападу татар. </a:t>
            </a:r>
            <a:endParaRPr lang="ru-RU" dirty="0" smtClean="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Львів - Олеський замок у Львові</a:t>
            </a:r>
            <a:endParaRPr kumimoji="0" lang="ru-RU" sz="2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41985" name="Рисунок 228" descr="Олеський замок">
            <a:hlinkClick r:id="rId2" tooltip="&quot;Зовнішній вигляд Олеського замку&quot;"/>
          </p:cNvPr>
          <p:cNvPicPr>
            <a:picLocks noChangeAspect="1" noChangeArrowheads="1"/>
          </p:cNvPicPr>
          <p:nvPr/>
        </p:nvPicPr>
        <p:blipFill>
          <a:blip r:embed="rId3"/>
          <a:srcRect/>
          <a:stretch>
            <a:fillRect/>
          </a:stretch>
        </p:blipFill>
        <p:spPr bwMode="auto">
          <a:xfrm>
            <a:off x="0" y="304800"/>
            <a:ext cx="3048000" cy="2133600"/>
          </a:xfrm>
          <a:prstGeom prst="rect">
            <a:avLst/>
          </a:prstGeom>
          <a:noFill/>
        </p:spPr>
      </p:pic>
      <p:sp>
        <p:nvSpPr>
          <p:cNvPr id="41987" name="Rectangle 3"/>
          <p:cNvSpPr>
            <a:spLocks noChangeArrowheads="1"/>
          </p:cNvSpPr>
          <p:nvPr/>
        </p:nvSpPr>
        <p:spPr bwMode="auto">
          <a:xfrm>
            <a:off x="0" y="1752600"/>
            <a:ext cx="9283311"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4F4F4F"/>
                </a:solidFill>
                <a:effectLst/>
                <a:latin typeface="Verdana" pitchFamily="34" charset="0"/>
                <a:ea typeface="Calibri" pitchFamily="34" charset="0"/>
                <a:cs typeface="Times New Roman" pitchFamily="18" charset="0"/>
              </a:rPr>
              <a:t/>
            </a:r>
            <a:br>
              <a:rPr kumimoji="0" lang="ru-RU" sz="900" b="0" i="0" u="none" strike="noStrike" cap="none" normalizeH="0" baseline="0" dirty="0" smtClean="0">
                <a:ln>
                  <a:noFill/>
                </a:ln>
                <a:solidFill>
                  <a:srgbClr val="4F4F4F"/>
                </a:solidFill>
                <a:effectLst/>
                <a:latin typeface="Verdana" pitchFamily="34" charset="0"/>
                <a:ea typeface="Calibri" pitchFamily="34" charset="0"/>
                <a:cs typeface="Times New Roman" pitchFamily="18" charset="0"/>
              </a:rPr>
            </a:br>
            <a:r>
              <a:rPr kumimoji="0" lang="ru-RU" b="0" i="0" u="none" strike="noStrike" cap="none" normalizeH="0" baseline="0" dirty="0" smtClean="0">
                <a:ln>
                  <a:noFill/>
                </a:ln>
                <a:solidFill>
                  <a:srgbClr val="4F4F4F"/>
                </a:solidFill>
                <a:effectLst/>
                <a:latin typeface="Verdana" pitchFamily="34" charset="0"/>
                <a:ea typeface="Calibri" pitchFamily="34" charset="0"/>
                <a:cs typeface="Times New Roman" pitchFamily="18" charset="0"/>
              </a:rPr>
              <a:t/>
            </a:r>
            <a:br>
              <a:rPr kumimoji="0" lang="ru-RU" b="0" i="0" u="none" strike="noStrike" cap="none" normalizeH="0" baseline="0" dirty="0" smtClean="0">
                <a:ln>
                  <a:noFill/>
                </a:ln>
                <a:solidFill>
                  <a:srgbClr val="4F4F4F"/>
                </a:solidFill>
                <a:effectLst/>
                <a:latin typeface="Verdana" pitchFamily="34" charset="0"/>
                <a:ea typeface="Calibri" pitchFamily="34" charset="0"/>
                <a:cs typeface="Times New Roman" pitchFamily="18" charset="0"/>
              </a:rPr>
            </a:br>
            <a:r>
              <a:rPr kumimoji="0" lang="ru-RU" b="0" i="0" u="none" strike="noStrike" cap="none" normalizeH="0" baseline="0" dirty="0" smtClean="0">
                <a:ln>
                  <a:noFill/>
                </a:ln>
                <a:solidFill>
                  <a:srgbClr val="4F4F4F"/>
                </a:solidFill>
                <a:effectLst/>
                <a:latin typeface="Verdana" pitchFamily="34" charset="0"/>
                <a:ea typeface="Calibri" pitchFamily="34" charset="0"/>
                <a:cs typeface="Times New Roman" pitchFamily="18" charset="0"/>
              </a:rPr>
              <a:t/>
            </a:r>
            <a:br>
              <a:rPr kumimoji="0" lang="ru-RU" b="0" i="0" u="none" strike="noStrike" cap="none" normalizeH="0" baseline="0" dirty="0" smtClean="0">
                <a:ln>
                  <a:noFill/>
                </a:ln>
                <a:solidFill>
                  <a:srgbClr val="4F4F4F"/>
                </a:solidFill>
                <a:effectLst/>
                <a:latin typeface="Verdana" pitchFamily="34" charset="0"/>
                <a:ea typeface="Calibri" pitchFamily="34" charset="0"/>
                <a:cs typeface="Times New Roman" pitchFamily="18" charset="0"/>
              </a:rPr>
            </a:b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Олеський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замок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є</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найстарішим</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із</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замків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Західної</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України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та одним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найвідоміших</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замків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Львівщини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який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розташовується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у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селищі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Олесько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Львівської</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області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Стіни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цього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замку пережили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дуже</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багато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битв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та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воєн</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так як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відбувалася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інтенсивна</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боротьба</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між</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Литовським</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Польським</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королівством</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за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володінням</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над ним. Замок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був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відроджений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a:t>
            </a:r>
            <a:endParaRPr kumimoji="0" lang="ru-RU" b="0" i="0" u="none" strike="noStrike" cap="none" normalizeH="0" baseline="0" dirty="0" smtClean="0">
              <a:ln>
                <a:noFill/>
              </a:ln>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повної</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розрухи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тепер</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після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реставрації</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він</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виконує</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роль музею, де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зберігаються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експонати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середньовічного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мистецтва</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a:t>
            </a:r>
            <a:br>
              <a:rPr kumimoji="0" lang="ru-RU" b="0" i="0" u="none" strike="noStrike" cap="none" normalizeH="0" baseline="0" dirty="0" smtClean="0">
                <a:ln>
                  <a:noFill/>
                </a:ln>
                <a:effectLst/>
                <a:latin typeface="Verdana" pitchFamily="34" charset="0"/>
                <a:ea typeface="Calibri" pitchFamily="34" charset="0"/>
                <a:cs typeface="Times New Roman" pitchFamily="18" charset="0"/>
              </a:rPr>
            </a:b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Офіційна</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назва</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 Замок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Даниловичів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 Перший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письмовий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запис</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про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цей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замок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датується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1327 роком.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 У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польській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історії</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Олеський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замок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відомий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тим</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що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там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народився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найславетніший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король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Польщі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Ян III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Собеський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У день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народження</a:t>
            </a:r>
            <a:endParaRPr kumimoji="0" lang="ru-RU" b="0" i="0" u="none" strike="noStrike" cap="none" normalizeH="0" baseline="0" dirty="0" smtClean="0">
              <a:ln>
                <a:noFill/>
              </a:ln>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 короля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був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черговий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напад</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татар та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йшла</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гроза, коли повитуха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поклала</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хлопчика на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мармуровий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стіл</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вдарив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грім</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стіл</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розколовся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навпіл</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Тоді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почали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говорити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що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це</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пророцтво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цей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новонароджений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хлопчик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буде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незвичайною</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людиною</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a:t>
            </a:r>
            <a:br>
              <a:rPr kumimoji="0" lang="ru-RU" b="0" i="0" u="none" strike="noStrike" cap="none" normalizeH="0" baseline="0" dirty="0" smtClean="0">
                <a:ln>
                  <a:noFill/>
                </a:ln>
                <a:effectLst/>
                <a:latin typeface="Verdana" pitchFamily="34" charset="0"/>
                <a:ea typeface="Calibri" pitchFamily="34" charset="0"/>
                <a:cs typeface="Times New Roman" pitchFamily="18" charset="0"/>
              </a:rPr>
            </a:br>
            <a:r>
              <a:rPr kumimoji="0" lang="ru-RU" sz="900" b="0" i="0" u="none" strike="noStrike" cap="none" normalizeH="0" baseline="0" dirty="0" smtClean="0">
                <a:ln>
                  <a:noFill/>
                </a:ln>
                <a:effectLst/>
                <a:latin typeface="Verdana" pitchFamily="34" charset="0"/>
                <a:ea typeface="Calibri" pitchFamily="34" charset="0"/>
                <a:cs typeface="Times New Roman" pitchFamily="18" charset="0"/>
              </a:rPr>
              <a:t/>
            </a:r>
            <a:br>
              <a:rPr kumimoji="0" lang="ru-RU" sz="900" b="0" i="0" u="none" strike="noStrike" cap="none" normalizeH="0" baseline="0" dirty="0" smtClean="0">
                <a:ln>
                  <a:noFill/>
                </a:ln>
                <a:effectLst/>
                <a:latin typeface="Verdana" pitchFamily="34" charset="0"/>
                <a:ea typeface="Calibri" pitchFamily="34" charset="0"/>
                <a:cs typeface="Times New Roman" pitchFamily="18" charset="0"/>
              </a:rPr>
            </a:br>
            <a:r>
              <a:rPr kumimoji="0" lang="ru-RU" sz="900" b="0" i="0" u="none" strike="noStrike" cap="none" normalizeH="0" baseline="0" dirty="0" smtClean="0">
                <a:ln>
                  <a:noFill/>
                </a:ln>
                <a:effectLst/>
                <a:latin typeface="Verdana" pitchFamily="34" charset="0"/>
                <a:ea typeface="Calibri" pitchFamily="34" charset="0"/>
                <a:cs typeface="Times New Roman" pitchFamily="18" charset="0"/>
              </a:rPr>
              <a:t/>
            </a:r>
            <a:br>
              <a:rPr kumimoji="0" lang="ru-RU" sz="900" b="0" i="0" u="none" strike="noStrike" cap="none" normalizeH="0" baseline="0" dirty="0" smtClean="0">
                <a:ln>
                  <a:noFill/>
                </a:ln>
                <a:effectLst/>
                <a:latin typeface="Verdana" pitchFamily="34" charset="0"/>
                <a:ea typeface="Calibri" pitchFamily="34" charset="0"/>
                <a:cs typeface="Times New Roman" pitchFamily="18" charset="0"/>
              </a:rPr>
            </a:br>
            <a:endParaRPr kumimoji="0" lang="ru-RU"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Львів - Золочівський замок у Львові</a:t>
            </a:r>
            <a:endParaRPr kumimoji="0" lang="ru-RU" sz="2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09" name="Рисунок 242" descr="Золочівський замок">
            <a:hlinkClick r:id="rId2" tooltip="&quot;Зовнішній вигляд Золочівського замку&quot;"/>
          </p:cNvPr>
          <p:cNvPicPr>
            <a:picLocks noChangeAspect="1" noChangeArrowheads="1"/>
          </p:cNvPicPr>
          <p:nvPr/>
        </p:nvPicPr>
        <p:blipFill>
          <a:blip r:embed="rId3"/>
          <a:srcRect/>
          <a:stretch>
            <a:fillRect/>
          </a:stretch>
        </p:blipFill>
        <p:spPr bwMode="auto">
          <a:xfrm>
            <a:off x="0" y="457200"/>
            <a:ext cx="2133600" cy="1600200"/>
          </a:xfrm>
          <a:prstGeom prst="rect">
            <a:avLst/>
          </a:prstGeom>
          <a:noFill/>
        </p:spPr>
      </p:pic>
      <p:sp>
        <p:nvSpPr>
          <p:cNvPr id="43011" name="Rectangle 3"/>
          <p:cNvSpPr>
            <a:spLocks noChangeArrowheads="1"/>
          </p:cNvSpPr>
          <p:nvPr/>
        </p:nvSpPr>
        <p:spPr bwMode="auto">
          <a:xfrm>
            <a:off x="0" y="1905000"/>
            <a:ext cx="9491701" cy="480131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
            </a:r>
            <a:br>
              <a:rPr kumimoji="0" lang="ru-RU" b="0" i="0" u="none" strike="noStrike" cap="none" normalizeH="0" baseline="0" dirty="0" smtClean="0">
                <a:ln>
                  <a:noFill/>
                </a:ln>
                <a:effectLst/>
                <a:latin typeface="Verdana" pitchFamily="34" charset="0"/>
                <a:ea typeface="Calibri" pitchFamily="34" charset="0"/>
                <a:cs typeface="Times New Roman" pitchFamily="18" charset="0"/>
              </a:rPr>
            </a:b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Золочівський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замок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займає</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місце</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одного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найвідоміших</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замків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Львівської</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області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що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входить до маршруту «Золота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підкова</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Львівщини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Він</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знаходиться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в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місті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Золочів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Львівської</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області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та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являє</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собою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відділ</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Львівської</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галереї</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мистецтв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a:t>
            </a:r>
            <a:br>
              <a:rPr kumimoji="0" lang="ru-RU" b="0" i="0" u="none" strike="noStrike" cap="none" normalizeH="0" baseline="0" dirty="0" smtClean="0">
                <a:ln>
                  <a:noFill/>
                </a:ln>
                <a:effectLst/>
                <a:latin typeface="Verdana" pitchFamily="34" charset="0"/>
                <a:ea typeface="Calibri" pitchFamily="34" charset="0"/>
                <a:cs typeface="Times New Roman" pitchFamily="18" charset="0"/>
              </a:rPr>
            </a:br>
            <a:r>
              <a:rPr kumimoji="0" lang="ru-RU" b="0" i="0" u="none" strike="noStrike" cap="none" normalizeH="0" baseline="0" dirty="0" smtClean="0">
                <a:ln>
                  <a:noFill/>
                </a:ln>
                <a:effectLst/>
                <a:latin typeface="Verdana" pitchFamily="34" charset="0"/>
                <a:ea typeface="Calibri" pitchFamily="34" charset="0"/>
                <a:cs typeface="Times New Roman" pitchFamily="18" charset="0"/>
              </a:rPr>
              <a:t/>
            </a:r>
            <a:br>
              <a:rPr kumimoji="0" lang="ru-RU" b="0" i="0" u="none" strike="noStrike" cap="none" normalizeH="0" baseline="0" dirty="0" smtClean="0">
                <a:ln>
                  <a:noFill/>
                </a:ln>
                <a:effectLst/>
                <a:latin typeface="Verdana" pitchFamily="34" charset="0"/>
                <a:ea typeface="Calibri" pitchFamily="34" charset="0"/>
                <a:cs typeface="Times New Roman" pitchFamily="18" charset="0"/>
              </a:rPr>
            </a:br>
            <a:r>
              <a:rPr kumimoji="0" lang="ru-RU" b="0" i="0" u="none" strike="noStrike" cap="none" normalizeH="0" baseline="0" dirty="0" smtClean="0">
                <a:ln>
                  <a:noFill/>
                </a:ln>
                <a:effectLst/>
                <a:latin typeface="Verdana" pitchFamily="34" charset="0"/>
                <a:ea typeface="Calibri" pitchFamily="34" charset="0"/>
                <a:cs typeface="Times New Roman" pitchFamily="18" charset="0"/>
              </a:rPr>
              <a:t>Замок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був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створений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в 1634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році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як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оборонна</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фортеця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автором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якої</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був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італійський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архітектор</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а спонсором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Якуб</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Собеський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батько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польського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короля Яна III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Собеського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Важке</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минуле</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спіткало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цей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замок,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неодноразово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його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руйнували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турки та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татари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але</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він</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вистояв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Після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його</a:t>
            </a:r>
            <a:endParaRPr kumimoji="0" lang="ru-RU" b="0" i="0" u="none" strike="noStrike" cap="none" normalizeH="0" baseline="0" dirty="0" smtClean="0">
              <a:ln>
                <a:noFill/>
              </a:ln>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останнього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відновлення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будівлю</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використовували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як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житлові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приміщення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потім</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як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казарми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для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австрійських</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військ</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згодом</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як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катівню</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Тільки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Verdana" pitchFamily="34" charset="0"/>
                <a:ea typeface="Calibri" pitchFamily="34" charset="0"/>
                <a:cs typeface="Times New Roman" pitchFamily="18" charset="0"/>
              </a:rPr>
              <a:t>1989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році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відбулася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його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повна</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реставрація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і</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Золочівський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замок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був</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відновлений</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З 2004 року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завдяки</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Б.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Возницькому</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відкрився</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музей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східного</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 </a:t>
            </a:r>
            <a:r>
              <a:rPr kumimoji="0" lang="ru-RU" b="0" i="0" u="none" strike="noStrike" cap="none" normalizeH="0" baseline="0" dirty="0" err="1" smtClean="0">
                <a:ln>
                  <a:noFill/>
                </a:ln>
                <a:effectLst/>
                <a:latin typeface="Verdana" pitchFamily="34" charset="0"/>
                <a:ea typeface="Calibri" pitchFamily="34" charset="0"/>
                <a:cs typeface="Times New Roman" pitchFamily="18" charset="0"/>
              </a:rPr>
              <a:t>мистецтва</a:t>
            </a:r>
            <a:r>
              <a:rPr kumimoji="0" lang="ru-RU" b="0" i="0" u="none" strike="noStrike" cap="none" normalizeH="0" baseline="0" dirty="0" smtClean="0">
                <a:ln>
                  <a:noFill/>
                </a:ln>
                <a:effectLst/>
                <a:latin typeface="Verdana" pitchFamily="34" charset="0"/>
                <a:ea typeface="Calibri" pitchFamily="34" charset="0"/>
                <a:cs typeface="Times New Roman" pitchFamily="18" charset="0"/>
              </a:rPr>
              <a:t>.</a:t>
            </a:r>
            <a:br>
              <a:rPr kumimoji="0" lang="ru-RU" b="0" i="0" u="none" strike="noStrike" cap="none" normalizeH="0" baseline="0" dirty="0" smtClean="0">
                <a:ln>
                  <a:noFill/>
                </a:ln>
                <a:effectLst/>
                <a:latin typeface="Verdana" pitchFamily="34" charset="0"/>
                <a:ea typeface="Calibri" pitchFamily="34" charset="0"/>
                <a:cs typeface="Times New Roman" pitchFamily="18" charset="0"/>
              </a:rPr>
            </a:br>
            <a:r>
              <a:rPr kumimoji="0" lang="ru-RU" b="0" i="0" u="none" strike="noStrike" cap="none" normalizeH="0" baseline="0" dirty="0" smtClean="0">
                <a:ln>
                  <a:noFill/>
                </a:ln>
                <a:effectLst/>
                <a:latin typeface="Verdana" pitchFamily="34" charset="0"/>
                <a:ea typeface="Calibri" pitchFamily="34" charset="0"/>
                <a:cs typeface="Times New Roman" pitchFamily="18" charset="0"/>
              </a:rPr>
              <a:t/>
            </a:r>
            <a:br>
              <a:rPr kumimoji="0" lang="ru-RU" b="0" i="0" u="none" strike="noStrike" cap="none" normalizeH="0" baseline="0" dirty="0" smtClean="0">
                <a:ln>
                  <a:noFill/>
                </a:ln>
                <a:effectLst/>
                <a:latin typeface="Verdana" pitchFamily="34" charset="0"/>
                <a:ea typeface="Calibri" pitchFamily="34" charset="0"/>
                <a:cs typeface="Times New Roman" pitchFamily="18" charset="0"/>
              </a:rPr>
            </a:br>
            <a:endParaRPr kumimoji="0" lang="ru-RU"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Релігійні</a:t>
            </a:r>
            <a:r>
              <a:rPr lang="ru-RU" dirty="0" smtClean="0"/>
              <a:t> </a:t>
            </a:r>
            <a:r>
              <a:rPr lang="ru-RU" dirty="0" err="1" smtClean="0"/>
              <a:t>споруди</a:t>
            </a:r>
            <a:r>
              <a:rPr lang="ru-RU" b="1" dirty="0" smtClean="0"/>
              <a:t> у </a:t>
            </a:r>
            <a:r>
              <a:rPr lang="ru-RU" b="1" dirty="0" err="1" smtClean="0"/>
              <a:t>Львівській</a:t>
            </a:r>
            <a:r>
              <a:rPr lang="ru-RU" b="1" dirty="0" smtClean="0"/>
              <a:t> </a:t>
            </a:r>
            <a:r>
              <a:rPr lang="ru-RU" b="1" dirty="0" err="1" smtClean="0"/>
              <a:t>області</a:t>
            </a:r>
            <a:r>
              <a:rPr lang="ru-RU" b="1" dirty="0" smtClean="0"/>
              <a:t/>
            </a:r>
            <a:br>
              <a:rPr lang="ru-RU" b="1" dirty="0" smtClean="0"/>
            </a:br>
            <a:endParaRPr lang="ru-RU" dirty="0"/>
          </a:p>
        </p:txBody>
      </p:sp>
      <p:pic>
        <p:nvPicPr>
          <p:cNvPr id="1026" name="Рисунок 133" descr="http://embed.virtual.ua/panorams/streets/lviv/2008-10-01/12/mobile_f.jpg">
            <a:hlinkClick r:id="rId2"/>
          </p:cNvPr>
          <p:cNvPicPr>
            <a:picLocks noChangeAspect="1" noChangeArrowheads="1"/>
          </p:cNvPicPr>
          <p:nvPr/>
        </p:nvPicPr>
        <p:blipFill>
          <a:blip r:embed="rId3"/>
          <a:srcRect/>
          <a:stretch>
            <a:fillRect/>
          </a:stretch>
        </p:blipFill>
        <p:spPr bwMode="auto">
          <a:xfrm>
            <a:off x="3733800" y="1447800"/>
            <a:ext cx="4867275" cy="4867275"/>
          </a:xfrm>
          <a:prstGeom prst="rect">
            <a:avLst/>
          </a:prstGeom>
          <a:noFill/>
        </p:spPr>
      </p:pic>
      <p:sp>
        <p:nvSpPr>
          <p:cNvPr id="1025" name="AutoShape 1">
            <a:hlinkClick r:id="rId2"/>
          </p:cNvPr>
          <p:cNvSpPr>
            <a:spLocks noChangeAspect="1" noChangeArrowheads="1"/>
          </p:cNvSpPr>
          <p:nvPr/>
        </p:nvSpPr>
        <p:spPr bwMode="auto">
          <a:xfrm>
            <a:off x="0" y="5324475"/>
            <a:ext cx="2667000" cy="952500"/>
          </a:xfrm>
          <a:prstGeom prst="rect">
            <a:avLst/>
          </a:prstGeom>
          <a:noFill/>
        </p:spPr>
        <p:txBody>
          <a:bodyPr vert="horz" wrap="square" lIns="91440" tIns="45720" rIns="91440" bIns="45720" numCol="1" anchor="t" anchorCtr="0" compatLnSpc="1">
            <a:prstTxWarp prst="textNoShape">
              <a:avLst/>
            </a:prstTxWarp>
          </a:bodyPr>
          <a:lstStyle/>
          <a:p>
            <a:pPr fontAlgn="t"/>
            <a:r>
              <a:rPr lang="ru-RU" sz="2000" dirty="0" err="1" smtClean="0">
                <a:solidFill>
                  <a:schemeClr val="bg1"/>
                </a:solidFill>
              </a:rPr>
              <a:t>Львів</a:t>
            </a:r>
            <a:r>
              <a:rPr lang="ru-RU" sz="2000" dirty="0" smtClean="0">
                <a:solidFill>
                  <a:schemeClr val="bg1"/>
                </a:solidFill>
              </a:rPr>
              <a:t>, </a:t>
            </a:r>
            <a:r>
              <a:rPr lang="ru-RU" sz="2000" dirty="0" err="1" smtClean="0">
                <a:solidFill>
                  <a:schemeClr val="bg1"/>
                </a:solidFill>
              </a:rPr>
              <a:t>вул</a:t>
            </a:r>
            <a:r>
              <a:rPr lang="ru-RU" sz="2000" dirty="0" smtClean="0">
                <a:solidFill>
                  <a:schemeClr val="bg1"/>
                </a:solidFill>
              </a:rPr>
              <a:t>. </a:t>
            </a:r>
            <a:r>
              <a:rPr lang="ru-RU" sz="2000" dirty="0" err="1" smtClean="0">
                <a:solidFill>
                  <a:schemeClr val="bg1"/>
                </a:solidFill>
              </a:rPr>
              <a:t>Грушевського</a:t>
            </a:r>
            <a:r>
              <a:rPr lang="ru-RU" sz="2000" dirty="0" smtClean="0">
                <a:solidFill>
                  <a:schemeClr val="bg1"/>
                </a:solidFill>
              </a:rPr>
              <a:t>, 5 </a:t>
            </a:r>
            <a:endParaRPr lang="ru-RU" sz="2000" dirty="0">
              <a:solidFill>
                <a:schemeClr val="bg1"/>
              </a:solidFill>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4191000"/>
            <a:ext cx="3810000"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9BF4"/>
                </a:solidFill>
                <a:effectLst/>
                <a:latin typeface="Open Sans"/>
                <a:ea typeface="Calibri" pitchFamily="34" charset="0"/>
                <a:cs typeface="Helvetica"/>
              </a:rPr>
              <a:t>Собор </a:t>
            </a:r>
            <a:r>
              <a:rPr kumimoji="0" lang="ru-RU" sz="2000" b="0" i="0" u="none" strike="noStrike" cap="none" normalizeH="0" baseline="0" dirty="0" err="1" smtClean="0">
                <a:ln>
                  <a:noFill/>
                </a:ln>
                <a:solidFill>
                  <a:srgbClr val="009BF4"/>
                </a:solidFill>
                <a:effectLst/>
                <a:latin typeface="Open Sans"/>
                <a:ea typeface="Calibri" pitchFamily="34" charset="0"/>
                <a:cs typeface="Helvetica"/>
              </a:rPr>
              <a:t>Покрови</a:t>
            </a:r>
            <a:r>
              <a:rPr kumimoji="0" lang="ru-RU" sz="2000" b="0" i="0" u="none" strike="noStrike" cap="none" normalizeH="0" baseline="0" dirty="0" smtClean="0">
                <a:ln>
                  <a:noFill/>
                </a:ln>
                <a:solidFill>
                  <a:srgbClr val="009BF4"/>
                </a:solidFill>
                <a:effectLst/>
                <a:latin typeface="Open Sans"/>
                <a:ea typeface="Calibri" pitchFamily="34" charset="0"/>
                <a:cs typeface="Helvetica"/>
              </a:rPr>
              <a:t> </a:t>
            </a:r>
            <a:r>
              <a:rPr kumimoji="0" lang="ru-RU" sz="2000" b="0" i="0" u="none" strike="noStrike" cap="none" normalizeH="0" baseline="0" dirty="0" err="1" smtClean="0">
                <a:ln>
                  <a:noFill/>
                </a:ln>
                <a:solidFill>
                  <a:srgbClr val="009BF4"/>
                </a:solidFill>
                <a:effectLst/>
                <a:latin typeface="Open Sans"/>
                <a:ea typeface="Calibri" pitchFamily="34" charset="0"/>
                <a:cs typeface="Helvetica"/>
              </a:rPr>
              <a:t>Пресвятої</a:t>
            </a:r>
            <a:r>
              <a:rPr kumimoji="0" lang="ru-RU" sz="2000" b="0" i="0" u="none" strike="noStrike" cap="none" normalizeH="0" baseline="0" dirty="0" smtClean="0">
                <a:ln>
                  <a:noFill/>
                </a:ln>
                <a:solidFill>
                  <a:srgbClr val="009BF4"/>
                </a:solidFill>
                <a:effectLst/>
                <a:latin typeface="Open Sans"/>
                <a:ea typeface="Calibri" pitchFamily="34" charset="0"/>
                <a:cs typeface="Helvetica"/>
              </a:rPr>
              <a:t> </a:t>
            </a:r>
            <a:endParaRPr lang="ru-RU" sz="2000" dirty="0" smtClean="0">
              <a:solidFill>
                <a:srgbClr val="009BF4"/>
              </a:solidFill>
              <a:latin typeface="Open Sans"/>
              <a:ea typeface="Calibri" pitchFamily="34" charset="0"/>
              <a:cs typeface="Helvetica"/>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9BF4"/>
                </a:solidFill>
                <a:effectLst/>
                <a:latin typeface="Open Sans"/>
                <a:ea typeface="Calibri" pitchFamily="34" charset="0"/>
                <a:cs typeface="Helvetica"/>
              </a:rPr>
              <a:t>Богородиці</a:t>
            </a:r>
            <a:r>
              <a:rPr kumimoji="0" lang="ru-RU" sz="2000" b="0" i="0" u="none" strike="noStrike" cap="none" normalizeH="0" baseline="0" dirty="0" smtClean="0">
                <a:ln>
                  <a:noFill/>
                </a:ln>
                <a:solidFill>
                  <a:srgbClr val="009BF4"/>
                </a:solidFill>
                <a:effectLst/>
                <a:latin typeface="Open Sans"/>
                <a:ea typeface="Calibri" pitchFamily="34" charset="0"/>
                <a:cs typeface="Helvetica"/>
              </a:rPr>
              <a:t>. </a:t>
            </a:r>
            <a:r>
              <a:rPr kumimoji="0" lang="ru-RU" sz="2000" b="0" i="0" u="none" strike="noStrike" cap="none" normalizeH="0" baseline="0" dirty="0" err="1" smtClean="0">
                <a:ln>
                  <a:noFill/>
                </a:ln>
                <a:solidFill>
                  <a:srgbClr val="009BF4"/>
                </a:solidFill>
                <a:effectLst/>
                <a:latin typeface="Open Sans"/>
                <a:ea typeface="Calibri" pitchFamily="34" charset="0"/>
                <a:cs typeface="Helvetica"/>
              </a:rPr>
              <a:t>Церква</a:t>
            </a:r>
            <a:r>
              <a:rPr kumimoji="0" lang="ru-RU" sz="2000" b="0" i="0" u="none" strike="noStrike" cap="none" normalizeH="0" baseline="0" dirty="0" smtClean="0">
                <a:ln>
                  <a:noFill/>
                </a:ln>
                <a:solidFill>
                  <a:srgbClr val="009BF4"/>
                </a:solidFill>
                <a:effectLst/>
                <a:latin typeface="Open Sans"/>
                <a:ea typeface="Calibri" pitchFamily="34" charset="0"/>
                <a:cs typeface="Helvetica"/>
              </a:rPr>
              <a:t> </a:t>
            </a:r>
          </a:p>
          <a:p>
            <a:pPr marL="0" marR="0" lvl="0" indent="0" algn="l" defTabSz="914400" rtl="0" eaLnBrk="1" fontAlgn="t"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9BF4"/>
                </a:solidFill>
                <a:effectLst/>
                <a:latin typeface="Open Sans"/>
                <a:ea typeface="Calibri" pitchFamily="34" charset="0"/>
                <a:cs typeface="Helvetica"/>
              </a:rPr>
              <a:t>св. </a:t>
            </a:r>
            <a:r>
              <a:rPr kumimoji="0" lang="ru-RU" sz="2000" b="0" i="0" u="none" strike="noStrike" cap="none" normalizeH="0" baseline="0" dirty="0" err="1" smtClean="0">
                <a:ln>
                  <a:noFill/>
                </a:ln>
                <a:solidFill>
                  <a:srgbClr val="009BF4"/>
                </a:solidFill>
                <a:effectLst/>
                <a:latin typeface="Open Sans"/>
                <a:ea typeface="Calibri" pitchFamily="34" charset="0"/>
                <a:cs typeface="Helvetica"/>
              </a:rPr>
              <a:t>Миколая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6276975"/>
            <a:ext cx="9144000" cy="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135" descr="http://embed.virtual.ua/panorams/streets/zhovkva/sinagoga/mobile_f.jpg">
            <a:hlinkClick r:id="rId2"/>
          </p:cNvPr>
          <p:cNvPicPr>
            <a:picLocks noChangeAspect="1" noChangeArrowheads="1"/>
          </p:cNvPicPr>
          <p:nvPr/>
        </p:nvPicPr>
        <p:blipFill>
          <a:blip r:embed="rId3"/>
          <a:srcRect/>
          <a:stretch>
            <a:fillRect/>
          </a:stretch>
        </p:blipFill>
        <p:spPr bwMode="auto">
          <a:xfrm>
            <a:off x="3038476" y="533400"/>
            <a:ext cx="5638800" cy="5638800"/>
          </a:xfrm>
          <a:prstGeom prst="rect">
            <a:avLst/>
          </a:prstGeom>
          <a:noFill/>
        </p:spPr>
      </p:pic>
      <p:sp>
        <p:nvSpPr>
          <p:cNvPr id="23553" name="AutoShape 1">
            <a:hlinkClick r:id="rId2"/>
          </p:cNvPr>
          <p:cNvSpPr>
            <a:spLocks noChangeAspect="1" noChangeArrowheads="1"/>
          </p:cNvSpPr>
          <p:nvPr/>
        </p:nvSpPr>
        <p:spPr bwMode="auto">
          <a:xfrm>
            <a:off x="0" y="5257800"/>
            <a:ext cx="1524000" cy="952500"/>
          </a:xfrm>
          <a:prstGeom prst="rect">
            <a:avLst/>
          </a:prstGeom>
          <a:noFill/>
        </p:spPr>
        <p:txBody>
          <a:bodyPr vert="horz" wrap="square" lIns="91440" tIns="45720" rIns="91440" bIns="45720" numCol="1" anchor="t" anchorCtr="0" compatLnSpc="1">
            <a:prstTxWarp prst="textNoShape">
              <a:avLst/>
            </a:prstTxWarp>
          </a:bodyPr>
          <a:lstStyle/>
          <a:p>
            <a:r>
              <a:rPr lang="ru-RU" sz="2000" dirty="0" err="1" smtClean="0">
                <a:solidFill>
                  <a:schemeClr val="bg1"/>
                </a:solidFill>
              </a:rPr>
              <a:t>Жовква</a:t>
            </a:r>
            <a:r>
              <a:rPr lang="ru-RU" dirty="0" smtClean="0"/>
              <a:t> </a:t>
            </a:r>
            <a:endParaRPr lang="ru-RU" dirty="0"/>
          </a:p>
        </p:txBody>
      </p:sp>
      <p:sp>
        <p:nvSpPr>
          <p:cNvPr id="23555" name="Rectangle 3">
            <a:hlinkClick r:id="rId4"/>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3556" name="Rectangle 4"/>
          <p:cNvSpPr>
            <a:spLocks noChangeArrowheads="1"/>
          </p:cNvSpPr>
          <p:nvPr/>
        </p:nvSpPr>
        <p:spPr bwMode="auto">
          <a:xfrm>
            <a:off x="0" y="4419600"/>
            <a:ext cx="1298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9BF4"/>
                </a:solidFill>
                <a:effectLst/>
                <a:latin typeface="Open Sans" charset="0"/>
                <a:ea typeface="Calibri" pitchFamily="34" charset="0"/>
                <a:cs typeface="Helvetica" charset="-52"/>
              </a:rPr>
              <a:t>                   Синагога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7" name="Rectangle 5"/>
          <p:cNvSpPr>
            <a:spLocks noChangeArrowheads="1"/>
          </p:cNvSpPr>
          <p:nvPr/>
        </p:nvSpPr>
        <p:spPr bwMode="auto">
          <a:xfrm>
            <a:off x="0" y="6276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77" name="Рисунок 137" descr="http://embed.virtual.ua/panorams/streets/lviv/cerk_jura3/mobile_f.jpg">
            <a:hlinkClick r:id="rId2"/>
          </p:cNvPr>
          <p:cNvPicPr>
            <a:picLocks noChangeAspect="1" noChangeArrowheads="1"/>
          </p:cNvPicPr>
          <p:nvPr/>
        </p:nvPicPr>
        <p:blipFill>
          <a:blip r:embed="rId3"/>
          <a:srcRect/>
          <a:stretch>
            <a:fillRect/>
          </a:stretch>
        </p:blipFill>
        <p:spPr bwMode="auto">
          <a:xfrm>
            <a:off x="3276600" y="304800"/>
            <a:ext cx="5638800" cy="5638800"/>
          </a:xfrm>
          <a:prstGeom prst="rect">
            <a:avLst/>
          </a:prstGeom>
          <a:noFill/>
        </p:spPr>
      </p:pic>
      <p:sp>
        <p:nvSpPr>
          <p:cNvPr id="24579" name="Rectangle 3"/>
          <p:cNvSpPr>
            <a:spLocks noChangeArrowheads="1"/>
          </p:cNvSpPr>
          <p:nvPr/>
        </p:nvSpPr>
        <p:spPr bwMode="auto">
          <a:xfrm>
            <a:off x="-228600" y="4724400"/>
            <a:ext cx="328307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a:t>
            </a: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Cобор</a:t>
            </a: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Святого Юра</a:t>
            </a:r>
            <a:r>
              <a:rPr kumimoji="0" lang="ru-RU" sz="2000" b="0" i="0" u="none" strike="noStrike" cap="none" normalizeH="0" baseline="0" dirty="0" smtClean="0">
                <a:ln>
                  <a:noFill/>
                </a:ln>
                <a:solidFill>
                  <a:srgbClr val="00B0F0"/>
                </a:solidFill>
                <a:effectLst/>
                <a:latin typeface="Arial" pitchFamily="34" charset="0"/>
                <a:cs typeface="Arial" pitchFamily="34" charset="0"/>
              </a:rPr>
              <a:t> </a:t>
            </a:r>
          </a:p>
        </p:txBody>
      </p:sp>
      <p:sp>
        <p:nvSpPr>
          <p:cNvPr id="5" name="Прямоугольник 4"/>
          <p:cNvSpPr/>
          <p:nvPr/>
        </p:nvSpPr>
        <p:spPr>
          <a:xfrm>
            <a:off x="0" y="5334000"/>
            <a:ext cx="3379451" cy="400110"/>
          </a:xfrm>
          <a:prstGeom prst="rect">
            <a:avLst/>
          </a:prstGeom>
        </p:spPr>
        <p:txBody>
          <a:bodyPr wrap="none">
            <a:spAutoFit/>
          </a:bodyPr>
          <a:lstStyle/>
          <a:p>
            <a:r>
              <a:rPr lang="ru-RU" sz="2000" dirty="0" err="1" smtClean="0">
                <a:solidFill>
                  <a:schemeClr val="bg1"/>
                </a:solidFill>
              </a:rPr>
              <a:t>Львів</a:t>
            </a:r>
            <a:r>
              <a:rPr lang="ru-RU" sz="2000" dirty="0" smtClean="0">
                <a:solidFill>
                  <a:schemeClr val="bg1"/>
                </a:solidFill>
              </a:rPr>
              <a:t>, пл. Святого Юра, 5 </a:t>
            </a:r>
            <a:endParaRPr lang="ru-RU" sz="2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5601" name="Рисунок 139" descr="http://embed.virtual.ua/panorams/streets/drogobych/07/mobile_f.jpg">
            <a:hlinkClick r:id="rId2"/>
          </p:cNvPr>
          <p:cNvPicPr>
            <a:picLocks noChangeAspect="1" noChangeArrowheads="1"/>
          </p:cNvPicPr>
          <p:nvPr/>
        </p:nvPicPr>
        <p:blipFill>
          <a:blip r:embed="rId3"/>
          <a:srcRect/>
          <a:stretch>
            <a:fillRect/>
          </a:stretch>
        </p:blipFill>
        <p:spPr bwMode="auto">
          <a:xfrm>
            <a:off x="3124200" y="228600"/>
            <a:ext cx="5715000" cy="5715000"/>
          </a:xfrm>
          <a:prstGeom prst="rect">
            <a:avLst/>
          </a:prstGeom>
          <a:noFill/>
        </p:spPr>
      </p:pic>
      <p:sp>
        <p:nvSpPr>
          <p:cNvPr id="25603" name="Rectangle 3"/>
          <p:cNvSpPr>
            <a:spLocks noChangeArrowheads="1"/>
          </p:cNvSpPr>
          <p:nvPr/>
        </p:nvSpPr>
        <p:spPr bwMode="auto">
          <a:xfrm>
            <a:off x="0" y="4867275"/>
            <a:ext cx="250286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Хоральна</a:t>
            </a: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синагога</a:t>
            </a:r>
            <a:r>
              <a:rPr kumimoji="0" lang="ru-RU" sz="2000" b="0" i="0" u="none" strike="noStrike" cap="none" normalizeH="0" baseline="0" dirty="0" smtClean="0">
                <a:ln>
                  <a:noFill/>
                </a:ln>
                <a:solidFill>
                  <a:srgbClr val="00B0F0"/>
                </a:solidFill>
                <a:effectLst/>
                <a:latin typeface="Arial" pitchFamily="34" charset="0"/>
                <a:cs typeface="Arial" pitchFamily="34" charset="0"/>
              </a:rPr>
              <a:t> </a:t>
            </a:r>
          </a:p>
        </p:txBody>
      </p:sp>
      <p:sp>
        <p:nvSpPr>
          <p:cNvPr id="5" name="Прямоугольник 4"/>
          <p:cNvSpPr/>
          <p:nvPr/>
        </p:nvSpPr>
        <p:spPr>
          <a:xfrm>
            <a:off x="1" y="5486400"/>
            <a:ext cx="3048000" cy="707886"/>
          </a:xfrm>
          <a:prstGeom prst="rect">
            <a:avLst/>
          </a:prstGeom>
        </p:spPr>
        <p:txBody>
          <a:bodyPr wrap="square">
            <a:spAutoFit/>
          </a:bodyPr>
          <a:lstStyle/>
          <a:p>
            <a:pPr fontAlgn="t"/>
            <a:r>
              <a:rPr lang="ru-RU" sz="2000" dirty="0" err="1" smtClean="0">
                <a:solidFill>
                  <a:schemeClr val="bg1"/>
                </a:solidFill>
              </a:rPr>
              <a:t>Львів</a:t>
            </a:r>
            <a:r>
              <a:rPr lang="ru-RU" sz="2000" dirty="0" smtClean="0">
                <a:solidFill>
                  <a:schemeClr val="bg1"/>
                </a:solidFill>
              </a:rPr>
              <a:t>, </a:t>
            </a:r>
            <a:r>
              <a:rPr lang="ru-RU" sz="2000" dirty="0" err="1" smtClean="0">
                <a:solidFill>
                  <a:schemeClr val="bg1"/>
                </a:solidFill>
              </a:rPr>
              <a:t>Дрогобич</a:t>
            </a:r>
            <a:r>
              <a:rPr lang="ru-RU" sz="2000" dirty="0" smtClean="0">
                <a:solidFill>
                  <a:schemeClr val="bg1"/>
                </a:solidFill>
              </a:rPr>
              <a:t>, </a:t>
            </a:r>
            <a:r>
              <a:rPr lang="ru-RU" sz="2000" dirty="0" err="1" smtClean="0">
                <a:solidFill>
                  <a:schemeClr val="bg1"/>
                </a:solidFill>
              </a:rPr>
              <a:t>вул</a:t>
            </a:r>
            <a:r>
              <a:rPr lang="ru-RU" sz="2000" dirty="0" smtClean="0">
                <a:solidFill>
                  <a:schemeClr val="bg1"/>
                </a:solidFill>
              </a:rPr>
              <a:t>. </a:t>
            </a:r>
            <a:r>
              <a:rPr lang="ru-RU" sz="2000" dirty="0" err="1" smtClean="0">
                <a:solidFill>
                  <a:schemeClr val="bg1"/>
                </a:solidFill>
              </a:rPr>
              <a:t>Стрийська</a:t>
            </a:r>
            <a:r>
              <a:rPr lang="ru-RU" sz="2000" dirty="0" smtClean="0">
                <a:solidFill>
                  <a:schemeClr val="bg1"/>
                </a:solidFill>
              </a:rPr>
              <a:t> </a:t>
            </a:r>
            <a:endParaRPr lang="ru-RU" sz="2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6625" name="Рисунок 141" descr="http://embed.virtual.ua/panorams/streets/lviv/2008-10-06/poverh2_65/mobile_f.jpg">
            <a:hlinkClick r:id="rId2"/>
          </p:cNvPr>
          <p:cNvPicPr>
            <a:picLocks noChangeAspect="1" noChangeArrowheads="1"/>
          </p:cNvPicPr>
          <p:nvPr/>
        </p:nvPicPr>
        <p:blipFill>
          <a:blip r:embed="rId3"/>
          <a:srcRect/>
          <a:stretch>
            <a:fillRect/>
          </a:stretch>
        </p:blipFill>
        <p:spPr bwMode="auto">
          <a:xfrm>
            <a:off x="3190876" y="457200"/>
            <a:ext cx="5638800" cy="5638800"/>
          </a:xfrm>
          <a:prstGeom prst="rect">
            <a:avLst/>
          </a:prstGeom>
          <a:noFill/>
        </p:spPr>
      </p:pic>
      <p:sp>
        <p:nvSpPr>
          <p:cNvPr id="26627" name="Rectangle 3"/>
          <p:cNvSpPr>
            <a:spLocks noChangeArrowheads="1"/>
          </p:cNvSpPr>
          <p:nvPr/>
        </p:nvSpPr>
        <p:spPr bwMode="auto">
          <a:xfrm>
            <a:off x="0" y="4038600"/>
            <a:ext cx="2725683"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Церква</a:t>
            </a: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Непорочного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Зачаття</a:t>
            </a: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a:t>
            </a: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Пречистої</a:t>
            </a:r>
            <a:endPar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a:t>
            </a: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Діви</a:t>
            </a: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a:t>
            </a: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Марії</a:t>
            </a:r>
            <a:r>
              <a:rPr kumimoji="0" lang="ru-RU" sz="2000" b="0" i="0" u="none" strike="noStrike" cap="none" normalizeH="0" baseline="0" dirty="0" smtClean="0">
                <a:ln>
                  <a:noFill/>
                </a:ln>
                <a:solidFill>
                  <a:srgbClr val="00B0F0"/>
                </a:solidFill>
                <a:effectLst/>
                <a:latin typeface="Arial" pitchFamily="34" charset="0"/>
                <a:cs typeface="Arial" pitchFamily="34" charset="0"/>
              </a:rPr>
              <a:t> </a:t>
            </a:r>
          </a:p>
        </p:txBody>
      </p:sp>
      <p:sp>
        <p:nvSpPr>
          <p:cNvPr id="5" name="Прямоугольник 4"/>
          <p:cNvSpPr/>
          <p:nvPr/>
        </p:nvSpPr>
        <p:spPr>
          <a:xfrm>
            <a:off x="0" y="5334000"/>
            <a:ext cx="3183885" cy="400110"/>
          </a:xfrm>
          <a:prstGeom prst="rect">
            <a:avLst/>
          </a:prstGeom>
        </p:spPr>
        <p:txBody>
          <a:bodyPr wrap="none">
            <a:spAutoFit/>
          </a:bodyPr>
          <a:lstStyle/>
          <a:p>
            <a:pPr fontAlgn="t"/>
            <a:r>
              <a:rPr lang="ru-RU" sz="2000" dirty="0" err="1" smtClean="0">
                <a:solidFill>
                  <a:schemeClr val="bg1"/>
                </a:solidFill>
              </a:rPr>
              <a:t>Львів</a:t>
            </a:r>
            <a:r>
              <a:rPr lang="ru-RU" sz="2000" dirty="0" smtClean="0">
                <a:solidFill>
                  <a:schemeClr val="bg1"/>
                </a:solidFill>
              </a:rPr>
              <a:t>, </a:t>
            </a:r>
            <a:r>
              <a:rPr lang="ru-RU" sz="2000" dirty="0" err="1" smtClean="0">
                <a:solidFill>
                  <a:schemeClr val="bg1"/>
                </a:solidFill>
              </a:rPr>
              <a:t>вул</a:t>
            </a:r>
            <a:r>
              <a:rPr lang="ru-RU" sz="2000" dirty="0" smtClean="0">
                <a:solidFill>
                  <a:schemeClr val="bg1"/>
                </a:solidFill>
              </a:rPr>
              <a:t>. І. Франка, 56 </a:t>
            </a:r>
            <a:endParaRPr lang="ru-RU" sz="20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9697" name="Рисунок 145" descr="http://embed.virtual.ua/panorams/streets/zhovkva/krehiv_cerkvabig_seredina/mobile_f.jpg">
            <a:hlinkClick r:id="rId2"/>
          </p:cNvPr>
          <p:cNvPicPr>
            <a:picLocks noChangeAspect="1" noChangeArrowheads="1"/>
          </p:cNvPicPr>
          <p:nvPr/>
        </p:nvPicPr>
        <p:blipFill>
          <a:blip r:embed="rId3"/>
          <a:srcRect/>
          <a:stretch>
            <a:fillRect/>
          </a:stretch>
        </p:blipFill>
        <p:spPr bwMode="auto">
          <a:xfrm>
            <a:off x="2657476" y="228600"/>
            <a:ext cx="6019800" cy="6019800"/>
          </a:xfrm>
          <a:prstGeom prst="rect">
            <a:avLst/>
          </a:prstGeom>
          <a:noFill/>
        </p:spPr>
      </p:pic>
      <p:sp>
        <p:nvSpPr>
          <p:cNvPr id="29699" name="Rectangle 3"/>
          <p:cNvSpPr>
            <a:spLocks noChangeArrowheads="1"/>
          </p:cNvSpPr>
          <p:nvPr/>
        </p:nvSpPr>
        <p:spPr bwMode="auto">
          <a:xfrm>
            <a:off x="0" y="4867275"/>
            <a:ext cx="255146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Церква</a:t>
            </a: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Св. </a:t>
            </a: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Миколи</a:t>
            </a:r>
            <a:r>
              <a:rPr kumimoji="0" lang="ru-RU" sz="2000" b="0" i="0" u="none" strike="noStrike" cap="none" normalizeH="0" baseline="0" dirty="0" smtClean="0">
                <a:ln>
                  <a:noFill/>
                </a:ln>
                <a:solidFill>
                  <a:srgbClr val="00B0F0"/>
                </a:solidFill>
                <a:effectLst/>
                <a:latin typeface="Arial" pitchFamily="34" charset="0"/>
                <a:cs typeface="Arial" pitchFamily="34" charset="0"/>
              </a:rPr>
              <a:t> </a:t>
            </a:r>
          </a:p>
        </p:txBody>
      </p:sp>
      <p:sp>
        <p:nvSpPr>
          <p:cNvPr id="5" name="Прямоугольник 4"/>
          <p:cNvSpPr/>
          <p:nvPr/>
        </p:nvSpPr>
        <p:spPr>
          <a:xfrm>
            <a:off x="1" y="5486400"/>
            <a:ext cx="2667000" cy="1015663"/>
          </a:xfrm>
          <a:prstGeom prst="rect">
            <a:avLst/>
          </a:prstGeom>
        </p:spPr>
        <p:txBody>
          <a:bodyPr wrap="square">
            <a:spAutoFit/>
          </a:bodyPr>
          <a:lstStyle/>
          <a:p>
            <a:pPr fontAlgn="t"/>
            <a:r>
              <a:rPr lang="ru-RU" sz="2000" dirty="0" err="1" smtClean="0">
                <a:solidFill>
                  <a:schemeClr val="bg1"/>
                </a:solidFill>
              </a:rPr>
              <a:t>Жовква</a:t>
            </a:r>
            <a:r>
              <a:rPr lang="ru-RU" sz="2000" dirty="0" smtClean="0">
                <a:solidFill>
                  <a:schemeClr val="bg1"/>
                </a:solidFill>
              </a:rPr>
              <a:t>, </a:t>
            </a:r>
            <a:r>
              <a:rPr lang="ru-RU" sz="2000" dirty="0" err="1" smtClean="0">
                <a:solidFill>
                  <a:schemeClr val="bg1"/>
                </a:solidFill>
              </a:rPr>
              <a:t>Жовківський</a:t>
            </a:r>
            <a:r>
              <a:rPr lang="ru-RU" sz="2000" dirty="0" smtClean="0">
                <a:solidFill>
                  <a:schemeClr val="bg1"/>
                </a:solidFill>
              </a:rPr>
              <a:t> р-н, с. </a:t>
            </a:r>
            <a:r>
              <a:rPr lang="ru-RU" sz="2000" dirty="0" err="1" smtClean="0">
                <a:solidFill>
                  <a:schemeClr val="bg1"/>
                </a:solidFill>
              </a:rPr>
              <a:t>Крехів</a:t>
            </a:r>
            <a:r>
              <a:rPr lang="ru-RU" sz="2000" dirty="0" smtClean="0">
                <a:solidFill>
                  <a:schemeClr val="bg1"/>
                </a:solidFill>
              </a:rPr>
              <a:t> </a:t>
            </a:r>
            <a:endParaRPr lang="ru-RU" sz="20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8673" name="Рисунок 147" descr="http://embed.virtual.ua/panorams/streets/zhovkva/krehiv_cerkvader_seredina/mobile_f.jpg">
            <a:hlinkClick r:id="rId2"/>
          </p:cNvPr>
          <p:cNvPicPr>
            <a:picLocks noChangeAspect="1" noChangeArrowheads="1"/>
          </p:cNvPicPr>
          <p:nvPr/>
        </p:nvPicPr>
        <p:blipFill>
          <a:blip r:embed="rId3"/>
          <a:srcRect/>
          <a:stretch>
            <a:fillRect/>
          </a:stretch>
        </p:blipFill>
        <p:spPr bwMode="auto">
          <a:xfrm>
            <a:off x="2809876" y="228600"/>
            <a:ext cx="5943600" cy="5943600"/>
          </a:xfrm>
          <a:prstGeom prst="rect">
            <a:avLst/>
          </a:prstGeom>
          <a:noFill/>
        </p:spPr>
      </p:pic>
      <p:sp>
        <p:nvSpPr>
          <p:cNvPr id="28675" name="Rectangle 3"/>
          <p:cNvSpPr>
            <a:spLocks noChangeArrowheads="1"/>
          </p:cNvSpPr>
          <p:nvPr/>
        </p:nvSpPr>
        <p:spPr bwMode="auto">
          <a:xfrm>
            <a:off x="0" y="4867275"/>
            <a:ext cx="292900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Церква</a:t>
            </a:r>
            <a:r>
              <a:rPr kumimoji="0" lang="ru-RU" sz="2000" b="0" i="0" u="none" strike="noStrike" cap="none" normalizeH="0" baseline="0" dirty="0" smtClean="0">
                <a:ln>
                  <a:noFill/>
                </a:ln>
                <a:solidFill>
                  <a:srgbClr val="00B0F0"/>
                </a:solidFill>
                <a:effectLst/>
                <a:latin typeface="Arial" pitchFamily="34" charset="0"/>
                <a:ea typeface="Calibri" pitchFamily="34" charset="0"/>
                <a:cs typeface="Times New Roman" pitchFamily="18" charset="0"/>
              </a:rPr>
              <a:t> Св. </a:t>
            </a:r>
            <a:r>
              <a:rPr kumimoji="0" lang="ru-RU" sz="2000" b="0" i="0" u="none" strike="noStrike" cap="none" normalizeH="0" baseline="0" dirty="0" err="1" smtClean="0">
                <a:ln>
                  <a:noFill/>
                </a:ln>
                <a:solidFill>
                  <a:srgbClr val="00B0F0"/>
                </a:solidFill>
                <a:effectLst/>
                <a:latin typeface="Arial" pitchFamily="34" charset="0"/>
                <a:ea typeface="Calibri" pitchFamily="34" charset="0"/>
                <a:cs typeface="Times New Roman" pitchFamily="18" charset="0"/>
              </a:rPr>
              <a:t>Параскеви</a:t>
            </a:r>
            <a:r>
              <a:rPr kumimoji="0" lang="ru-RU" sz="2000" b="0" i="0" u="none" strike="noStrike" cap="none" normalizeH="0" baseline="0" dirty="0" smtClean="0">
                <a:ln>
                  <a:noFill/>
                </a:ln>
                <a:solidFill>
                  <a:srgbClr val="00B0F0"/>
                </a:solidFill>
                <a:effectLst/>
                <a:latin typeface="Arial" pitchFamily="34" charset="0"/>
                <a:cs typeface="Arial" pitchFamily="34" charset="0"/>
              </a:rPr>
              <a:t> </a:t>
            </a:r>
          </a:p>
        </p:txBody>
      </p:sp>
      <p:sp>
        <p:nvSpPr>
          <p:cNvPr id="5" name="Прямоугольник 4"/>
          <p:cNvSpPr/>
          <p:nvPr/>
        </p:nvSpPr>
        <p:spPr>
          <a:xfrm>
            <a:off x="1" y="5562600"/>
            <a:ext cx="2667000" cy="1015663"/>
          </a:xfrm>
          <a:prstGeom prst="rect">
            <a:avLst/>
          </a:prstGeom>
        </p:spPr>
        <p:txBody>
          <a:bodyPr wrap="square">
            <a:spAutoFit/>
          </a:bodyPr>
          <a:lstStyle/>
          <a:p>
            <a:pPr fontAlgn="t"/>
            <a:r>
              <a:rPr lang="ru-RU" sz="2000" dirty="0" err="1" smtClean="0">
                <a:solidFill>
                  <a:schemeClr val="bg1"/>
                </a:solidFill>
              </a:rPr>
              <a:t>Жовква</a:t>
            </a:r>
            <a:r>
              <a:rPr lang="ru-RU" sz="2000" dirty="0" smtClean="0">
                <a:solidFill>
                  <a:schemeClr val="bg1"/>
                </a:solidFill>
              </a:rPr>
              <a:t>, </a:t>
            </a:r>
            <a:r>
              <a:rPr lang="ru-RU" sz="2000" dirty="0" err="1" smtClean="0">
                <a:solidFill>
                  <a:schemeClr val="bg1"/>
                </a:solidFill>
              </a:rPr>
              <a:t>Жовківський</a:t>
            </a:r>
            <a:r>
              <a:rPr lang="ru-RU" sz="2000" dirty="0" smtClean="0">
                <a:solidFill>
                  <a:schemeClr val="bg1"/>
                </a:solidFill>
              </a:rPr>
              <a:t> р-н, с. </a:t>
            </a:r>
            <a:r>
              <a:rPr lang="ru-RU" sz="2000" dirty="0" err="1" smtClean="0">
                <a:solidFill>
                  <a:schemeClr val="bg1"/>
                </a:solidFill>
              </a:rPr>
              <a:t>Крехів</a:t>
            </a:r>
            <a:r>
              <a:rPr lang="ru-RU" sz="2000" dirty="0" smtClean="0">
                <a:solidFill>
                  <a:schemeClr val="bg1"/>
                </a:solidFill>
              </a:rPr>
              <a:t> </a:t>
            </a:r>
            <a:endParaRPr lang="ru-RU" sz="2000" dirty="0">
              <a:solidFill>
                <a:schemeClr val="bg1"/>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43</TotalTime>
  <Words>1028</Words>
  <Application>Microsoft Office PowerPoint</Application>
  <PresentationFormat>Экран (4:3)</PresentationFormat>
  <Paragraphs>139</Paragraphs>
  <Slides>24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24</vt:i4>
      </vt:variant>
    </vt:vector>
  </HeadingPairs>
  <TitlesOfParts>
    <vt:vector size="35" baseType="lpstr">
      <vt:lpstr>Arial</vt:lpstr>
      <vt:lpstr>Calibri</vt:lpstr>
      <vt:lpstr>Century Gothic</vt:lpstr>
      <vt:lpstr>Helvetica</vt:lpstr>
      <vt:lpstr>Open Sans</vt:lpstr>
      <vt:lpstr>Tahoma</vt:lpstr>
      <vt:lpstr>Times New Roman</vt:lpstr>
      <vt:lpstr>Verdana</vt:lpstr>
      <vt:lpstr>Wingdings 2</vt:lpstr>
      <vt:lpstr>Тема1</vt:lpstr>
      <vt:lpstr>Яркая</vt:lpstr>
      <vt:lpstr>Архітектурна спадщина Львівщини</vt:lpstr>
      <vt:lpstr>Анотація</vt:lpstr>
      <vt:lpstr>Релігійні споруди у Львівській області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Цікаві природні об'єкти Львівщини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Замки Львова </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Анотація</dc:title>
  <dc:creator>Роман</dc:creator>
  <cp:lastModifiedBy>Пользователь Windows</cp:lastModifiedBy>
  <cp:revision>8</cp:revision>
  <dcterms:created xsi:type="dcterms:W3CDTF">2014-05-04T09:47:28Z</dcterms:created>
  <dcterms:modified xsi:type="dcterms:W3CDTF">2021-03-10T19:43:31Z</dcterms:modified>
</cp:coreProperties>
</file>