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95" r:id="rId3"/>
    <p:sldId id="301" r:id="rId4"/>
    <p:sldId id="302" r:id="rId5"/>
    <p:sldId id="300" r:id="rId6"/>
    <p:sldId id="305" r:id="rId7"/>
    <p:sldId id="303" r:id="rId8"/>
    <p:sldId id="316" r:id="rId9"/>
    <p:sldId id="317" r:id="rId10"/>
    <p:sldId id="304" r:id="rId11"/>
    <p:sldId id="306" r:id="rId12"/>
    <p:sldId id="296" r:id="rId13"/>
    <p:sldId id="310" r:id="rId14"/>
    <p:sldId id="297" r:id="rId15"/>
    <p:sldId id="311" r:id="rId16"/>
    <p:sldId id="307" r:id="rId17"/>
    <p:sldId id="312" r:id="rId18"/>
    <p:sldId id="313" r:id="rId19"/>
    <p:sldId id="308" r:id="rId20"/>
    <p:sldId id="314" r:id="rId21"/>
    <p:sldId id="315" r:id="rId22"/>
    <p:sldId id="291" r:id="rId23"/>
    <p:sldId id="29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F920A-A42F-4874-B631-7709927BEA84}" type="datetimeFigureOut">
              <a:rPr lang="uk-UA" smtClean="0"/>
              <a:t>11.06.2021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ABF96-6ED4-40F5-884F-065D1B6AE4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6923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6">
                <a:lumMod val="40000"/>
                <a:lumOff val="6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fedornjak-2014@ukr.ne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44824"/>
            <a:ext cx="8208912" cy="3727304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latin typeface="Monotype Corsiva" panose="03010101010201010101" pitchFamily="66" charset="0"/>
              </a:rPr>
              <a:t>Звіт</a:t>
            </a:r>
            <a:r>
              <a:rPr lang="ru-RU" sz="3600" b="1" dirty="0" smtClean="0">
                <a:latin typeface="Monotype Corsiva" panose="03010101010201010101" pitchFamily="66" charset="0"/>
              </a:rPr>
              <a:t/>
            </a:r>
            <a:br>
              <a:rPr lang="ru-RU" sz="3600" b="1" dirty="0" smtClean="0">
                <a:latin typeface="Monotype Corsiva" panose="03010101010201010101" pitchFamily="66" charset="0"/>
              </a:rPr>
            </a:br>
            <a:r>
              <a:rPr lang="ru-RU" sz="3600" b="1" dirty="0" smtClean="0">
                <a:latin typeface="Monotype Corsiva" panose="03010101010201010101" pitchFamily="66" charset="0"/>
              </a:rPr>
              <a:t>директора </a:t>
            </a:r>
            <a:r>
              <a:rPr lang="ru-RU" sz="3600" b="1" dirty="0" err="1" smtClean="0">
                <a:latin typeface="Monotype Corsiva" panose="03010101010201010101" pitchFamily="66" charset="0"/>
              </a:rPr>
              <a:t>Долішненської</a:t>
            </a:r>
            <a:r>
              <a:rPr lang="ru-RU" sz="3600" b="1" dirty="0" smtClean="0">
                <a:latin typeface="Monotype Corsiva" panose="03010101010201010101" pitchFamily="66" charset="0"/>
              </a:rPr>
              <a:t> СЗШ   І-ІІ </a:t>
            </a:r>
            <a:r>
              <a:rPr lang="ru-RU" sz="3600" b="1" dirty="0" err="1" smtClean="0">
                <a:latin typeface="Monotype Corsiva" panose="03010101010201010101" pitchFamily="66" charset="0"/>
              </a:rPr>
              <a:t>ступенів</a:t>
            </a:r>
            <a:r>
              <a:rPr lang="ru-RU" sz="3600" b="1" dirty="0" smtClean="0">
                <a:latin typeface="Monotype Corsiva" panose="03010101010201010101" pitchFamily="66" charset="0"/>
              </a:rPr>
              <a:t> </a:t>
            </a:r>
            <a:br>
              <a:rPr lang="ru-RU" sz="3600" b="1" dirty="0" smtClean="0">
                <a:latin typeface="Monotype Corsiva" panose="03010101010201010101" pitchFamily="66" charset="0"/>
              </a:rPr>
            </a:br>
            <a:r>
              <a:rPr lang="ru-RU" sz="3600" b="1" dirty="0" smtClean="0">
                <a:latin typeface="Monotype Corsiva" panose="03010101010201010101" pitchFamily="66" charset="0"/>
              </a:rPr>
              <a:t>Федорняк </a:t>
            </a:r>
            <a:r>
              <a:rPr lang="ru-RU" sz="3600" b="1" dirty="0" err="1" smtClean="0">
                <a:latin typeface="Monotype Corsiva" panose="03010101010201010101" pitchFamily="66" charset="0"/>
              </a:rPr>
              <a:t>Галини</a:t>
            </a:r>
            <a:r>
              <a:rPr lang="ru-RU" sz="3600" b="1" dirty="0" smtClean="0">
                <a:latin typeface="Monotype Corsiva" panose="03010101010201010101" pitchFamily="66" charset="0"/>
              </a:rPr>
              <a:t> </a:t>
            </a:r>
            <a:r>
              <a:rPr lang="ru-RU" sz="3600" b="1" dirty="0" err="1" smtClean="0">
                <a:latin typeface="Monotype Corsiva" panose="03010101010201010101" pitchFamily="66" charset="0"/>
              </a:rPr>
              <a:t>Василівни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941168"/>
            <a:ext cx="5328592" cy="1273914"/>
          </a:xfrm>
        </p:spPr>
        <p:txBody>
          <a:bodyPr>
            <a:normAutofit fontScale="55000" lnSpcReduction="20000"/>
          </a:bodyPr>
          <a:lstStyle/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3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Долішне</a:t>
            </a:r>
          </a:p>
          <a:p>
            <a:r>
              <a:rPr lang="ru-RU" sz="3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11 </a:t>
            </a:r>
            <a:r>
              <a:rPr lang="ru-RU" sz="3400" b="1" dirty="0" err="1" smtClean="0">
                <a:solidFill>
                  <a:schemeClr val="tx1"/>
                </a:solidFill>
                <a:latin typeface="Monotype Corsiva" panose="03010101010201010101" pitchFamily="66" charset="0"/>
              </a:rPr>
              <a:t>червня</a:t>
            </a:r>
            <a:r>
              <a:rPr lang="ru-RU" sz="3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2021 року</a:t>
            </a:r>
            <a:endParaRPr lang="ru-RU" sz="34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/>
          <a:srcRect b="45945"/>
          <a:stretch>
            <a:fillRect/>
          </a:stretch>
        </p:blipFill>
        <p:spPr bwMode="auto">
          <a:xfrm>
            <a:off x="0" y="0"/>
            <a:ext cx="9144000" cy="2143116"/>
          </a:xfrm>
          <a:prstGeom prst="rect">
            <a:avLst/>
          </a:prstGeom>
          <a:noFill/>
          <a:effectLst>
            <a:softEdge rad="635000"/>
          </a:effectLst>
        </p:spPr>
      </p:pic>
      <p:grpSp>
        <p:nvGrpSpPr>
          <p:cNvPr id="10" name="Группа 9"/>
          <p:cNvGrpSpPr/>
          <p:nvPr/>
        </p:nvGrpSpPr>
        <p:grpSpPr>
          <a:xfrm>
            <a:off x="-1" y="4286256"/>
            <a:ext cx="3075691" cy="2571744"/>
            <a:chOff x="-1" y="4286256"/>
            <a:chExt cx="3075691" cy="2571744"/>
          </a:xfrm>
        </p:grpSpPr>
        <p:pic>
          <p:nvPicPr>
            <p:cNvPr id="7" name="Picture 2" descr="C:\Documents and Settings\Учитель\Рабочий стол\орнаменти\14.jpg"/>
            <p:cNvPicPr>
              <a:picLocks noChangeAspect="1" noChangeArrowheads="1"/>
            </p:cNvPicPr>
            <p:nvPr/>
          </p:nvPicPr>
          <p:blipFill>
            <a:blip r:embed="rId3" cstate="print"/>
            <a:srcRect t="31723" b="25225"/>
            <a:stretch>
              <a:fillRect/>
            </a:stretch>
          </p:blipFill>
          <p:spPr bwMode="auto">
            <a:xfrm>
              <a:off x="-1" y="6215082"/>
              <a:ext cx="3075691" cy="642918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9" name="Picture 2" descr="C:\Documents and Settings\Учитель\Рабочий стол\орнаменти\14.jpg"/>
            <p:cNvPicPr>
              <a:picLocks noChangeAspect="1" noChangeArrowheads="1"/>
            </p:cNvPicPr>
            <p:nvPr/>
          </p:nvPicPr>
          <p:blipFill>
            <a:blip r:embed="rId4" cstate="print"/>
            <a:srcRect t="31723" b="25225"/>
            <a:stretch>
              <a:fillRect/>
            </a:stretch>
          </p:blipFill>
          <p:spPr bwMode="auto">
            <a:xfrm rot="5400000">
              <a:off x="-964413" y="5250669"/>
              <a:ext cx="2571744" cy="642918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grpSp>
        <p:nvGrpSpPr>
          <p:cNvPr id="14" name="Группа 13"/>
          <p:cNvGrpSpPr/>
          <p:nvPr/>
        </p:nvGrpSpPr>
        <p:grpSpPr>
          <a:xfrm flipH="1">
            <a:off x="6215074" y="4286256"/>
            <a:ext cx="2928926" cy="2571744"/>
            <a:chOff x="-1" y="4286256"/>
            <a:chExt cx="3075691" cy="2571744"/>
          </a:xfrm>
        </p:grpSpPr>
        <p:pic>
          <p:nvPicPr>
            <p:cNvPr id="15" name="Picture 2" descr="C:\Documents and Settings\Учитель\Рабочий стол\орнаменти\14.jpg"/>
            <p:cNvPicPr>
              <a:picLocks noChangeAspect="1" noChangeArrowheads="1"/>
            </p:cNvPicPr>
            <p:nvPr/>
          </p:nvPicPr>
          <p:blipFill>
            <a:blip r:embed="rId5" cstate="print"/>
            <a:srcRect t="31723" b="25225"/>
            <a:stretch>
              <a:fillRect/>
            </a:stretch>
          </p:blipFill>
          <p:spPr bwMode="auto">
            <a:xfrm>
              <a:off x="-1" y="6215082"/>
              <a:ext cx="3075691" cy="642918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16" name="Picture 2" descr="C:\Documents and Settings\Учитель\Рабочий стол\орнаменти\14.jpg"/>
            <p:cNvPicPr>
              <a:picLocks noChangeAspect="1" noChangeArrowheads="1"/>
            </p:cNvPicPr>
            <p:nvPr/>
          </p:nvPicPr>
          <p:blipFill>
            <a:blip r:embed="rId6" cstate="print"/>
            <a:srcRect t="31723" b="25225"/>
            <a:stretch>
              <a:fillRect/>
            </a:stretch>
          </p:blipFill>
          <p:spPr bwMode="auto">
            <a:xfrm rot="5400000">
              <a:off x="-964413" y="5250669"/>
              <a:ext cx="2571744" cy="642918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31985"/>
            <a:ext cx="6900882" cy="34123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uk-UA" sz="33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uk-UA" sz="33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214414" y="1340768"/>
            <a:ext cx="7043758" cy="480335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err="1" smtClean="0"/>
              <a:t>Результати</a:t>
            </a:r>
            <a:r>
              <a:rPr lang="ru-RU" dirty="0" smtClean="0"/>
              <a:t> </a:t>
            </a:r>
            <a:r>
              <a:rPr lang="ru-RU" dirty="0" err="1" smtClean="0"/>
              <a:t>атестації</a:t>
            </a:r>
            <a:r>
              <a:rPr lang="ru-RU" dirty="0" smtClean="0"/>
              <a:t> </a:t>
            </a:r>
            <a:r>
              <a:rPr lang="ru-RU" dirty="0" err="1" smtClean="0"/>
              <a:t>педагогічних</a:t>
            </a:r>
            <a:r>
              <a:rPr lang="ru-RU" dirty="0" smtClean="0"/>
              <a:t> </a:t>
            </a:r>
            <a:r>
              <a:rPr lang="ru-RU" dirty="0" err="1" smtClean="0"/>
              <a:t>працівників</a:t>
            </a:r>
            <a:endParaRPr lang="ru-RU" dirty="0" smtClean="0"/>
          </a:p>
          <a:p>
            <a:pPr marL="0" indent="0" algn="ctr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7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/>
          <a:srcRect l="12500" r="11718" b="45945"/>
          <a:stretch>
            <a:fillRect/>
          </a:stretch>
        </p:blipFill>
        <p:spPr bwMode="auto">
          <a:xfrm>
            <a:off x="2123728" y="0"/>
            <a:ext cx="4515414" cy="134076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6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-1" y="6286520"/>
            <a:ext cx="3075691" cy="571480"/>
          </a:xfrm>
          <a:prstGeom prst="rect">
            <a:avLst/>
          </a:prstGeom>
          <a:noFill/>
        </p:spPr>
      </p:pic>
      <p:pic>
        <p:nvPicPr>
          <p:cNvPr id="10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4" cstate="print"/>
          <a:srcRect t="31723" b="25225"/>
          <a:stretch>
            <a:fillRect/>
          </a:stretch>
        </p:blipFill>
        <p:spPr bwMode="auto">
          <a:xfrm>
            <a:off x="3000364" y="6286520"/>
            <a:ext cx="3143272" cy="571480"/>
          </a:xfrm>
          <a:prstGeom prst="rect">
            <a:avLst/>
          </a:prstGeom>
          <a:noFill/>
        </p:spPr>
      </p:pic>
      <p:pic>
        <p:nvPicPr>
          <p:cNvPr id="11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6068309" y="6286520"/>
            <a:ext cx="3075691" cy="571480"/>
          </a:xfrm>
          <a:prstGeom prst="rect">
            <a:avLst/>
          </a:prstGeom>
          <a:noFill/>
        </p:spPr>
      </p:pic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969703"/>
              </p:ext>
            </p:extLst>
          </p:nvPr>
        </p:nvGraphicFramePr>
        <p:xfrm>
          <a:off x="457201" y="1974197"/>
          <a:ext cx="8229598" cy="37590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4326">
                  <a:extLst>
                    <a:ext uri="{9D8B030D-6E8A-4147-A177-3AD203B41FA5}">
                      <a16:colId xmlns="" xmlns:a16="http://schemas.microsoft.com/office/drawing/2014/main" val="910650744"/>
                    </a:ext>
                  </a:extLst>
                </a:gridCol>
                <a:gridCol w="384168">
                  <a:extLst>
                    <a:ext uri="{9D8B030D-6E8A-4147-A177-3AD203B41FA5}">
                      <a16:colId xmlns="" xmlns:a16="http://schemas.microsoft.com/office/drawing/2014/main" val="2663551022"/>
                    </a:ext>
                  </a:extLst>
                </a:gridCol>
                <a:gridCol w="423185">
                  <a:extLst>
                    <a:ext uri="{9D8B030D-6E8A-4147-A177-3AD203B41FA5}">
                      <a16:colId xmlns="" xmlns:a16="http://schemas.microsoft.com/office/drawing/2014/main" val="778393810"/>
                    </a:ext>
                  </a:extLst>
                </a:gridCol>
                <a:gridCol w="423185">
                  <a:extLst>
                    <a:ext uri="{9D8B030D-6E8A-4147-A177-3AD203B41FA5}">
                      <a16:colId xmlns="" xmlns:a16="http://schemas.microsoft.com/office/drawing/2014/main" val="1654527242"/>
                    </a:ext>
                  </a:extLst>
                </a:gridCol>
                <a:gridCol w="423185">
                  <a:extLst>
                    <a:ext uri="{9D8B030D-6E8A-4147-A177-3AD203B41FA5}">
                      <a16:colId xmlns="" xmlns:a16="http://schemas.microsoft.com/office/drawing/2014/main" val="3557806353"/>
                    </a:ext>
                  </a:extLst>
                </a:gridCol>
                <a:gridCol w="423185">
                  <a:extLst>
                    <a:ext uri="{9D8B030D-6E8A-4147-A177-3AD203B41FA5}">
                      <a16:colId xmlns="" xmlns:a16="http://schemas.microsoft.com/office/drawing/2014/main" val="3554980072"/>
                    </a:ext>
                  </a:extLst>
                </a:gridCol>
                <a:gridCol w="423185">
                  <a:extLst>
                    <a:ext uri="{9D8B030D-6E8A-4147-A177-3AD203B41FA5}">
                      <a16:colId xmlns="" xmlns:a16="http://schemas.microsoft.com/office/drawing/2014/main" val="2051747290"/>
                    </a:ext>
                  </a:extLst>
                </a:gridCol>
                <a:gridCol w="423185">
                  <a:extLst>
                    <a:ext uri="{9D8B030D-6E8A-4147-A177-3AD203B41FA5}">
                      <a16:colId xmlns="" xmlns:a16="http://schemas.microsoft.com/office/drawing/2014/main" val="2682704713"/>
                    </a:ext>
                  </a:extLst>
                </a:gridCol>
                <a:gridCol w="423185">
                  <a:extLst>
                    <a:ext uri="{9D8B030D-6E8A-4147-A177-3AD203B41FA5}">
                      <a16:colId xmlns="" xmlns:a16="http://schemas.microsoft.com/office/drawing/2014/main" val="1900759855"/>
                    </a:ext>
                  </a:extLst>
                </a:gridCol>
                <a:gridCol w="423185">
                  <a:extLst>
                    <a:ext uri="{9D8B030D-6E8A-4147-A177-3AD203B41FA5}">
                      <a16:colId xmlns="" xmlns:a16="http://schemas.microsoft.com/office/drawing/2014/main" val="2933159621"/>
                    </a:ext>
                  </a:extLst>
                </a:gridCol>
                <a:gridCol w="423185">
                  <a:extLst>
                    <a:ext uri="{9D8B030D-6E8A-4147-A177-3AD203B41FA5}">
                      <a16:colId xmlns="" xmlns:a16="http://schemas.microsoft.com/office/drawing/2014/main" val="3434181326"/>
                    </a:ext>
                  </a:extLst>
                </a:gridCol>
                <a:gridCol w="423185">
                  <a:extLst>
                    <a:ext uri="{9D8B030D-6E8A-4147-A177-3AD203B41FA5}">
                      <a16:colId xmlns="" xmlns:a16="http://schemas.microsoft.com/office/drawing/2014/main" val="2635208414"/>
                    </a:ext>
                  </a:extLst>
                </a:gridCol>
                <a:gridCol w="423185">
                  <a:extLst>
                    <a:ext uri="{9D8B030D-6E8A-4147-A177-3AD203B41FA5}">
                      <a16:colId xmlns="" xmlns:a16="http://schemas.microsoft.com/office/drawing/2014/main" val="249239761"/>
                    </a:ext>
                  </a:extLst>
                </a:gridCol>
                <a:gridCol w="423185">
                  <a:extLst>
                    <a:ext uri="{9D8B030D-6E8A-4147-A177-3AD203B41FA5}">
                      <a16:colId xmlns="" xmlns:a16="http://schemas.microsoft.com/office/drawing/2014/main" val="459480712"/>
                    </a:ext>
                  </a:extLst>
                </a:gridCol>
                <a:gridCol w="423185">
                  <a:extLst>
                    <a:ext uri="{9D8B030D-6E8A-4147-A177-3AD203B41FA5}">
                      <a16:colId xmlns="" xmlns:a16="http://schemas.microsoft.com/office/drawing/2014/main" val="3803153400"/>
                    </a:ext>
                  </a:extLst>
                </a:gridCol>
                <a:gridCol w="423185">
                  <a:extLst>
                    <a:ext uri="{9D8B030D-6E8A-4147-A177-3AD203B41FA5}">
                      <a16:colId xmlns="" xmlns:a16="http://schemas.microsoft.com/office/drawing/2014/main" val="2947848796"/>
                    </a:ext>
                  </a:extLst>
                </a:gridCol>
                <a:gridCol w="588257">
                  <a:extLst>
                    <a:ext uri="{9D8B030D-6E8A-4147-A177-3AD203B41FA5}">
                      <a16:colId xmlns="" xmlns:a16="http://schemas.microsoft.com/office/drawing/2014/main" val="3288362245"/>
                    </a:ext>
                  </a:extLst>
                </a:gridCol>
                <a:gridCol w="588257">
                  <a:extLst>
                    <a:ext uri="{9D8B030D-6E8A-4147-A177-3AD203B41FA5}">
                      <a16:colId xmlns="" xmlns:a16="http://schemas.microsoft.com/office/drawing/2014/main" val="446721330"/>
                    </a:ext>
                  </a:extLst>
                </a:gridCol>
              </a:tblGrid>
              <a:tr h="443512">
                <a:tc gridSpan="18"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Звіт про чисельність керівних кадрів та  педагогічних працівників </a:t>
                      </a:r>
                      <a:r>
                        <a:rPr lang="uk-UA" sz="1200" u="none" strike="noStrike" dirty="0" err="1">
                          <a:effectLst/>
                        </a:rPr>
                        <a:t>Долішненської</a:t>
                      </a:r>
                      <a:r>
                        <a:rPr lang="uk-UA" sz="1200" u="none" strike="noStrike" dirty="0">
                          <a:effectLst/>
                        </a:rPr>
                        <a:t> СЗОШ І-ІІ </a:t>
                      </a:r>
                      <a:r>
                        <a:rPr lang="uk-UA" sz="1200" u="none" strike="noStrike" dirty="0" err="1">
                          <a:effectLst/>
                        </a:rPr>
                        <a:t>ст</a:t>
                      </a:r>
                      <a:r>
                        <a:rPr lang="uk-UA" sz="1200" u="none" strike="noStrike" dirty="0">
                          <a:effectLst/>
                        </a:rPr>
                        <a:t>, які атестувалися у </a:t>
                      </a:r>
                      <a:r>
                        <a:rPr lang="uk-UA" sz="1200" u="none" strike="noStrike" dirty="0" smtClean="0">
                          <a:effectLst/>
                        </a:rPr>
                        <a:t>2020/2021 </a:t>
                      </a:r>
                      <a:r>
                        <a:rPr lang="uk-UA" sz="1200" u="none" strike="noStrike" dirty="0">
                          <a:effectLst/>
                        </a:rPr>
                        <a:t>навчальному році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15397070"/>
                  </a:ext>
                </a:extLst>
              </a:tr>
              <a:tr h="27719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>
                          <a:effectLst/>
                        </a:rPr>
                        <a:t>Навчальні заклади 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>
                          <a:effectLst/>
                        </a:rPr>
                        <a:t>Всього атестовано педагогів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>
                          <a:effectLst/>
                        </a:rPr>
                        <a:t>Присвоєно педагогічне звання / відповідає раніше присвоєному  педагогічному званню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>
                          <a:effectLst/>
                        </a:rPr>
                        <a:t>Присвоєно / відповідає раніше присвоєній кваліфікаційній категорії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Встановлено / відповідає ранішще встановленому тарифному розряду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ctr"/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1907165"/>
                  </a:ext>
                </a:extLst>
              </a:tr>
              <a:tr h="28643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>
                          <a:effectLst/>
                        </a:rPr>
                        <a:t>учитель-методист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>
                          <a:effectLst/>
                        </a:rPr>
                        <a:t>старший учитель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>
                          <a:effectLst/>
                        </a:rPr>
                        <a:t>інші педагогічні звання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>
                          <a:effectLst/>
                        </a:rPr>
                        <a:t>спеціаліст вищої категорії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>
                          <a:effectLst/>
                        </a:rPr>
                        <a:t>спеціаліст першої категорії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>
                          <a:effectLst/>
                        </a:rPr>
                        <a:t>спеціаліст другої категорії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>
                          <a:effectLst/>
                        </a:rPr>
                        <a:t>спеціаліст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03054566"/>
                  </a:ext>
                </a:extLst>
              </a:tr>
              <a:tr h="77614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Присвоєно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Відповідає раніше присвоєному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Присвоєно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Відповідає раніше присвоєному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Присвоєно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Відповідає раніше присвоєному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Присвоєно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Відповідає раніше присвоєній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Присвоєно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Відповідає раніше присвоєній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Присвоєно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Відповідає раніше присвоєній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Присвоєно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Відповідає раніше присвоєній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Присвоєно (встановлено)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u="none" strike="noStrike">
                          <a:effectLst/>
                        </a:rPr>
                        <a:t>Відповідає раніше присвоєному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vert="vert270" anchor="b"/>
                </a:tc>
                <a:extLst>
                  <a:ext uri="{0D108BD9-81ED-4DB2-BD59-A6C34878D82A}">
                    <a16:rowId xmlns="" xmlns:a16="http://schemas.microsoft.com/office/drawing/2014/main" val="476685963"/>
                  </a:ext>
                </a:extLst>
              </a:tr>
              <a:tr h="194036">
                <a:tc gridSpan="18">
                  <a:txBody>
                    <a:bodyPr/>
                    <a:lstStyle/>
                    <a:p>
                      <a:pPr algn="ctr" fontAlgn="t"/>
                      <a:r>
                        <a:rPr lang="uk-UA" sz="1100" u="none" strike="noStrike">
                          <a:effectLst/>
                        </a:rPr>
                        <a:t>Педагогічні працівники</a:t>
                      </a:r>
                      <a:endParaRPr lang="uk-UA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692504"/>
                  </a:ext>
                </a:extLst>
              </a:tr>
              <a:tr h="175557"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u="none" strike="noStrike">
                          <a:effectLst/>
                        </a:rPr>
                        <a:t>ЗНЗ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6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 dirty="0">
                          <a:effectLst/>
                        </a:rPr>
                        <a:t> </a:t>
                      </a:r>
                      <a:r>
                        <a:rPr lang="uk-UA" sz="1000" u="none" strike="noStrike" dirty="0" smtClean="0">
                          <a:effectLst/>
                        </a:rPr>
                        <a:t>2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1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1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1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extLst>
                  <a:ext uri="{0D108BD9-81ED-4DB2-BD59-A6C34878D82A}">
                    <a16:rowId xmlns="" xmlns:a16="http://schemas.microsoft.com/office/drawing/2014/main" val="1398957758"/>
                  </a:ext>
                </a:extLst>
              </a:tr>
              <a:tr h="175557"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u="none" strike="noStrike">
                          <a:effectLst/>
                        </a:rPr>
                        <a:t>ПНЗ і МНВК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extLst>
                  <a:ext uri="{0D108BD9-81ED-4DB2-BD59-A6C34878D82A}">
                    <a16:rowId xmlns="" xmlns:a16="http://schemas.microsoft.com/office/drawing/2014/main" val="7311751"/>
                  </a:ext>
                </a:extLst>
              </a:tr>
              <a:tr h="175557"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u="none" strike="noStrike">
                          <a:effectLst/>
                        </a:rPr>
                        <a:t>ДНЗ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extLst>
                  <a:ext uri="{0D108BD9-81ED-4DB2-BD59-A6C34878D82A}">
                    <a16:rowId xmlns="" xmlns:a16="http://schemas.microsoft.com/office/drawing/2014/main" val="2076831597"/>
                  </a:ext>
                </a:extLst>
              </a:tr>
              <a:tr h="175557"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u="none" strike="noStrike">
                          <a:effectLst/>
                        </a:rPr>
                        <a:t>Інші НЗ і У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effectLst/>
                        </a:rPr>
                        <a:t> 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extLst>
                  <a:ext uri="{0D108BD9-81ED-4DB2-BD59-A6C34878D82A}">
                    <a16:rowId xmlns="" xmlns:a16="http://schemas.microsoft.com/office/drawing/2014/main" val="2392544699"/>
                  </a:ext>
                </a:extLst>
              </a:tr>
              <a:tr h="194036"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u="none" strike="noStrike">
                          <a:effectLst/>
                        </a:rPr>
                        <a:t>Разом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</a:rPr>
                        <a:t>6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</a:rPr>
                        <a:t>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</a:rPr>
                        <a:t>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</a:rPr>
                        <a:t>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</a:rPr>
                        <a:t>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</a:rPr>
                        <a:t>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</a:rPr>
                        <a:t>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</a:rPr>
                        <a:t>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</a:rPr>
                        <a:t>1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</a:rPr>
                        <a:t>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</a:rPr>
                        <a:t>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</a:rPr>
                        <a:t>1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</a:rPr>
                        <a:t>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</a:rPr>
                        <a:t>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</a:rPr>
                        <a:t>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</a:rPr>
                        <a:t>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</a:rPr>
                        <a:t>1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ctr"/>
                </a:tc>
                <a:extLst>
                  <a:ext uri="{0D108BD9-81ED-4DB2-BD59-A6C34878D82A}">
                    <a16:rowId xmlns="" xmlns:a16="http://schemas.microsoft.com/office/drawing/2014/main" val="2813757310"/>
                  </a:ext>
                </a:extLst>
              </a:tr>
              <a:tr h="194036">
                <a:tc gridSpan="18"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</a:rPr>
                        <a:t>Керівники та їх заступники </a:t>
                      </a:r>
                      <a:endParaRPr lang="uk-UA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3438041"/>
                  </a:ext>
                </a:extLst>
              </a:tr>
              <a:tr h="32339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</a:rPr>
                        <a:t>Навчальні заклади 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</a:rPr>
                        <a:t>Посада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</a:rPr>
                        <a:t>Всього атестовано, них: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</a:rPr>
                        <a:t>Відповідає займаній посаді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</a:rPr>
                        <a:t>Відповідає посаді при умові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</a:rPr>
                        <a:t>Не відповідає займаній посаді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95346302"/>
                  </a:ext>
                </a:extLst>
              </a:tr>
              <a:tr h="184797">
                <a:tc rowSpan="2">
                  <a:txBody>
                    <a:bodyPr/>
                    <a:lstStyle/>
                    <a:p>
                      <a:pPr algn="l" fontAlgn="b"/>
                      <a:r>
                        <a:rPr lang="uk-UA" sz="900" u="none" strike="noStrike">
                          <a:effectLst/>
                        </a:rPr>
                        <a:t>ЗНЗ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Керівник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</a:rPr>
                        <a:t>0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 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 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 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01088171"/>
                  </a:ext>
                </a:extLst>
              </a:tr>
              <a:tr h="17138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Заступник керівника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 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 dirty="0">
                          <a:effectLst/>
                        </a:rPr>
                        <a:t> 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40" marR="9240" marT="9240" marB="0" anchor="b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22550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678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31985"/>
            <a:ext cx="6900882" cy="34123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uk-UA" sz="33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uk-UA" sz="33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4803352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dirty="0" err="1" smtClean="0"/>
              <a:t>Підвищення</a:t>
            </a:r>
            <a:r>
              <a:rPr lang="ru-RU" b="1" dirty="0" smtClean="0"/>
              <a:t> </a:t>
            </a:r>
            <a:r>
              <a:rPr lang="ru-RU" b="1" dirty="0" err="1" smtClean="0"/>
              <a:t>кваліфікації</a:t>
            </a:r>
            <a:r>
              <a:rPr lang="ru-RU" b="1" dirty="0" smtClean="0"/>
              <a:t> </a:t>
            </a:r>
            <a:r>
              <a:rPr lang="ru-RU" b="1" dirty="0" err="1" smtClean="0"/>
              <a:t>педагогічними</a:t>
            </a:r>
            <a:r>
              <a:rPr lang="ru-RU" b="1" dirty="0" smtClean="0"/>
              <a:t> </a:t>
            </a:r>
            <a:r>
              <a:rPr lang="ru-RU" b="1" dirty="0" err="1" smtClean="0"/>
              <a:t>працівниками</a:t>
            </a:r>
            <a:endParaRPr lang="ru-RU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uk-UA" sz="3000" dirty="0">
                <a:latin typeface="Times New Roman"/>
                <a:ea typeface="Times New Roman"/>
              </a:rPr>
              <a:t>Починаючи з 2020 року учитель сам планує свою курсову перепідготовку відповідно до ЗУ «Про освіту», «Про загальну середню освіту », Порядку підвищення кваліфікації педагогічних і науково-педагогічних працівників, затвердженого постановою Кабінету Міністрів України від 21 серпня 2019 року № 800. Педагогічні працівники щороку мають підвищувати свою кваліфікацію, і за 5 років мають отримати 150 год. </a:t>
            </a:r>
            <a:endParaRPr lang="ru-RU" sz="3000" dirty="0"/>
          </a:p>
        </p:txBody>
      </p:sp>
      <p:pic>
        <p:nvPicPr>
          <p:cNvPr id="7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/>
          <a:srcRect l="12500" r="11718" b="45945"/>
          <a:stretch>
            <a:fillRect/>
          </a:stretch>
        </p:blipFill>
        <p:spPr bwMode="auto">
          <a:xfrm>
            <a:off x="2123728" y="0"/>
            <a:ext cx="4515414" cy="134076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6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-1" y="6286520"/>
            <a:ext cx="3075691" cy="571480"/>
          </a:xfrm>
          <a:prstGeom prst="rect">
            <a:avLst/>
          </a:prstGeom>
          <a:noFill/>
        </p:spPr>
      </p:pic>
      <p:pic>
        <p:nvPicPr>
          <p:cNvPr id="10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4" cstate="print"/>
          <a:srcRect t="31723" b="25225"/>
          <a:stretch>
            <a:fillRect/>
          </a:stretch>
        </p:blipFill>
        <p:spPr bwMode="auto">
          <a:xfrm>
            <a:off x="3000364" y="6286520"/>
            <a:ext cx="3143272" cy="571480"/>
          </a:xfrm>
          <a:prstGeom prst="rect">
            <a:avLst/>
          </a:prstGeom>
          <a:noFill/>
        </p:spPr>
      </p:pic>
      <p:pic>
        <p:nvPicPr>
          <p:cNvPr id="11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6068309" y="6286520"/>
            <a:ext cx="3075691" cy="571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867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Методична робота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R="142875" lvl="0" algn="just">
              <a:lnSpc>
                <a:spcPct val="106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3000" dirty="0">
                <a:latin typeface="Times New Roman"/>
                <a:ea typeface="Times New Roman"/>
                <a:cs typeface="Times New Roman"/>
              </a:rPr>
              <a:t>Засідання педагогічної ради,</a:t>
            </a:r>
            <a:endParaRPr lang="uk-UA" sz="3000" dirty="0">
              <a:ea typeface="Times New Roman"/>
              <a:cs typeface="Times New Roman"/>
            </a:endParaRPr>
          </a:p>
          <a:p>
            <a:pPr marR="142875" lvl="0" algn="just">
              <a:lnSpc>
                <a:spcPct val="106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3000" dirty="0">
                <a:latin typeface="Times New Roman"/>
                <a:ea typeface="Times New Roman"/>
                <a:cs typeface="Times New Roman"/>
              </a:rPr>
              <a:t>Організація та проведення предметних тижнів,</a:t>
            </a:r>
            <a:endParaRPr lang="uk-UA" sz="3000" dirty="0">
              <a:ea typeface="Times New Roman"/>
              <a:cs typeface="Times New Roman"/>
            </a:endParaRPr>
          </a:p>
          <a:p>
            <a:pPr marR="142875" lvl="0" algn="just">
              <a:lnSpc>
                <a:spcPct val="106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3000" dirty="0">
                <a:latin typeface="Times New Roman"/>
                <a:ea typeface="Times New Roman"/>
                <a:cs typeface="Times New Roman"/>
              </a:rPr>
              <a:t>Проходження курсів підвищення кваліфікації педагогів,</a:t>
            </a:r>
            <a:endParaRPr lang="uk-UA" sz="3000" dirty="0">
              <a:ea typeface="Times New Roman"/>
              <a:cs typeface="Times New Roman"/>
            </a:endParaRPr>
          </a:p>
          <a:p>
            <a:pPr marR="142875" lvl="0" algn="just">
              <a:lnSpc>
                <a:spcPct val="106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3000" dirty="0">
                <a:latin typeface="Times New Roman"/>
                <a:ea typeface="Times New Roman"/>
                <a:cs typeface="Times New Roman"/>
              </a:rPr>
              <a:t>Організація самоосвітньої діяльності, атестація педагогів,</a:t>
            </a:r>
            <a:endParaRPr lang="uk-UA" sz="3000" dirty="0">
              <a:ea typeface="Times New Roman"/>
              <a:cs typeface="Times New Roman"/>
            </a:endParaRPr>
          </a:p>
          <a:p>
            <a:pPr marR="142875" lvl="0" algn="just">
              <a:lnSpc>
                <a:spcPct val="106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3000" dirty="0">
                <a:latin typeface="Times New Roman"/>
                <a:ea typeface="Times New Roman"/>
                <a:cs typeface="Times New Roman"/>
              </a:rPr>
              <a:t>Вивчення, узагальнення та поширення передового педагогічного досвіду.</a:t>
            </a:r>
            <a:endParaRPr lang="uk-UA" sz="3000" dirty="0">
              <a:ea typeface="Times New Roman"/>
              <a:cs typeface="Times New Roman"/>
            </a:endParaRPr>
          </a:p>
          <a:p>
            <a:endParaRPr lang="uk-UA" dirty="0"/>
          </a:p>
        </p:txBody>
      </p:sp>
      <p:pic>
        <p:nvPicPr>
          <p:cNvPr id="4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/>
          <a:srcRect l="12500" r="11718" b="45945"/>
          <a:stretch>
            <a:fillRect/>
          </a:stretch>
        </p:blipFill>
        <p:spPr bwMode="auto">
          <a:xfrm>
            <a:off x="2136893" y="0"/>
            <a:ext cx="4515414" cy="134076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5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3000364" y="6286520"/>
            <a:ext cx="3143272" cy="571480"/>
          </a:xfrm>
          <a:prstGeom prst="rect">
            <a:avLst/>
          </a:prstGeom>
          <a:noFill/>
        </p:spPr>
      </p:pic>
      <p:pic>
        <p:nvPicPr>
          <p:cNvPr id="6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6028425" y="6286520"/>
            <a:ext cx="3143272" cy="571480"/>
          </a:xfrm>
          <a:prstGeom prst="rect">
            <a:avLst/>
          </a:prstGeom>
          <a:noFill/>
        </p:spPr>
      </p:pic>
      <p:pic>
        <p:nvPicPr>
          <p:cNvPr id="7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-19710" y="6286520"/>
            <a:ext cx="3143272" cy="571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7468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Інформатизація освітнього процесу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  <a:cs typeface="Times New Roman"/>
              </a:rPr>
              <a:t>упровадження інформаційних та комунікаційних мультимедійних  технологій в освітній процес;</a:t>
            </a:r>
            <a:endParaRPr lang="uk-UA" sz="2000" dirty="0">
              <a:ea typeface="Times New Roman"/>
              <a:cs typeface="Times New Roman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uk-UA" dirty="0" smtClean="0">
                <a:latin typeface="Times New Roman"/>
                <a:ea typeface="Times New Roman"/>
                <a:cs typeface="Times New Roman"/>
              </a:rPr>
              <a:t>формування 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інформаційної культури учнів та педагогічних працівників, забезпечення їх інформаційних потреб;</a:t>
            </a:r>
            <a:endParaRPr lang="uk-UA" sz="2000" dirty="0">
              <a:ea typeface="Times New Roman"/>
              <a:cs typeface="Times New Roman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uk-UA" dirty="0" smtClean="0">
                <a:latin typeface="Times New Roman"/>
                <a:ea typeface="Times New Roman"/>
                <a:cs typeface="Times New Roman"/>
              </a:rPr>
              <a:t>удосконалення 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інформаційно-методичного забезпечення освітнього процесу;</a:t>
            </a:r>
            <a:endParaRPr lang="uk-UA" sz="2000" dirty="0">
              <a:ea typeface="Times New Roman"/>
              <a:cs typeface="Times New Roman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uk-UA" dirty="0" smtClean="0">
                <a:latin typeface="Times New Roman"/>
                <a:ea typeface="Times New Roman"/>
                <a:cs typeface="Times New Roman"/>
              </a:rPr>
              <a:t>використання 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інформаційних технологій для розвитку дистанційного навчання.</a:t>
            </a:r>
            <a:endParaRPr lang="uk-UA" sz="2000" dirty="0">
              <a:ea typeface="Times New Roman"/>
              <a:cs typeface="Times New Roman"/>
            </a:endParaRPr>
          </a:p>
          <a:p>
            <a:endParaRPr lang="uk-UA" dirty="0"/>
          </a:p>
        </p:txBody>
      </p:sp>
      <p:pic>
        <p:nvPicPr>
          <p:cNvPr id="5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 cstate="print"/>
          <a:srcRect t="31723" b="25225"/>
          <a:stretch>
            <a:fillRect/>
          </a:stretch>
        </p:blipFill>
        <p:spPr bwMode="auto">
          <a:xfrm>
            <a:off x="3000364" y="6286520"/>
            <a:ext cx="3143272" cy="571480"/>
          </a:xfrm>
          <a:prstGeom prst="rect">
            <a:avLst/>
          </a:prstGeom>
          <a:noFill/>
        </p:spPr>
      </p:pic>
      <p:pic>
        <p:nvPicPr>
          <p:cNvPr id="6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 cstate="print"/>
          <a:srcRect t="31723" b="25225"/>
          <a:stretch>
            <a:fillRect/>
          </a:stretch>
        </p:blipFill>
        <p:spPr bwMode="auto">
          <a:xfrm>
            <a:off x="6028425" y="6286520"/>
            <a:ext cx="3143272" cy="571480"/>
          </a:xfrm>
          <a:prstGeom prst="rect">
            <a:avLst/>
          </a:prstGeom>
          <a:noFill/>
        </p:spPr>
      </p:pic>
      <p:pic>
        <p:nvPicPr>
          <p:cNvPr id="7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 cstate="print"/>
          <a:srcRect t="31723" b="25225"/>
          <a:stretch>
            <a:fillRect/>
          </a:stretch>
        </p:blipFill>
        <p:spPr bwMode="auto">
          <a:xfrm>
            <a:off x="-19710" y="6286520"/>
            <a:ext cx="3143272" cy="571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6618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Інклюзивне навчання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dirty="0" smtClean="0"/>
              <a:t>Основне завдання - </a:t>
            </a:r>
            <a:r>
              <a:rPr lang="uk-UA" dirty="0">
                <a:latin typeface="Times New Roman"/>
                <a:ea typeface="Times New Roman"/>
              </a:rPr>
              <a:t>створення індивідуалізованої освітньої програми для дитини з особливими потребами та проведення необхідних </a:t>
            </a:r>
            <a:r>
              <a:rPr lang="uk-UA" dirty="0" err="1">
                <a:latin typeface="Times New Roman"/>
                <a:ea typeface="Times New Roman"/>
              </a:rPr>
              <a:t>адаптацій</a:t>
            </a:r>
            <a:r>
              <a:rPr lang="uk-UA" dirty="0">
                <a:latin typeface="Times New Roman"/>
                <a:ea typeface="Times New Roman"/>
              </a:rPr>
              <a:t> та модифікацій зовнішнього середовища, характеру навчання.</a:t>
            </a:r>
            <a:endParaRPr lang="uk-UA" dirty="0"/>
          </a:p>
        </p:txBody>
      </p:sp>
      <p:pic>
        <p:nvPicPr>
          <p:cNvPr id="5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 cstate="print"/>
          <a:srcRect t="31723" b="25225"/>
          <a:stretch>
            <a:fillRect/>
          </a:stretch>
        </p:blipFill>
        <p:spPr bwMode="auto">
          <a:xfrm>
            <a:off x="3000364" y="6286520"/>
            <a:ext cx="3143272" cy="571480"/>
          </a:xfrm>
          <a:prstGeom prst="rect">
            <a:avLst/>
          </a:prstGeom>
          <a:noFill/>
        </p:spPr>
      </p:pic>
      <p:pic>
        <p:nvPicPr>
          <p:cNvPr id="6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 cstate="print"/>
          <a:srcRect t="31723" b="25225"/>
          <a:stretch>
            <a:fillRect/>
          </a:stretch>
        </p:blipFill>
        <p:spPr bwMode="auto">
          <a:xfrm>
            <a:off x="6028425" y="6286520"/>
            <a:ext cx="3143272" cy="571480"/>
          </a:xfrm>
          <a:prstGeom prst="rect">
            <a:avLst/>
          </a:prstGeom>
          <a:noFill/>
        </p:spPr>
      </p:pic>
      <p:pic>
        <p:nvPicPr>
          <p:cNvPr id="7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 cstate="print"/>
          <a:srcRect t="31723" b="25225"/>
          <a:stretch>
            <a:fillRect/>
          </a:stretch>
        </p:blipFill>
        <p:spPr bwMode="auto">
          <a:xfrm>
            <a:off x="-19710" y="6286520"/>
            <a:ext cx="3143272" cy="57148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740" y="0"/>
            <a:ext cx="4518025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468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31985"/>
            <a:ext cx="6900882" cy="34123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uk-UA" sz="33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uk-UA" sz="33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214414" y="1340768"/>
            <a:ext cx="7043758" cy="480335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Результативність навчально-виховного 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процесу</a:t>
            </a:r>
          </a:p>
          <a:p>
            <a:pPr marL="0" indent="0" algn="ctr">
              <a:spcBef>
                <a:spcPts val="0"/>
              </a:spcBef>
              <a:buNone/>
            </a:pPr>
            <a:endParaRPr lang="uk-UA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uk-UA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7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/>
          <a:srcRect l="12500" r="11718" b="45945"/>
          <a:stretch>
            <a:fillRect/>
          </a:stretch>
        </p:blipFill>
        <p:spPr bwMode="auto">
          <a:xfrm>
            <a:off x="2123728" y="0"/>
            <a:ext cx="4515414" cy="134076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6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-1" y="6286520"/>
            <a:ext cx="3075691" cy="571480"/>
          </a:xfrm>
          <a:prstGeom prst="rect">
            <a:avLst/>
          </a:prstGeom>
          <a:noFill/>
        </p:spPr>
      </p:pic>
      <p:pic>
        <p:nvPicPr>
          <p:cNvPr id="10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4" cstate="print"/>
          <a:srcRect t="31723" b="25225"/>
          <a:stretch>
            <a:fillRect/>
          </a:stretch>
        </p:blipFill>
        <p:spPr bwMode="auto">
          <a:xfrm>
            <a:off x="3000364" y="6286520"/>
            <a:ext cx="3143272" cy="571480"/>
          </a:xfrm>
          <a:prstGeom prst="rect">
            <a:avLst/>
          </a:prstGeom>
          <a:noFill/>
        </p:spPr>
      </p:pic>
      <p:pic>
        <p:nvPicPr>
          <p:cNvPr id="11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6068309" y="6286520"/>
            <a:ext cx="3075691" cy="571480"/>
          </a:xfrm>
          <a:prstGeom prst="rect">
            <a:avLst/>
          </a:prstGeom>
          <a:noFill/>
        </p:spPr>
      </p:pic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227281"/>
              </p:ext>
            </p:extLst>
          </p:nvPr>
        </p:nvGraphicFramePr>
        <p:xfrm>
          <a:off x="2105025" y="2708919"/>
          <a:ext cx="4933950" cy="343519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446340">
                  <a:extLst>
                    <a:ext uri="{9D8B030D-6E8A-4147-A177-3AD203B41FA5}">
                      <a16:colId xmlns="" xmlns:a16="http://schemas.microsoft.com/office/drawing/2014/main" val="994296009"/>
                    </a:ext>
                  </a:extLst>
                </a:gridCol>
                <a:gridCol w="1243805">
                  <a:extLst>
                    <a:ext uri="{9D8B030D-6E8A-4147-A177-3AD203B41FA5}">
                      <a16:colId xmlns="" xmlns:a16="http://schemas.microsoft.com/office/drawing/2014/main" val="4048034283"/>
                    </a:ext>
                  </a:extLst>
                </a:gridCol>
                <a:gridCol w="1243805">
                  <a:extLst>
                    <a:ext uri="{9D8B030D-6E8A-4147-A177-3AD203B41FA5}">
                      <a16:colId xmlns="" xmlns:a16="http://schemas.microsoft.com/office/drawing/2014/main" val="2886325091"/>
                    </a:ext>
                  </a:extLst>
                </a:gridCol>
              </a:tblGrid>
              <a:tr h="4631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Класи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Всього по закладу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05613670"/>
                  </a:ext>
                </a:extLst>
              </a:tr>
              <a:tr h="4631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Кількість учнів на початок </a:t>
                      </a:r>
                      <a:r>
                        <a:rPr lang="uk-UA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 </a:t>
                      </a: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семестру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99951806"/>
                  </a:ext>
                </a:extLst>
              </a:tr>
              <a:tr h="3549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Є на кінець ІІ семестру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07450165"/>
                  </a:ext>
                </a:extLst>
              </a:tr>
              <a:tr h="463173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Кількість учнів, які атестовані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33780963"/>
                  </a:ext>
                </a:extLst>
              </a:tr>
              <a:tr h="35496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Від 12-10 балів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2312037"/>
                  </a:ext>
                </a:extLst>
              </a:tr>
              <a:tr h="35496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Від 9-7 балів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97938773"/>
                  </a:ext>
                </a:extLst>
              </a:tr>
              <a:tr h="35496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Від 6-4 балів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51440539"/>
                  </a:ext>
                </a:extLst>
              </a:tr>
              <a:tr h="27087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Від 3-1 балів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165733"/>
                  </a:ext>
                </a:extLst>
              </a:tr>
              <a:tr h="354961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uk-UA" sz="14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Неатестовані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9215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16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Робота з обдарованими дітьми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dirty="0" smtClean="0">
                <a:latin typeface="Times New Roman"/>
                <a:ea typeface="Times New Roman"/>
              </a:rPr>
              <a:t>	Наші діти -  учасники </a:t>
            </a:r>
            <a:r>
              <a:rPr lang="uk-UA" dirty="0" err="1">
                <a:latin typeface="Times New Roman"/>
                <a:ea typeface="Times New Roman"/>
              </a:rPr>
              <a:t>онлайн-олімпіад</a:t>
            </a:r>
            <a:r>
              <a:rPr lang="uk-UA" dirty="0">
                <a:latin typeface="Times New Roman"/>
                <a:ea typeface="Times New Roman"/>
              </a:rPr>
              <a:t> </a:t>
            </a:r>
            <a:r>
              <a:rPr lang="uk-UA" dirty="0" smtClean="0">
                <a:latin typeface="Times New Roman"/>
                <a:ea typeface="Times New Roman"/>
              </a:rPr>
              <a:t>   з </a:t>
            </a:r>
            <a:r>
              <a:rPr lang="uk-UA" dirty="0">
                <a:latin typeface="Times New Roman"/>
                <a:ea typeface="Times New Roman"/>
              </a:rPr>
              <a:t>хімії, біології, в </a:t>
            </a:r>
            <a:r>
              <a:rPr lang="uk-UA" dirty="0" smtClean="0">
                <a:latin typeface="Times New Roman"/>
                <a:ea typeface="Times New Roman"/>
              </a:rPr>
              <a:t>початкових класах, </a:t>
            </a:r>
            <a:r>
              <a:rPr lang="uk-UA" dirty="0">
                <a:latin typeface="Times New Roman"/>
                <a:ea typeface="Times New Roman"/>
              </a:rPr>
              <a:t>організованих на платформах «На </a:t>
            </a:r>
            <a:r>
              <a:rPr lang="uk-UA" dirty="0" smtClean="0">
                <a:latin typeface="Times New Roman"/>
                <a:ea typeface="Times New Roman"/>
              </a:rPr>
              <a:t>урок» (осіння), </a:t>
            </a:r>
            <a:r>
              <a:rPr lang="uk-UA" dirty="0">
                <a:latin typeface="Times New Roman"/>
                <a:ea typeface="Times New Roman"/>
              </a:rPr>
              <a:t>«</a:t>
            </a:r>
            <a:r>
              <a:rPr lang="uk-UA" dirty="0" err="1" smtClean="0">
                <a:latin typeface="Times New Roman"/>
                <a:ea typeface="Times New Roman"/>
              </a:rPr>
              <a:t>Всеосвіта</a:t>
            </a:r>
            <a:r>
              <a:rPr lang="uk-UA" dirty="0" smtClean="0">
                <a:latin typeface="Times New Roman"/>
                <a:ea typeface="Times New Roman"/>
              </a:rPr>
              <a:t>» (весняна). Отримали </a:t>
            </a:r>
            <a:r>
              <a:rPr lang="uk-UA" dirty="0">
                <a:latin typeface="Times New Roman"/>
                <a:ea typeface="Times New Roman"/>
              </a:rPr>
              <a:t>дипломи І, ІІ, ІІІ </a:t>
            </a:r>
            <a:r>
              <a:rPr lang="uk-UA" dirty="0" smtClean="0">
                <a:latin typeface="Times New Roman"/>
                <a:ea typeface="Times New Roman"/>
              </a:rPr>
              <a:t>ступенів                                           </a:t>
            </a:r>
            <a:r>
              <a:rPr lang="uk-UA" dirty="0">
                <a:latin typeface="Times New Roman"/>
                <a:ea typeface="Times New Roman"/>
              </a:rPr>
              <a:t>та сертифікати </a:t>
            </a:r>
            <a:r>
              <a:rPr lang="uk-UA" dirty="0" smtClean="0">
                <a:latin typeface="Times New Roman"/>
                <a:ea typeface="Times New Roman"/>
              </a:rPr>
              <a:t>учасників</a:t>
            </a:r>
            <a:endParaRPr lang="uk-UA" dirty="0"/>
          </a:p>
        </p:txBody>
      </p:sp>
      <p:pic>
        <p:nvPicPr>
          <p:cNvPr id="5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 cstate="print"/>
          <a:srcRect t="31723" b="25225"/>
          <a:stretch>
            <a:fillRect/>
          </a:stretch>
        </p:blipFill>
        <p:spPr bwMode="auto">
          <a:xfrm>
            <a:off x="3000364" y="6286520"/>
            <a:ext cx="3143272" cy="571480"/>
          </a:xfrm>
          <a:prstGeom prst="rect">
            <a:avLst/>
          </a:prstGeom>
          <a:noFill/>
        </p:spPr>
      </p:pic>
      <p:pic>
        <p:nvPicPr>
          <p:cNvPr id="6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 cstate="print"/>
          <a:srcRect t="31723" b="25225"/>
          <a:stretch>
            <a:fillRect/>
          </a:stretch>
        </p:blipFill>
        <p:spPr bwMode="auto">
          <a:xfrm>
            <a:off x="6028425" y="6286520"/>
            <a:ext cx="3143272" cy="571480"/>
          </a:xfrm>
          <a:prstGeom prst="rect">
            <a:avLst/>
          </a:prstGeom>
          <a:noFill/>
        </p:spPr>
      </p:pic>
      <p:pic>
        <p:nvPicPr>
          <p:cNvPr id="7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 cstate="print"/>
          <a:srcRect t="31723" b="25225"/>
          <a:stretch>
            <a:fillRect/>
          </a:stretch>
        </p:blipFill>
        <p:spPr bwMode="auto">
          <a:xfrm>
            <a:off x="-19710" y="6286520"/>
            <a:ext cx="3143272" cy="57148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4518025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810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31985"/>
            <a:ext cx="6900882" cy="34123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uk-UA" sz="33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uk-UA" sz="33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214414" y="1340768"/>
            <a:ext cx="7043758" cy="480335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b="1" dirty="0"/>
              <a:t>Гурткова </a:t>
            </a:r>
            <a:r>
              <a:rPr lang="uk-UA" b="1" dirty="0" smtClean="0"/>
              <a:t>робота</a:t>
            </a:r>
          </a:p>
          <a:p>
            <a:pPr marL="0" indent="0">
              <a:buNone/>
            </a:pPr>
            <a:r>
              <a:rPr lang="uk-UA" dirty="0" smtClean="0"/>
              <a:t>    У 2020-2021 навчальному році </a:t>
            </a:r>
            <a:r>
              <a:rPr lang="uk-UA" dirty="0"/>
              <a:t>діяли гуртки різного </a:t>
            </a:r>
            <a:r>
              <a:rPr lang="uk-UA" dirty="0" smtClean="0"/>
              <a:t>спрямування:</a:t>
            </a:r>
            <a:endParaRPr lang="uk-UA" dirty="0"/>
          </a:p>
          <a:p>
            <a:r>
              <a:rPr lang="uk-UA" dirty="0"/>
              <a:t>«Умілі </a:t>
            </a:r>
            <a:r>
              <a:rPr lang="uk-UA" dirty="0" smtClean="0"/>
              <a:t>руки</a:t>
            </a:r>
            <a:r>
              <a:rPr lang="uk-UA" dirty="0"/>
              <a:t>», </a:t>
            </a:r>
            <a:endParaRPr lang="uk-UA" dirty="0" smtClean="0"/>
          </a:p>
          <a:p>
            <a:r>
              <a:rPr lang="uk-UA" dirty="0" smtClean="0"/>
              <a:t>«</a:t>
            </a:r>
            <a:r>
              <a:rPr lang="uk-UA" dirty="0"/>
              <a:t>Живе слово</a:t>
            </a:r>
            <a:r>
              <a:rPr lang="uk-UA" dirty="0" smtClean="0"/>
              <a:t>»,</a:t>
            </a:r>
          </a:p>
          <a:p>
            <a:r>
              <a:rPr lang="uk-UA" dirty="0" smtClean="0"/>
              <a:t>«</a:t>
            </a:r>
            <a:r>
              <a:rPr lang="uk-UA" dirty="0"/>
              <a:t>Струмочок</a:t>
            </a:r>
            <a:r>
              <a:rPr lang="uk-UA" dirty="0" smtClean="0"/>
              <a:t>»,</a:t>
            </a:r>
          </a:p>
          <a:p>
            <a:r>
              <a:rPr lang="uk-UA" dirty="0" smtClean="0"/>
              <a:t>«Оздоровчий волейбол».</a:t>
            </a:r>
            <a:endParaRPr lang="uk-UA" dirty="0"/>
          </a:p>
          <a:p>
            <a:pPr marL="0" indent="0" algn="ctr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7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/>
          <a:srcRect l="12500" r="11718" b="45945"/>
          <a:stretch>
            <a:fillRect/>
          </a:stretch>
        </p:blipFill>
        <p:spPr bwMode="auto">
          <a:xfrm>
            <a:off x="2123728" y="0"/>
            <a:ext cx="4515414" cy="134076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6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-1" y="6286520"/>
            <a:ext cx="3075691" cy="571480"/>
          </a:xfrm>
          <a:prstGeom prst="rect">
            <a:avLst/>
          </a:prstGeom>
          <a:noFill/>
        </p:spPr>
      </p:pic>
      <p:pic>
        <p:nvPicPr>
          <p:cNvPr id="10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4" cstate="print"/>
          <a:srcRect t="31723" b="25225"/>
          <a:stretch>
            <a:fillRect/>
          </a:stretch>
        </p:blipFill>
        <p:spPr bwMode="auto">
          <a:xfrm>
            <a:off x="3000364" y="6286520"/>
            <a:ext cx="3143272" cy="571480"/>
          </a:xfrm>
          <a:prstGeom prst="rect">
            <a:avLst/>
          </a:prstGeom>
          <a:noFill/>
        </p:spPr>
      </p:pic>
      <p:pic>
        <p:nvPicPr>
          <p:cNvPr id="11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6068309" y="6286520"/>
            <a:ext cx="3075691" cy="571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696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31985"/>
            <a:ext cx="6900882" cy="34123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uk-UA" sz="33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uk-UA" sz="33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80335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b="1" dirty="0"/>
              <a:t>Стан виховної роботи за </a:t>
            </a:r>
            <a:r>
              <a:rPr lang="uk-UA" b="1" dirty="0" smtClean="0"/>
              <a:t>2020-2021</a:t>
            </a:r>
            <a:r>
              <a:rPr lang="uk-UA" dirty="0" smtClean="0"/>
              <a:t> </a:t>
            </a:r>
            <a:r>
              <a:rPr lang="uk-UA" b="1" dirty="0" err="1"/>
              <a:t>н.р</a:t>
            </a:r>
            <a:r>
              <a:rPr lang="uk-UA" b="1" dirty="0" smtClean="0"/>
              <a:t>.</a:t>
            </a:r>
          </a:p>
          <a:p>
            <a:pPr lvl="0"/>
            <a:r>
              <a:rPr lang="uk-UA" dirty="0"/>
              <a:t>національно-патріотичне виховання; </a:t>
            </a:r>
          </a:p>
          <a:p>
            <a:pPr lvl="0"/>
            <a:r>
              <a:rPr lang="uk-UA" dirty="0"/>
              <a:t>громадянське виховання;</a:t>
            </a:r>
          </a:p>
          <a:p>
            <a:pPr lvl="0"/>
            <a:r>
              <a:rPr lang="uk-UA" dirty="0"/>
              <a:t>морально-етичне виховання;</a:t>
            </a:r>
          </a:p>
          <a:p>
            <a:pPr lvl="0"/>
            <a:r>
              <a:rPr lang="uk-UA" dirty="0"/>
              <a:t>правове виховання;</a:t>
            </a:r>
          </a:p>
          <a:p>
            <a:pPr lvl="0"/>
            <a:r>
              <a:rPr lang="uk-UA" dirty="0"/>
              <a:t>художньо-естетичне виховання;</a:t>
            </a:r>
          </a:p>
          <a:p>
            <a:pPr lvl="0"/>
            <a:r>
              <a:rPr lang="uk-UA" dirty="0"/>
              <a:t>військово-спортивне і фізичне виховання;</a:t>
            </a:r>
          </a:p>
          <a:p>
            <a:pPr lvl="0"/>
            <a:r>
              <a:rPr lang="uk-UA" dirty="0"/>
              <a:t>трудове виховання;</a:t>
            </a:r>
          </a:p>
          <a:p>
            <a:pPr lvl="0"/>
            <a:r>
              <a:rPr lang="uk-UA" dirty="0"/>
              <a:t>екологічне виховання.</a:t>
            </a:r>
          </a:p>
          <a:p>
            <a:pPr marL="0" indent="0" algn="ctr">
              <a:spcBef>
                <a:spcPts val="0"/>
              </a:spcBef>
              <a:buNone/>
            </a:pPr>
            <a:endParaRPr lang="uk-UA" dirty="0"/>
          </a:p>
          <a:p>
            <a:pPr marL="0" indent="0" algn="ctr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7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/>
          <a:srcRect l="12500" r="11718" b="45945"/>
          <a:stretch>
            <a:fillRect/>
          </a:stretch>
        </p:blipFill>
        <p:spPr bwMode="auto">
          <a:xfrm>
            <a:off x="2123728" y="0"/>
            <a:ext cx="4515414" cy="134076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6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-1" y="6286520"/>
            <a:ext cx="3075691" cy="571480"/>
          </a:xfrm>
          <a:prstGeom prst="rect">
            <a:avLst/>
          </a:prstGeom>
          <a:noFill/>
        </p:spPr>
      </p:pic>
      <p:pic>
        <p:nvPicPr>
          <p:cNvPr id="10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4" cstate="print"/>
          <a:srcRect t="31723" b="25225"/>
          <a:stretch>
            <a:fillRect/>
          </a:stretch>
        </p:blipFill>
        <p:spPr bwMode="auto">
          <a:xfrm>
            <a:off x="3000364" y="6286520"/>
            <a:ext cx="3143272" cy="571480"/>
          </a:xfrm>
          <a:prstGeom prst="rect">
            <a:avLst/>
          </a:prstGeom>
          <a:noFill/>
        </p:spPr>
      </p:pic>
      <p:pic>
        <p:nvPicPr>
          <p:cNvPr id="11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6068309" y="6286520"/>
            <a:ext cx="3075691" cy="571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888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Відвідування учнями школи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indent="0" algn="just">
              <a:lnSpc>
                <a:spcPct val="106000"/>
              </a:lnSpc>
              <a:spcAft>
                <a:spcPts val="0"/>
              </a:spcAft>
              <a:buNone/>
            </a:pPr>
            <a:r>
              <a:rPr lang="uk-UA" dirty="0">
                <a:latin typeface="Times New Roman"/>
                <a:ea typeface="Times New Roman"/>
                <a:cs typeface="Times New Roman"/>
              </a:rPr>
              <a:t>З метою якісного відвідування учнями школи потрібно:</a:t>
            </a:r>
            <a:endParaRPr lang="uk-UA" sz="2000" dirty="0">
              <a:ea typeface="Times New Roman"/>
              <a:cs typeface="Times New Roman"/>
            </a:endParaRPr>
          </a:p>
          <a:p>
            <a:pPr marL="0" indent="0" algn="just">
              <a:lnSpc>
                <a:spcPct val="106000"/>
              </a:lnSpc>
              <a:spcAft>
                <a:spcPts val="0"/>
              </a:spcAft>
              <a:buNone/>
            </a:pPr>
            <a:r>
              <a:rPr lang="uk-UA" spc="5" dirty="0">
                <a:latin typeface="Times New Roman"/>
                <a:ea typeface="Times New Roman"/>
                <a:cs typeface="Times New Roman"/>
              </a:rPr>
              <a:t>- забезпечити постійний контроль за охопленням навчанням учнів 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та їх відвідуванням.</a:t>
            </a:r>
            <a:endParaRPr lang="uk-UA" sz="2000" dirty="0">
              <a:ea typeface="Times New Roman"/>
              <a:cs typeface="Times New Roman"/>
            </a:endParaRPr>
          </a:p>
          <a:p>
            <a:pPr marL="0" indent="0" algn="just">
              <a:lnSpc>
                <a:spcPct val="106000"/>
              </a:lnSpc>
              <a:spcAft>
                <a:spcPts val="0"/>
              </a:spcAft>
              <a:buNone/>
            </a:pPr>
            <a:r>
              <a:rPr lang="uk-UA" spc="5" dirty="0">
                <a:latin typeface="Times New Roman"/>
                <a:ea typeface="Times New Roman"/>
                <a:cs typeface="Times New Roman"/>
              </a:rPr>
              <a:t>- активно застосовувати різноманітні форми підвищення мотивації </a:t>
            </a:r>
            <a:r>
              <a:rPr lang="uk-UA" spc="15" dirty="0">
                <a:latin typeface="Times New Roman"/>
                <a:ea typeface="Times New Roman"/>
                <a:cs typeface="Times New Roman"/>
              </a:rPr>
              <a:t>учнів до навчання.</a:t>
            </a:r>
            <a:endParaRPr lang="uk-UA" sz="2000" dirty="0">
              <a:ea typeface="Times New Roman"/>
              <a:cs typeface="Times New Roman"/>
            </a:endParaRPr>
          </a:p>
          <a:p>
            <a:pPr marL="0" indent="0" algn="just">
              <a:lnSpc>
                <a:spcPct val="106000"/>
              </a:lnSpc>
              <a:spcAft>
                <a:spcPts val="0"/>
              </a:spcAft>
              <a:buNone/>
            </a:pPr>
            <a:r>
              <a:rPr lang="uk-UA" dirty="0" smtClean="0">
                <a:latin typeface="Times New Roman"/>
                <a:ea typeface="Times New Roman"/>
                <a:cs typeface="Times New Roman"/>
              </a:rPr>
              <a:t>-у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   кожному    конкретному    випадку    відсутності    учнів    на уроках   невідкладно   з'ясовувати   причину,    встановлювати    </a:t>
            </a:r>
            <a:r>
              <a:rPr lang="uk-UA" spc="25" dirty="0">
                <a:latin typeface="Times New Roman"/>
                <a:ea typeface="Times New Roman"/>
                <a:cs typeface="Times New Roman"/>
              </a:rPr>
              <a:t>місце перебування  дитини. Інформувати батьків</a:t>
            </a:r>
            <a:r>
              <a:rPr lang="uk-UA" spc="5" dirty="0">
                <a:latin typeface="Times New Roman"/>
                <a:ea typeface="Times New Roman"/>
                <a:cs typeface="Times New Roman"/>
              </a:rPr>
              <a:t>.          </a:t>
            </a:r>
            <a:endParaRPr lang="uk-UA" sz="2000" dirty="0">
              <a:ea typeface="Times New Roman"/>
              <a:cs typeface="Times New Roman"/>
            </a:endParaRPr>
          </a:p>
          <a:p>
            <a:pPr marL="0" indent="0" algn="just">
              <a:lnSpc>
                <a:spcPct val="106000"/>
              </a:lnSpc>
              <a:spcAft>
                <a:spcPts val="0"/>
              </a:spcAft>
              <a:buNone/>
            </a:pPr>
            <a:r>
              <a:rPr lang="uk-UA" dirty="0">
                <a:latin typeface="Times New Roman"/>
                <a:ea typeface="Times New Roman"/>
                <a:cs typeface="Times New Roman"/>
              </a:rPr>
              <a:t>- на класних батьківських зборах аналізувати відвідування учнів та рекомендувати батькам систематично інформувати класних керівників про необхідну відсутність їхньої дитини на занятті.</a:t>
            </a:r>
            <a:endParaRPr lang="uk-UA" sz="2000" dirty="0">
              <a:ea typeface="Times New Roman"/>
              <a:cs typeface="Times New Roman"/>
            </a:endParaRPr>
          </a:p>
        </p:txBody>
      </p:sp>
      <p:pic>
        <p:nvPicPr>
          <p:cNvPr id="5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 cstate="print"/>
          <a:srcRect t="31723" b="25225"/>
          <a:stretch>
            <a:fillRect/>
          </a:stretch>
        </p:blipFill>
        <p:spPr bwMode="auto">
          <a:xfrm>
            <a:off x="3000364" y="6286520"/>
            <a:ext cx="3143272" cy="571480"/>
          </a:xfrm>
          <a:prstGeom prst="rect">
            <a:avLst/>
          </a:prstGeom>
          <a:noFill/>
        </p:spPr>
      </p:pic>
      <p:pic>
        <p:nvPicPr>
          <p:cNvPr id="6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 cstate="print"/>
          <a:srcRect t="31723" b="25225"/>
          <a:stretch>
            <a:fillRect/>
          </a:stretch>
        </p:blipFill>
        <p:spPr bwMode="auto">
          <a:xfrm>
            <a:off x="6028425" y="6286520"/>
            <a:ext cx="3143272" cy="571480"/>
          </a:xfrm>
          <a:prstGeom prst="rect">
            <a:avLst/>
          </a:prstGeom>
          <a:noFill/>
        </p:spPr>
      </p:pic>
      <p:pic>
        <p:nvPicPr>
          <p:cNvPr id="7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 cstate="print"/>
          <a:srcRect t="31723" b="25225"/>
          <a:stretch>
            <a:fillRect/>
          </a:stretch>
        </p:blipFill>
        <p:spPr bwMode="auto">
          <a:xfrm>
            <a:off x="-19710" y="6286520"/>
            <a:ext cx="3143272" cy="571480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103" y="0"/>
            <a:ext cx="4518025" cy="124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810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/>
          <a:srcRect l="12500" r="11718" b="45945"/>
          <a:stretch>
            <a:fillRect/>
          </a:stretch>
        </p:blipFill>
        <p:spPr bwMode="auto">
          <a:xfrm>
            <a:off x="2136893" y="0"/>
            <a:ext cx="4515414" cy="134076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5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3000364" y="6286520"/>
            <a:ext cx="3143272" cy="571480"/>
          </a:xfrm>
          <a:prstGeom prst="rect">
            <a:avLst/>
          </a:prstGeom>
          <a:noFill/>
        </p:spPr>
      </p:pic>
      <p:pic>
        <p:nvPicPr>
          <p:cNvPr id="6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6028425" y="6286520"/>
            <a:ext cx="3143272" cy="571480"/>
          </a:xfrm>
          <a:prstGeom prst="rect">
            <a:avLst/>
          </a:prstGeom>
          <a:noFill/>
        </p:spPr>
      </p:pic>
      <p:pic>
        <p:nvPicPr>
          <p:cNvPr id="7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-19710" y="6286520"/>
            <a:ext cx="3143272" cy="57148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468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31985"/>
            <a:ext cx="6900882" cy="34123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uk-UA" sz="33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uk-UA" sz="33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80335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Цього року школа стала переможцем обласного конкурсу </a:t>
            </a:r>
            <a:r>
              <a:rPr lang="uk-UA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проєктів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місцевого розвитку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 </a:t>
            </a:r>
            <a:r>
              <a:rPr lang="uk-UA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проєктом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«Капітальний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ремонт їдальні </a:t>
            </a:r>
            <a:r>
              <a:rPr lang="uk-UA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Долішненської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середньої загальноосвітньої школи І-ІІ ступенів, с. Долішнє, </a:t>
            </a:r>
            <a:r>
              <a:rPr lang="uk-UA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Стрийського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району, Львівської 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області»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2400" dirty="0"/>
          </a:p>
        </p:txBody>
      </p:sp>
      <p:pic>
        <p:nvPicPr>
          <p:cNvPr id="7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/>
          <a:srcRect l="12500" r="11718" b="45945"/>
          <a:stretch>
            <a:fillRect/>
          </a:stretch>
        </p:blipFill>
        <p:spPr bwMode="auto">
          <a:xfrm>
            <a:off x="2123728" y="0"/>
            <a:ext cx="4515414" cy="134076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6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-1" y="6286520"/>
            <a:ext cx="3075691" cy="571480"/>
          </a:xfrm>
          <a:prstGeom prst="rect">
            <a:avLst/>
          </a:prstGeom>
          <a:noFill/>
        </p:spPr>
      </p:pic>
      <p:pic>
        <p:nvPicPr>
          <p:cNvPr id="10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4" cstate="print"/>
          <a:srcRect t="31723" b="25225"/>
          <a:stretch>
            <a:fillRect/>
          </a:stretch>
        </p:blipFill>
        <p:spPr bwMode="auto">
          <a:xfrm>
            <a:off x="3000364" y="6286520"/>
            <a:ext cx="3143272" cy="571480"/>
          </a:xfrm>
          <a:prstGeom prst="rect">
            <a:avLst/>
          </a:prstGeom>
          <a:noFill/>
        </p:spPr>
      </p:pic>
      <p:pic>
        <p:nvPicPr>
          <p:cNvPr id="11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6068309" y="6286520"/>
            <a:ext cx="3075691" cy="57148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618087"/>
              </p:ext>
            </p:extLst>
          </p:nvPr>
        </p:nvGraphicFramePr>
        <p:xfrm>
          <a:off x="457200" y="3140968"/>
          <a:ext cx="8219256" cy="2304256"/>
        </p:xfrm>
        <a:graphic>
          <a:graphicData uri="http://schemas.openxmlformats.org/drawingml/2006/table">
            <a:tbl>
              <a:tblPr/>
              <a:tblGrid>
                <a:gridCol w="226368"/>
                <a:gridCol w="257049"/>
                <a:gridCol w="2839295"/>
                <a:gridCol w="864096"/>
                <a:gridCol w="864096"/>
                <a:gridCol w="1008112"/>
                <a:gridCol w="1008112"/>
                <a:gridCol w="1152128"/>
              </a:tblGrid>
              <a:tr h="2304256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11510" marR="1151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758</a:t>
                      </a:r>
                    </a:p>
                  </a:txBody>
                  <a:tcPr marL="11510" marR="1151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Капітальний ремонт їдальні </a:t>
                      </a:r>
                      <a:r>
                        <a:rPr lang="uk-UA" sz="1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Долішненської</a:t>
                      </a: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середньої загальноосвітньої школи І-ІІ ступенів, с. Долішнє, </a:t>
                      </a:r>
                      <a:r>
                        <a:rPr lang="uk-UA" sz="1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Стрийського</a:t>
                      </a: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району, Львівської області</a:t>
                      </a:r>
                    </a:p>
                  </a:txBody>
                  <a:tcPr marL="11510" marR="1151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467,789</a:t>
                      </a:r>
                    </a:p>
                  </a:txBody>
                  <a:tcPr marL="11510" marR="1151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233,894</a:t>
                      </a:r>
                    </a:p>
                  </a:txBody>
                  <a:tcPr marL="11510" marR="1151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112,269</a:t>
                      </a:r>
                    </a:p>
                  </a:txBody>
                  <a:tcPr marL="11510" marR="1151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74,727</a:t>
                      </a:r>
                    </a:p>
                  </a:txBody>
                  <a:tcPr marL="11510" marR="1151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46,899</a:t>
                      </a:r>
                    </a:p>
                  </a:txBody>
                  <a:tcPr marL="11510" marR="1151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40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31985"/>
            <a:ext cx="6900882" cy="34123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uk-UA" sz="33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uk-UA" sz="33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80335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b="1" dirty="0"/>
              <a:t>Організація харчування учнів у </a:t>
            </a:r>
            <a:r>
              <a:rPr lang="uk-UA" b="1" dirty="0" smtClean="0"/>
              <a:t>школі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err="1" smtClean="0"/>
              <a:t>Гарячим</a:t>
            </a:r>
            <a:r>
              <a:rPr lang="ru-RU" dirty="0" smtClean="0"/>
              <a:t> </a:t>
            </a:r>
            <a:r>
              <a:rPr lang="ru-RU" dirty="0" err="1"/>
              <a:t>харчуванням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охоплено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</a:t>
            </a:r>
            <a:r>
              <a:rPr lang="uk-UA" dirty="0"/>
              <a:t>100% </a:t>
            </a:r>
            <a:r>
              <a:rPr lang="ru-RU" dirty="0" err="1"/>
              <a:t>учнів</a:t>
            </a:r>
            <a:r>
              <a:rPr lang="ru-RU" dirty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: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err="1" smtClean="0"/>
              <a:t>Безкоштовне</a:t>
            </a:r>
            <a:r>
              <a:rPr lang="ru-RU" dirty="0" smtClean="0"/>
              <a:t> </a:t>
            </a:r>
            <a:r>
              <a:rPr lang="ru-RU" dirty="0" err="1" smtClean="0"/>
              <a:t>харчування</a:t>
            </a:r>
            <a:r>
              <a:rPr lang="ru-RU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 - </a:t>
            </a:r>
            <a:r>
              <a:rPr lang="uk-UA" dirty="0" smtClean="0"/>
              <a:t>30 </a:t>
            </a:r>
            <a:r>
              <a:rPr lang="uk-UA" dirty="0"/>
              <a:t>учнів 1 – 4 </a:t>
            </a:r>
            <a:r>
              <a:rPr lang="uk-UA" dirty="0" smtClean="0"/>
              <a:t>класів,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uk-UA" dirty="0" smtClean="0"/>
              <a:t>2 учнів – як діти учасників АТО), 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uk-UA" dirty="0" smtClean="0"/>
              <a:t>2 учнів з малозабезпеченої сім’ї;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uk-UA" dirty="0" smtClean="0"/>
              <a:t>За кошти батьків:</a:t>
            </a:r>
            <a:endParaRPr lang="uk-UA" dirty="0"/>
          </a:p>
          <a:p>
            <a:pPr marL="0" indent="0">
              <a:spcBef>
                <a:spcPts val="0"/>
              </a:spcBef>
              <a:buNone/>
            </a:pPr>
            <a:r>
              <a:rPr lang="uk-UA" dirty="0" smtClean="0"/>
              <a:t>- 30 учнів 5 - 9 класів.</a:t>
            </a:r>
            <a:endParaRPr lang="uk-UA" dirty="0"/>
          </a:p>
          <a:p>
            <a:pPr marL="0" indent="0" algn="ctr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7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/>
          <a:srcRect l="12500" r="11718" b="45945"/>
          <a:stretch>
            <a:fillRect/>
          </a:stretch>
        </p:blipFill>
        <p:spPr bwMode="auto">
          <a:xfrm>
            <a:off x="2123728" y="0"/>
            <a:ext cx="4515414" cy="134076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6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-1" y="6286520"/>
            <a:ext cx="3075691" cy="571480"/>
          </a:xfrm>
          <a:prstGeom prst="rect">
            <a:avLst/>
          </a:prstGeom>
          <a:noFill/>
        </p:spPr>
      </p:pic>
      <p:pic>
        <p:nvPicPr>
          <p:cNvPr id="10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4" cstate="print"/>
          <a:srcRect t="31723" b="25225"/>
          <a:stretch>
            <a:fillRect/>
          </a:stretch>
        </p:blipFill>
        <p:spPr bwMode="auto">
          <a:xfrm>
            <a:off x="3000364" y="6286520"/>
            <a:ext cx="3143272" cy="571480"/>
          </a:xfrm>
          <a:prstGeom prst="rect">
            <a:avLst/>
          </a:prstGeom>
          <a:noFill/>
        </p:spPr>
      </p:pic>
      <p:pic>
        <p:nvPicPr>
          <p:cNvPr id="11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6068309" y="6286520"/>
            <a:ext cx="3075691" cy="571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887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31985"/>
            <a:ext cx="6900882" cy="34123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uk-UA" sz="33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uk-UA" sz="33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1052736"/>
            <a:ext cx="8784976" cy="509138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4200" b="1" dirty="0" smtClean="0"/>
          </a:p>
          <a:p>
            <a:pPr marL="0" indent="0" algn="ctr">
              <a:spcBef>
                <a:spcPts val="0"/>
              </a:spcBef>
              <a:buNone/>
            </a:pPr>
            <a:endParaRPr lang="ru-RU" sz="4200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9600" b="1" dirty="0" err="1" smtClean="0"/>
              <a:t>Головні</a:t>
            </a:r>
            <a:r>
              <a:rPr lang="ru-RU" sz="9600" b="1" dirty="0" smtClean="0"/>
              <a:t> </a:t>
            </a:r>
            <a:r>
              <a:rPr lang="ru-RU" sz="9600" b="1" dirty="0" err="1"/>
              <a:t>завдання</a:t>
            </a:r>
            <a:r>
              <a:rPr lang="ru-RU" sz="9600" b="1" dirty="0"/>
              <a:t> </a:t>
            </a:r>
            <a:r>
              <a:rPr lang="ru-RU" sz="9600" b="1" dirty="0" err="1"/>
              <a:t>школи</a:t>
            </a:r>
            <a:r>
              <a:rPr lang="ru-RU" sz="9600" b="1" dirty="0"/>
              <a:t> у </a:t>
            </a:r>
            <a:r>
              <a:rPr lang="ru-RU" sz="9600" b="1" dirty="0" smtClean="0"/>
              <a:t>2021</a:t>
            </a:r>
            <a:r>
              <a:rPr lang="uk-UA" sz="9600" b="1" dirty="0" smtClean="0"/>
              <a:t>-</a:t>
            </a:r>
            <a:r>
              <a:rPr lang="ru-RU" sz="9600" b="1" dirty="0"/>
              <a:t>20</a:t>
            </a:r>
            <a:r>
              <a:rPr lang="uk-UA" sz="9600" b="1" dirty="0" smtClean="0"/>
              <a:t>22</a:t>
            </a:r>
            <a:r>
              <a:rPr lang="ru-RU" sz="9600" b="1" dirty="0" smtClean="0"/>
              <a:t> </a:t>
            </a:r>
            <a:r>
              <a:rPr lang="ru-RU" sz="9600" b="1" dirty="0" err="1"/>
              <a:t>навчальному</a:t>
            </a:r>
            <a:r>
              <a:rPr lang="ru-RU" sz="9600" b="1" dirty="0"/>
              <a:t> </a:t>
            </a:r>
            <a:r>
              <a:rPr lang="ru-RU" sz="9600" b="1" dirty="0" err="1" smtClean="0"/>
              <a:t>році</a:t>
            </a:r>
            <a:r>
              <a:rPr lang="ru-RU" sz="9600" b="1" dirty="0" smtClean="0"/>
              <a:t>:</a:t>
            </a:r>
            <a:r>
              <a:rPr lang="ru-RU" sz="9600" dirty="0" smtClean="0"/>
              <a:t> </a:t>
            </a:r>
          </a:p>
          <a:p>
            <a:r>
              <a:rPr lang="ru-RU" sz="6200" dirty="0" err="1" smtClean="0"/>
              <a:t>цілеспрямоване</a:t>
            </a:r>
            <a:r>
              <a:rPr lang="ru-RU" sz="6200" dirty="0" smtClean="0"/>
              <a:t> </a:t>
            </a:r>
            <a:r>
              <a:rPr lang="ru-RU" sz="6200" dirty="0" err="1"/>
              <a:t>формування</a:t>
            </a:r>
            <a:r>
              <a:rPr lang="ru-RU" sz="6200" dirty="0"/>
              <a:t> </a:t>
            </a:r>
            <a:r>
              <a:rPr lang="ru-RU" sz="6200" dirty="0" err="1"/>
              <a:t>стійких</a:t>
            </a:r>
            <a:r>
              <a:rPr lang="ru-RU" sz="6200" dirty="0"/>
              <a:t> </a:t>
            </a:r>
            <a:r>
              <a:rPr lang="ru-RU" sz="6200" dirty="0" err="1"/>
              <a:t>інтересів</a:t>
            </a:r>
            <a:r>
              <a:rPr lang="ru-RU" sz="6200" dirty="0"/>
              <a:t>, </a:t>
            </a:r>
            <a:r>
              <a:rPr lang="ru-RU" sz="6200" dirty="0" err="1"/>
              <a:t>творчої</a:t>
            </a:r>
            <a:r>
              <a:rPr lang="ru-RU" sz="6200" dirty="0"/>
              <a:t> </a:t>
            </a:r>
            <a:r>
              <a:rPr lang="ru-RU" sz="6200" dirty="0" err="1"/>
              <a:t>активності</a:t>
            </a:r>
            <a:r>
              <a:rPr lang="ru-RU" sz="6200" dirty="0"/>
              <a:t> та </a:t>
            </a:r>
            <a:r>
              <a:rPr lang="ru-RU" sz="6200" dirty="0" err="1"/>
              <a:t>основних</a:t>
            </a:r>
            <a:r>
              <a:rPr lang="ru-RU" sz="6200" dirty="0"/>
              <a:t> компетентностей </a:t>
            </a:r>
            <a:r>
              <a:rPr lang="ru-RU" sz="6200" dirty="0" err="1"/>
              <a:t>учнів</a:t>
            </a:r>
            <a:r>
              <a:rPr lang="ru-RU" sz="6200" dirty="0"/>
              <a:t>;</a:t>
            </a:r>
            <a:endParaRPr lang="uk-UA" sz="6200" dirty="0"/>
          </a:p>
          <a:p>
            <a:r>
              <a:rPr lang="ru-RU" sz="6200" dirty="0" err="1" smtClean="0"/>
              <a:t>організацію</a:t>
            </a:r>
            <a:r>
              <a:rPr lang="ru-RU" sz="6200" dirty="0" smtClean="0"/>
              <a:t> </a:t>
            </a:r>
            <a:r>
              <a:rPr lang="ru-RU" sz="6200" dirty="0" err="1"/>
              <a:t>ефективної</a:t>
            </a:r>
            <a:r>
              <a:rPr lang="ru-RU" sz="6200" dirty="0"/>
              <a:t> </a:t>
            </a:r>
            <a:r>
              <a:rPr lang="ru-RU" sz="6200" dirty="0" err="1"/>
              <a:t>пізнавальної</a:t>
            </a:r>
            <a:r>
              <a:rPr lang="ru-RU" sz="6200" dirty="0"/>
              <a:t> </a:t>
            </a:r>
            <a:r>
              <a:rPr lang="ru-RU" sz="6200" dirty="0" err="1"/>
              <a:t>діяльності</a:t>
            </a:r>
            <a:r>
              <a:rPr lang="ru-RU" sz="6200" dirty="0"/>
              <a:t> </a:t>
            </a:r>
            <a:r>
              <a:rPr lang="ru-RU" sz="6200" dirty="0" err="1"/>
              <a:t>учнів</a:t>
            </a:r>
            <a:r>
              <a:rPr lang="ru-RU" sz="6200" dirty="0"/>
              <a:t> на уроках </a:t>
            </a:r>
            <a:r>
              <a:rPr lang="ru-RU" sz="6200" dirty="0" err="1"/>
              <a:t>відповідно</a:t>
            </a:r>
            <a:r>
              <a:rPr lang="ru-RU" sz="6200" dirty="0"/>
              <a:t> до </a:t>
            </a:r>
            <a:r>
              <a:rPr lang="ru-RU" sz="6200" dirty="0" err="1"/>
              <a:t>їх</a:t>
            </a:r>
            <a:r>
              <a:rPr lang="ru-RU" sz="6200" dirty="0"/>
              <a:t> мети і </a:t>
            </a:r>
            <a:r>
              <a:rPr lang="ru-RU" sz="6200" dirty="0" err="1"/>
              <a:t>завдань</a:t>
            </a:r>
            <a:r>
              <a:rPr lang="ru-RU" sz="6200" dirty="0"/>
              <a:t>;</a:t>
            </a:r>
            <a:endParaRPr lang="uk-UA" sz="6200" dirty="0"/>
          </a:p>
          <a:p>
            <a:r>
              <a:rPr lang="ru-RU" sz="6200" dirty="0" err="1" smtClean="0"/>
              <a:t>підвищення</a:t>
            </a:r>
            <a:r>
              <a:rPr lang="ru-RU" sz="6200" dirty="0" smtClean="0"/>
              <a:t> </a:t>
            </a:r>
            <a:r>
              <a:rPr lang="ru-RU" sz="6200" dirty="0" err="1"/>
              <a:t>професійної</a:t>
            </a:r>
            <a:r>
              <a:rPr lang="ru-RU" sz="6200" dirty="0"/>
              <a:t> </a:t>
            </a:r>
            <a:r>
              <a:rPr lang="ru-RU" sz="6200" dirty="0" err="1"/>
              <a:t>майстерності</a:t>
            </a:r>
            <a:r>
              <a:rPr lang="ru-RU" sz="6200" dirty="0"/>
              <a:t> </a:t>
            </a:r>
            <a:r>
              <a:rPr lang="ru-RU" sz="6200" dirty="0" err="1"/>
              <a:t>вчителів</a:t>
            </a:r>
            <a:r>
              <a:rPr lang="ru-RU" sz="6200" dirty="0"/>
              <a:t>, </a:t>
            </a:r>
            <a:r>
              <a:rPr lang="ru-RU" sz="6200" dirty="0" err="1"/>
              <a:t>їх</a:t>
            </a:r>
            <a:r>
              <a:rPr lang="ru-RU" sz="6200" dirty="0"/>
              <a:t> </a:t>
            </a:r>
            <a:r>
              <a:rPr lang="ru-RU" sz="6200" dirty="0" err="1"/>
              <a:t>методичної</a:t>
            </a:r>
            <a:r>
              <a:rPr lang="ru-RU" sz="6200" dirty="0"/>
              <a:t> </a:t>
            </a:r>
            <a:r>
              <a:rPr lang="ru-RU" sz="6200" dirty="0" err="1"/>
              <a:t>підготовки</a:t>
            </a:r>
            <a:r>
              <a:rPr lang="ru-RU" sz="6200" dirty="0"/>
              <a:t>;</a:t>
            </a:r>
            <a:endParaRPr lang="uk-UA" sz="6200" dirty="0"/>
          </a:p>
          <a:p>
            <a:r>
              <a:rPr lang="ru-RU" sz="6200" dirty="0" err="1" smtClean="0"/>
              <a:t>засвоєння</a:t>
            </a:r>
            <a:r>
              <a:rPr lang="ru-RU" sz="6200" dirty="0" smtClean="0"/>
              <a:t> </a:t>
            </a:r>
            <a:r>
              <a:rPr lang="ru-RU" sz="6200" dirty="0" err="1"/>
              <a:t>учнями</a:t>
            </a:r>
            <a:r>
              <a:rPr lang="ru-RU" sz="6200" dirty="0"/>
              <a:t> </a:t>
            </a:r>
            <a:r>
              <a:rPr lang="ru-RU" sz="6200" dirty="0" err="1"/>
              <a:t>змісту</a:t>
            </a:r>
            <a:r>
              <a:rPr lang="ru-RU" sz="6200" dirty="0"/>
              <a:t> </a:t>
            </a:r>
            <a:r>
              <a:rPr lang="ru-RU" sz="6200" dirty="0" err="1"/>
              <a:t>навчальних</a:t>
            </a:r>
            <a:r>
              <a:rPr lang="ru-RU" sz="6200" dirty="0"/>
              <a:t> </a:t>
            </a:r>
            <a:r>
              <a:rPr lang="ru-RU" sz="6200" dirty="0" err="1"/>
              <a:t>програм</a:t>
            </a:r>
            <a:r>
              <a:rPr lang="ru-RU" sz="6200" dirty="0"/>
              <a:t> через </a:t>
            </a:r>
            <a:r>
              <a:rPr lang="ru-RU" sz="6200" dirty="0" err="1"/>
              <a:t>вдосконалення</a:t>
            </a:r>
            <a:r>
              <a:rPr lang="ru-RU" sz="6200" dirty="0"/>
              <a:t> </a:t>
            </a:r>
            <a:r>
              <a:rPr lang="ru-RU" sz="6200" dirty="0" err="1"/>
              <a:t>навчальної</a:t>
            </a:r>
            <a:r>
              <a:rPr lang="ru-RU" sz="6200" dirty="0"/>
              <a:t> </a:t>
            </a:r>
            <a:r>
              <a:rPr lang="ru-RU" sz="6200" dirty="0" err="1"/>
              <a:t>ефективності</a:t>
            </a:r>
            <a:r>
              <a:rPr lang="ru-RU" sz="6200" dirty="0"/>
              <a:t> уроку з </a:t>
            </a:r>
            <a:r>
              <a:rPr lang="ru-RU" sz="6200" dirty="0" err="1"/>
              <a:t>використанням</a:t>
            </a:r>
            <a:r>
              <a:rPr lang="ru-RU" sz="6200" dirty="0"/>
              <a:t> </a:t>
            </a:r>
            <a:r>
              <a:rPr lang="ru-RU" sz="6200" dirty="0" err="1"/>
              <a:t>індивідуального</a:t>
            </a:r>
            <a:r>
              <a:rPr lang="ru-RU" sz="6200" dirty="0"/>
              <a:t> та </a:t>
            </a:r>
            <a:r>
              <a:rPr lang="ru-RU" sz="6200" dirty="0" err="1"/>
              <a:t>диференційованого</a:t>
            </a:r>
            <a:r>
              <a:rPr lang="ru-RU" sz="6200" dirty="0"/>
              <a:t> </a:t>
            </a:r>
            <a:r>
              <a:rPr lang="ru-RU" sz="6200" dirty="0" err="1"/>
              <a:t>підходу</a:t>
            </a:r>
            <a:r>
              <a:rPr lang="ru-RU" sz="6200" dirty="0"/>
              <a:t> до </a:t>
            </a:r>
            <a:r>
              <a:rPr lang="ru-RU" sz="6200" dirty="0" err="1"/>
              <a:t>учнів</a:t>
            </a:r>
            <a:r>
              <a:rPr lang="ru-RU" sz="6200" dirty="0"/>
              <a:t>;</a:t>
            </a:r>
            <a:endParaRPr lang="uk-UA" sz="6200" dirty="0"/>
          </a:p>
          <a:p>
            <a:r>
              <a:rPr lang="ru-RU" sz="6200" dirty="0" err="1" smtClean="0"/>
              <a:t>соціальний</a:t>
            </a:r>
            <a:r>
              <a:rPr lang="ru-RU" sz="6200" dirty="0" smtClean="0"/>
              <a:t> </a:t>
            </a:r>
            <a:r>
              <a:rPr lang="ru-RU" sz="6200" dirty="0" err="1"/>
              <a:t>захист</a:t>
            </a:r>
            <a:r>
              <a:rPr lang="ru-RU" sz="6200" dirty="0"/>
              <a:t> </a:t>
            </a:r>
            <a:r>
              <a:rPr lang="ru-RU" sz="6200" dirty="0" err="1"/>
              <a:t>учасників</a:t>
            </a:r>
            <a:r>
              <a:rPr lang="ru-RU" sz="6200" dirty="0"/>
              <a:t> </a:t>
            </a:r>
            <a:r>
              <a:rPr lang="uk-UA" sz="6200" dirty="0"/>
              <a:t>освітнього </a:t>
            </a:r>
            <a:r>
              <a:rPr lang="ru-RU" sz="6200" dirty="0" err="1"/>
              <a:t>процесу</a:t>
            </a:r>
            <a:r>
              <a:rPr lang="ru-RU" sz="6200" dirty="0"/>
              <a:t>;</a:t>
            </a:r>
            <a:endParaRPr lang="uk-UA" sz="6200" dirty="0"/>
          </a:p>
          <a:p>
            <a:r>
              <a:rPr lang="ru-RU" sz="6200" dirty="0" err="1" smtClean="0"/>
              <a:t>залучення</a:t>
            </a:r>
            <a:r>
              <a:rPr lang="ru-RU" sz="6200" dirty="0" smtClean="0"/>
              <a:t> </a:t>
            </a:r>
            <a:r>
              <a:rPr lang="ru-RU" sz="6200" dirty="0" err="1"/>
              <a:t>позабюджетних</a:t>
            </a:r>
            <a:r>
              <a:rPr lang="ru-RU" sz="6200" dirty="0"/>
              <a:t> </a:t>
            </a:r>
            <a:r>
              <a:rPr lang="ru-RU" sz="6200" dirty="0" err="1"/>
              <a:t>коштів</a:t>
            </a:r>
            <a:r>
              <a:rPr lang="ru-RU" sz="6200" dirty="0"/>
              <a:t> з метою </a:t>
            </a:r>
            <a:r>
              <a:rPr lang="ru-RU" sz="6200" dirty="0" err="1"/>
              <a:t>забезпечення</a:t>
            </a:r>
            <a:r>
              <a:rPr lang="ru-RU" sz="6200" dirty="0"/>
              <a:t> нормального </a:t>
            </a:r>
            <a:r>
              <a:rPr lang="ru-RU" sz="6200" dirty="0" err="1"/>
              <a:t>функціонування</a:t>
            </a:r>
            <a:r>
              <a:rPr lang="ru-RU" sz="6200" dirty="0"/>
              <a:t> </a:t>
            </a:r>
            <a:r>
              <a:rPr lang="ru-RU" sz="6200" dirty="0" err="1"/>
              <a:t>школи</a:t>
            </a:r>
            <a:r>
              <a:rPr lang="ru-RU" sz="6200" dirty="0"/>
              <a:t>;</a:t>
            </a:r>
            <a:endParaRPr lang="uk-UA" sz="6200" dirty="0"/>
          </a:p>
          <a:p>
            <a:r>
              <a:rPr lang="ru-RU" sz="6200" dirty="0" err="1" smtClean="0"/>
              <a:t>удосконалення</a:t>
            </a:r>
            <a:r>
              <a:rPr lang="ru-RU" sz="6200" dirty="0" smtClean="0"/>
              <a:t> </a:t>
            </a:r>
            <a:r>
              <a:rPr lang="ru-RU" sz="6200" dirty="0" err="1"/>
              <a:t>системи</a:t>
            </a:r>
            <a:r>
              <a:rPr lang="ru-RU" sz="6200" dirty="0"/>
              <a:t> </a:t>
            </a:r>
            <a:r>
              <a:rPr lang="ru-RU" sz="6200" dirty="0" err="1"/>
              <a:t>виховної</a:t>
            </a:r>
            <a:r>
              <a:rPr lang="ru-RU" sz="6200" dirty="0"/>
              <a:t> </a:t>
            </a:r>
            <a:r>
              <a:rPr lang="ru-RU" sz="6200" dirty="0" err="1"/>
              <a:t>роботи</a:t>
            </a:r>
            <a:r>
              <a:rPr lang="ru-RU" sz="6200" dirty="0"/>
              <a:t> на </a:t>
            </a:r>
            <a:r>
              <a:rPr lang="ru-RU" sz="6200" dirty="0" err="1"/>
              <a:t>основі</a:t>
            </a:r>
            <a:r>
              <a:rPr lang="ru-RU" sz="6200" dirty="0"/>
              <a:t> </a:t>
            </a:r>
            <a:r>
              <a:rPr lang="ru-RU" sz="6200" dirty="0" err="1"/>
              <a:t>найбільш</a:t>
            </a:r>
            <a:r>
              <a:rPr lang="ru-RU" sz="6200" dirty="0"/>
              <a:t> </a:t>
            </a:r>
            <a:r>
              <a:rPr lang="ru-RU" sz="6200" dirty="0" err="1"/>
              <a:t>ефективних</a:t>
            </a:r>
            <a:r>
              <a:rPr lang="ru-RU" sz="6200" dirty="0"/>
              <a:t> </a:t>
            </a:r>
            <a:r>
              <a:rPr lang="ru-RU" sz="6200" dirty="0" err="1"/>
              <a:t>прийомів</a:t>
            </a:r>
            <a:r>
              <a:rPr lang="ru-RU" sz="6200" dirty="0"/>
              <a:t> методики </a:t>
            </a:r>
            <a:r>
              <a:rPr lang="ru-RU" sz="6200" dirty="0" err="1"/>
              <a:t>колективного</a:t>
            </a:r>
            <a:r>
              <a:rPr lang="ru-RU" sz="6200" dirty="0"/>
              <a:t> </a:t>
            </a:r>
            <a:r>
              <a:rPr lang="ru-RU" sz="6200" dirty="0" err="1"/>
              <a:t>творчого</a:t>
            </a:r>
            <a:r>
              <a:rPr lang="ru-RU" sz="6200" dirty="0"/>
              <a:t> </a:t>
            </a:r>
            <a:r>
              <a:rPr lang="ru-RU" sz="6200" dirty="0" err="1"/>
              <a:t>виховання</a:t>
            </a:r>
            <a:r>
              <a:rPr lang="ru-RU" sz="6200" dirty="0"/>
              <a:t> та </a:t>
            </a:r>
            <a:r>
              <a:rPr lang="ru-RU" sz="6200" dirty="0" err="1"/>
              <a:t>учнівського</a:t>
            </a:r>
            <a:r>
              <a:rPr lang="ru-RU" sz="6200" dirty="0"/>
              <a:t> </a:t>
            </a:r>
            <a:r>
              <a:rPr lang="ru-RU" sz="6200" dirty="0" err="1"/>
              <a:t>самоврядування</a:t>
            </a:r>
            <a:r>
              <a:rPr lang="ru-RU" sz="6200" dirty="0"/>
              <a:t>;</a:t>
            </a:r>
            <a:endParaRPr lang="uk-UA" sz="6200" dirty="0"/>
          </a:p>
          <a:p>
            <a:r>
              <a:rPr lang="ru-RU" sz="6200" dirty="0" err="1" smtClean="0"/>
              <a:t>реалізація</a:t>
            </a:r>
            <a:r>
              <a:rPr lang="ru-RU" sz="6200" dirty="0" smtClean="0"/>
              <a:t> </a:t>
            </a:r>
            <a:r>
              <a:rPr lang="ru-RU" sz="6200" dirty="0" err="1"/>
              <a:t>основних</a:t>
            </a:r>
            <a:r>
              <a:rPr lang="ru-RU" sz="6200" dirty="0"/>
              <a:t> </a:t>
            </a:r>
            <a:r>
              <a:rPr lang="ru-RU" sz="6200" dirty="0" err="1"/>
              <a:t>положень</a:t>
            </a:r>
            <a:r>
              <a:rPr lang="ru-RU" sz="6200" dirty="0"/>
              <a:t> </a:t>
            </a:r>
            <a:r>
              <a:rPr lang="ru-RU" sz="6200" dirty="0" err="1"/>
              <a:t>особистісно</a:t>
            </a:r>
            <a:r>
              <a:rPr lang="ru-RU" sz="6200" dirty="0"/>
              <a:t> </a:t>
            </a:r>
            <a:r>
              <a:rPr lang="ru-RU" sz="6200" dirty="0" err="1"/>
              <a:t>орієнтованого</a:t>
            </a:r>
            <a:r>
              <a:rPr lang="ru-RU" sz="6200" dirty="0"/>
              <a:t> </a:t>
            </a:r>
            <a:r>
              <a:rPr lang="ru-RU" sz="6200" dirty="0" err="1"/>
              <a:t>підходу</a:t>
            </a:r>
            <a:r>
              <a:rPr lang="ru-RU" sz="6200" dirty="0"/>
              <a:t> до </a:t>
            </a:r>
            <a:r>
              <a:rPr lang="ru-RU" sz="6200" dirty="0" err="1"/>
              <a:t>навчання</a:t>
            </a:r>
            <a:r>
              <a:rPr lang="ru-RU" sz="6200" dirty="0"/>
              <a:t> та </a:t>
            </a:r>
            <a:r>
              <a:rPr lang="ru-RU" sz="6200" dirty="0" err="1"/>
              <a:t>виховання</a:t>
            </a:r>
            <a:r>
              <a:rPr lang="ru-RU" sz="6200" dirty="0"/>
              <a:t>;</a:t>
            </a:r>
            <a:endParaRPr lang="uk-UA" sz="6200" dirty="0"/>
          </a:p>
          <a:p>
            <a:r>
              <a:rPr lang="ru-RU" sz="6200" dirty="0" err="1" smtClean="0"/>
              <a:t>впровадження</a:t>
            </a:r>
            <a:r>
              <a:rPr lang="ru-RU" sz="6200" dirty="0" smtClean="0"/>
              <a:t> </a:t>
            </a:r>
            <a:r>
              <a:rPr lang="ru-RU" sz="6200" dirty="0" err="1"/>
              <a:t>інформаційних</a:t>
            </a:r>
            <a:r>
              <a:rPr lang="ru-RU" sz="6200" dirty="0"/>
              <a:t> та </a:t>
            </a:r>
            <a:r>
              <a:rPr lang="ru-RU" sz="6200" dirty="0" err="1"/>
              <a:t>комунікативних</a:t>
            </a:r>
            <a:r>
              <a:rPr lang="ru-RU" sz="6200" dirty="0"/>
              <a:t> </a:t>
            </a:r>
            <a:r>
              <a:rPr lang="ru-RU" sz="6200" dirty="0" err="1"/>
              <a:t>технологій</a:t>
            </a:r>
            <a:r>
              <a:rPr lang="ru-RU" sz="6200" dirty="0"/>
              <a:t>, </a:t>
            </a:r>
            <a:r>
              <a:rPr lang="ru-RU" sz="6200" dirty="0" err="1"/>
              <a:t>комп’ютеризації</a:t>
            </a:r>
            <a:r>
              <a:rPr lang="ru-RU" sz="6200" dirty="0"/>
              <a:t> та </a:t>
            </a:r>
            <a:r>
              <a:rPr lang="ru-RU" sz="6200" dirty="0" err="1" smtClean="0"/>
              <a:t>інформатизації</a:t>
            </a:r>
            <a:r>
              <a:rPr lang="ru-RU" sz="6200" dirty="0" smtClean="0"/>
              <a:t>  </a:t>
            </a:r>
            <a:r>
              <a:rPr lang="ru-RU" sz="6200" dirty="0" err="1" smtClean="0"/>
              <a:t>освітнього</a:t>
            </a:r>
            <a:r>
              <a:rPr lang="ru-RU" sz="6200" dirty="0" smtClean="0"/>
              <a:t> </a:t>
            </a:r>
            <a:r>
              <a:rPr lang="ru-RU" sz="6200" dirty="0" err="1" smtClean="0"/>
              <a:t>процесу</a:t>
            </a:r>
            <a:r>
              <a:rPr lang="ru-RU" sz="6200" dirty="0" smtClean="0"/>
              <a:t>;</a:t>
            </a:r>
            <a:endParaRPr lang="uk-UA" sz="6200" dirty="0"/>
          </a:p>
          <a:p>
            <a:r>
              <a:rPr lang="ru-RU" sz="6200" dirty="0" smtClean="0"/>
              <a:t>робота </a:t>
            </a:r>
            <a:r>
              <a:rPr lang="ru-RU" sz="6200" dirty="0" err="1"/>
              <a:t>зі</a:t>
            </a:r>
            <a:r>
              <a:rPr lang="ru-RU" sz="6200" dirty="0"/>
              <a:t> </a:t>
            </a:r>
            <a:r>
              <a:rPr lang="ru-RU" sz="6200" dirty="0" err="1"/>
              <a:t>здібними</a:t>
            </a:r>
            <a:r>
              <a:rPr lang="ru-RU" sz="6200" dirty="0"/>
              <a:t> та </a:t>
            </a:r>
            <a:r>
              <a:rPr lang="ru-RU" sz="6200" dirty="0" err="1"/>
              <a:t>обдарованими</a:t>
            </a:r>
            <a:r>
              <a:rPr lang="ru-RU" sz="6200" dirty="0"/>
              <a:t> </a:t>
            </a:r>
            <a:r>
              <a:rPr lang="ru-RU" sz="6200" dirty="0" err="1"/>
              <a:t>дітьми</a:t>
            </a:r>
            <a:r>
              <a:rPr lang="ru-RU" sz="6200" dirty="0"/>
              <a:t>;</a:t>
            </a:r>
            <a:endParaRPr lang="uk-UA" sz="6200" dirty="0"/>
          </a:p>
          <a:p>
            <a:r>
              <a:rPr lang="ru-RU" sz="6200" dirty="0" err="1" smtClean="0"/>
              <a:t>зміцнення</a:t>
            </a:r>
            <a:r>
              <a:rPr lang="ru-RU" sz="6200" dirty="0" smtClean="0"/>
              <a:t> </a:t>
            </a:r>
            <a:r>
              <a:rPr lang="ru-RU" sz="6200" dirty="0" err="1"/>
              <a:t>матеріально-технічної</a:t>
            </a:r>
            <a:r>
              <a:rPr lang="ru-RU" sz="6200" dirty="0"/>
              <a:t> </a:t>
            </a:r>
            <a:r>
              <a:rPr lang="ru-RU" sz="6200" dirty="0" err="1"/>
              <a:t>бази</a:t>
            </a:r>
            <a:r>
              <a:rPr lang="ru-RU" sz="6200" dirty="0"/>
              <a:t> </a:t>
            </a:r>
            <a:r>
              <a:rPr lang="ru-RU" sz="6200" dirty="0" err="1"/>
              <a:t>школи</a:t>
            </a:r>
            <a:r>
              <a:rPr lang="ru-RU" sz="6200" dirty="0"/>
              <a:t>;</a:t>
            </a:r>
            <a:endParaRPr lang="uk-UA" sz="6200" dirty="0"/>
          </a:p>
          <a:p>
            <a:r>
              <a:rPr lang="ru-RU" sz="6200" dirty="0" smtClean="0"/>
              <a:t>робота </a:t>
            </a:r>
            <a:r>
              <a:rPr lang="ru-RU" sz="6200" dirty="0"/>
              <a:t>з </a:t>
            </a:r>
            <a:r>
              <a:rPr lang="ru-RU" sz="6200" dirty="0" err="1"/>
              <a:t>профілактики</a:t>
            </a:r>
            <a:r>
              <a:rPr lang="ru-RU" sz="6200" dirty="0"/>
              <a:t> </a:t>
            </a:r>
            <a:r>
              <a:rPr lang="ru-RU" sz="6200" dirty="0" err="1"/>
              <a:t>дитячої</a:t>
            </a:r>
            <a:r>
              <a:rPr lang="ru-RU" sz="6200" dirty="0"/>
              <a:t> </a:t>
            </a:r>
            <a:r>
              <a:rPr lang="ru-RU" sz="6200" dirty="0" err="1"/>
              <a:t>злочинності</a:t>
            </a:r>
            <a:r>
              <a:rPr lang="ru-RU" sz="6200" dirty="0"/>
              <a:t> та </a:t>
            </a:r>
            <a:r>
              <a:rPr lang="ru-RU" sz="6200" dirty="0" err="1"/>
              <a:t>правопорушень</a:t>
            </a:r>
            <a:r>
              <a:rPr lang="ru-RU" sz="6200" dirty="0"/>
              <a:t>;</a:t>
            </a:r>
            <a:endParaRPr lang="uk-UA" sz="6200" dirty="0"/>
          </a:p>
          <a:p>
            <a:r>
              <a:rPr lang="ru-RU" sz="6200" dirty="0" smtClean="0"/>
              <a:t>робота </a:t>
            </a:r>
            <a:r>
              <a:rPr lang="ru-RU" sz="6200" dirty="0"/>
              <a:t>на </a:t>
            </a:r>
            <a:r>
              <a:rPr lang="ru-RU" sz="6200" dirty="0" err="1"/>
              <a:t>території</a:t>
            </a:r>
            <a:r>
              <a:rPr lang="ru-RU" sz="6200" dirty="0"/>
              <a:t> </a:t>
            </a:r>
            <a:r>
              <a:rPr lang="ru-RU" sz="6200" dirty="0" err="1"/>
              <a:t>обслуговування</a:t>
            </a:r>
            <a:r>
              <a:rPr lang="ru-RU" sz="6200" dirty="0"/>
              <a:t> </a:t>
            </a:r>
            <a:r>
              <a:rPr lang="ru-RU" sz="6200" dirty="0" err="1"/>
              <a:t>школи</a:t>
            </a:r>
            <a:r>
              <a:rPr lang="ru-RU" sz="6200" dirty="0"/>
              <a:t>;</a:t>
            </a:r>
            <a:endParaRPr lang="uk-UA" sz="6200" dirty="0"/>
          </a:p>
          <a:p>
            <a:r>
              <a:rPr lang="ru-RU" sz="6200" dirty="0" err="1" smtClean="0"/>
              <a:t>створення</a:t>
            </a:r>
            <a:r>
              <a:rPr lang="ru-RU" sz="6200" dirty="0" smtClean="0"/>
              <a:t> </a:t>
            </a:r>
            <a:r>
              <a:rPr lang="ru-RU" sz="6200" dirty="0" err="1"/>
              <a:t>безпечних</a:t>
            </a:r>
            <a:r>
              <a:rPr lang="ru-RU" sz="6200" dirty="0"/>
              <a:t> умов з </a:t>
            </a:r>
            <a:r>
              <a:rPr lang="ru-RU" sz="6200" dirty="0" err="1"/>
              <a:t>охорони</a:t>
            </a:r>
            <a:r>
              <a:rPr lang="ru-RU" sz="6200" dirty="0"/>
              <a:t> </a:t>
            </a:r>
            <a:r>
              <a:rPr lang="ru-RU" sz="6200" dirty="0" err="1"/>
              <a:t>праці</a:t>
            </a:r>
            <a:r>
              <a:rPr lang="ru-RU" sz="6200" dirty="0"/>
              <a:t> для </a:t>
            </a:r>
            <a:r>
              <a:rPr lang="ru-RU" sz="6200" dirty="0" err="1"/>
              <a:t>учнів</a:t>
            </a:r>
            <a:r>
              <a:rPr lang="ru-RU" sz="6200" dirty="0"/>
              <a:t> та </a:t>
            </a:r>
            <a:r>
              <a:rPr lang="ru-RU" sz="6200" dirty="0" err="1"/>
              <a:t>працівників</a:t>
            </a:r>
            <a:r>
              <a:rPr lang="ru-RU" sz="6200" dirty="0"/>
              <a:t> </a:t>
            </a:r>
            <a:r>
              <a:rPr lang="ru-RU" sz="6200" dirty="0" err="1"/>
              <a:t>школи</a:t>
            </a:r>
            <a:r>
              <a:rPr lang="ru-RU" sz="6200" dirty="0"/>
              <a:t>.</a:t>
            </a:r>
            <a:endParaRPr lang="uk-UA" sz="6200" dirty="0"/>
          </a:p>
          <a:p>
            <a:pPr marL="0" indent="0" algn="ctr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7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/>
          <a:srcRect l="12500" r="11718" b="45945"/>
          <a:stretch>
            <a:fillRect/>
          </a:stretch>
        </p:blipFill>
        <p:spPr bwMode="auto">
          <a:xfrm>
            <a:off x="2483768" y="-59122"/>
            <a:ext cx="4515414" cy="134076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6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-1" y="6286520"/>
            <a:ext cx="3075691" cy="571480"/>
          </a:xfrm>
          <a:prstGeom prst="rect">
            <a:avLst/>
          </a:prstGeom>
          <a:noFill/>
        </p:spPr>
      </p:pic>
      <p:pic>
        <p:nvPicPr>
          <p:cNvPr id="10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4" cstate="print"/>
          <a:srcRect t="31723" b="25225"/>
          <a:stretch>
            <a:fillRect/>
          </a:stretch>
        </p:blipFill>
        <p:spPr bwMode="auto">
          <a:xfrm>
            <a:off x="3000364" y="6286520"/>
            <a:ext cx="3143272" cy="571480"/>
          </a:xfrm>
          <a:prstGeom prst="rect">
            <a:avLst/>
          </a:prstGeom>
          <a:noFill/>
        </p:spPr>
      </p:pic>
      <p:pic>
        <p:nvPicPr>
          <p:cNvPr id="11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6068309" y="6286520"/>
            <a:ext cx="3075691" cy="571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405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/>
          <a:srcRect l="12500" r="11718" b="45945"/>
          <a:stretch>
            <a:fillRect/>
          </a:stretch>
        </p:blipFill>
        <p:spPr bwMode="auto">
          <a:xfrm>
            <a:off x="2483768" y="-59122"/>
            <a:ext cx="4515414" cy="134076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5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-1" y="6286520"/>
            <a:ext cx="3075691" cy="571480"/>
          </a:xfrm>
          <a:prstGeom prst="rect">
            <a:avLst/>
          </a:prstGeom>
          <a:noFill/>
        </p:spPr>
      </p:pic>
      <p:pic>
        <p:nvPicPr>
          <p:cNvPr id="6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3039591" y="6286520"/>
            <a:ext cx="3075691" cy="571480"/>
          </a:xfrm>
          <a:prstGeom prst="rect">
            <a:avLst/>
          </a:prstGeom>
          <a:noFill/>
        </p:spPr>
      </p:pic>
      <p:pic>
        <p:nvPicPr>
          <p:cNvPr id="7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6079182" y="6286520"/>
            <a:ext cx="3075691" cy="571480"/>
          </a:xfrm>
          <a:prstGeom prst="rect">
            <a:avLst/>
          </a:prstGeom>
          <a:noFill/>
        </p:spPr>
      </p:pic>
      <p:sp>
        <p:nvSpPr>
          <p:cNvPr id="8" name="Прямокутник 7"/>
          <p:cNvSpPr/>
          <p:nvPr/>
        </p:nvSpPr>
        <p:spPr>
          <a:xfrm>
            <a:off x="251520" y="1124744"/>
            <a:ext cx="864096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endParaRPr lang="ru-RU" spc="-25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spc="-25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«</a:t>
            </a:r>
            <a:r>
              <a:rPr lang="ru-RU" sz="2800" b="1" spc="-25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Людяність</a:t>
            </a:r>
            <a:r>
              <a:rPr lang="ru-RU" sz="2800" b="1" spc="-2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ru-RU" sz="2800" b="1" spc="-25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сердечність</a:t>
            </a:r>
            <a:r>
              <a:rPr lang="ru-RU" sz="2800" b="1" spc="-2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800" b="1" spc="-4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чуйність</a:t>
            </a:r>
            <a:r>
              <a:rPr lang="ru-RU" sz="2800" b="1" spc="-4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,— </a:t>
            </a:r>
            <a:r>
              <a:rPr lang="ru-RU" sz="2800" b="1" spc="-4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цей</a:t>
            </a:r>
            <a:r>
              <a:rPr lang="ru-RU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моральний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800" b="1" spc="-6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імунітет</a:t>
            </a:r>
            <a:r>
              <a:rPr lang="ru-RU" sz="2800" b="1" spc="-6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800" b="1" spc="-6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проти</a:t>
            </a:r>
            <a:r>
              <a:rPr lang="ru-RU" sz="2800" b="1" spc="-6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зла</a:t>
            </a:r>
            <a:r>
              <a:rPr lang="ru-RU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800" b="1" spc="-1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здобувається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800" b="1" spc="-1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ru-RU" sz="2800" b="1" spc="-1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лише</a:t>
            </a:r>
            <a:r>
              <a:rPr lang="ru-RU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800" b="1" spc="-15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тоді</a:t>
            </a:r>
            <a:r>
              <a:rPr lang="ru-RU" sz="2800" b="1" spc="-1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коли </a:t>
            </a:r>
            <a:r>
              <a:rPr lang="ru-RU" sz="2800" b="1" spc="-15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людина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800" b="1" spc="-35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</a:t>
            </a:r>
            <a:r>
              <a:rPr lang="ru-RU" sz="2800" b="1" spc="-35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ранньому</a:t>
            </a:r>
            <a:r>
              <a:rPr lang="ru-RU" sz="2800" b="1" spc="-3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800" b="1" spc="-35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дитинстві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пройшла</a:t>
            </a:r>
            <a:r>
              <a:rPr lang="ru-RU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школу </a:t>
            </a:r>
            <a:r>
              <a:rPr lang="ru-RU" sz="28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доброти</a:t>
            </a:r>
            <a:r>
              <a:rPr lang="ru-RU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школу </a:t>
            </a:r>
            <a:r>
              <a:rPr lang="ru-RU" sz="28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справді</a:t>
            </a:r>
            <a:r>
              <a:rPr lang="ru-RU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людських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800" b="1" spc="-1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стосунків</a:t>
            </a:r>
            <a:r>
              <a:rPr lang="ru-RU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».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uk-UA" sz="2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              </a:t>
            </a:r>
            <a:r>
              <a:rPr lang="uk-UA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                  </a:t>
            </a:r>
            <a:r>
              <a:rPr lang="ru-RU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sz="2800" b="1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</a:t>
            </a:r>
            <a:r>
              <a:rPr lang="ru-RU" sz="28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В.О.Сухомлинський</a:t>
            </a:r>
            <a:endParaRPr lang="uk-UA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19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31985"/>
            <a:ext cx="6900882" cy="34123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uk-UA" sz="33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uk-UA" sz="33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214414" y="1340768"/>
            <a:ext cx="7043758" cy="4803352"/>
          </a:xfrm>
        </p:spPr>
        <p:txBody>
          <a:bodyPr>
            <a:normAutofit fontScale="85000" lnSpcReduction="10000"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uk-UA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Долішненська</a:t>
            </a:r>
            <a:r>
              <a:rPr lang="uk-UA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lang="uk-UA" b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СЗШ </a:t>
            </a:r>
            <a:r>
              <a:rPr lang="uk-UA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І-ІІ ступенів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2020-2021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навчальному році здійснювала діяльність, пов'язану з наданням базової загальної середньої освіти.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Вся робота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Законами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“Про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“Про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повну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загальноосвітній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заклад”,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рограми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Стрийському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Львівської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/>
          <a:srcRect l="12500" r="11718" b="45945"/>
          <a:stretch>
            <a:fillRect/>
          </a:stretch>
        </p:blipFill>
        <p:spPr bwMode="auto">
          <a:xfrm>
            <a:off x="2123728" y="0"/>
            <a:ext cx="4515414" cy="134076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6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-1" y="6286520"/>
            <a:ext cx="3075691" cy="571480"/>
          </a:xfrm>
          <a:prstGeom prst="rect">
            <a:avLst/>
          </a:prstGeom>
          <a:noFill/>
        </p:spPr>
      </p:pic>
      <p:pic>
        <p:nvPicPr>
          <p:cNvPr id="10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4" cstate="print"/>
          <a:srcRect t="31723" b="25225"/>
          <a:stretch>
            <a:fillRect/>
          </a:stretch>
        </p:blipFill>
        <p:spPr bwMode="auto">
          <a:xfrm>
            <a:off x="3000364" y="6286520"/>
            <a:ext cx="3143272" cy="571480"/>
          </a:xfrm>
          <a:prstGeom prst="rect">
            <a:avLst/>
          </a:prstGeom>
          <a:noFill/>
        </p:spPr>
      </p:pic>
      <p:pic>
        <p:nvPicPr>
          <p:cNvPr id="11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6068309" y="6286520"/>
            <a:ext cx="3075691" cy="571480"/>
          </a:xfrm>
          <a:prstGeom prst="rect">
            <a:avLst/>
          </a:prstGeom>
          <a:noFill/>
        </p:spPr>
      </p:pic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/>
          <a:srcRect l="12500" r="11718" b="45945"/>
          <a:stretch>
            <a:fillRect/>
          </a:stretch>
        </p:blipFill>
        <p:spPr bwMode="auto">
          <a:xfrm>
            <a:off x="2136893" y="0"/>
            <a:ext cx="4515414" cy="1340768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13751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31985"/>
            <a:ext cx="6900882" cy="34123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uk-UA" sz="33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uk-UA" sz="33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83568" y="764704"/>
            <a:ext cx="8136904" cy="5379416"/>
          </a:xfrm>
        </p:spPr>
        <p:txBody>
          <a:bodyPr>
            <a:normAutofit fontScale="92500" lnSpcReduction="20000"/>
          </a:bodyPr>
          <a:lstStyle/>
          <a:p>
            <a:pPr indent="450215" algn="ctr">
              <a:spcAft>
                <a:spcPts val="0"/>
              </a:spcAft>
            </a:pP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Загальні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відомості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про заклад</a:t>
            </a: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Комунальний заклад освіти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Долішненська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СЗШ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І-ІІ 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ступенів (з 23 січня 2021 року – КЗ Моршинської міської ради)</a:t>
            </a: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Юридична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адреса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загальноосвітнього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закладу:</a:t>
            </a: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82480,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Львівська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область,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Стрийський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район,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село 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Долішнє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вул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Шевченка, 18</a:t>
            </a: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Електронна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адреса школи:</a:t>
            </a: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indent="0" algn="just">
              <a:buNone/>
            </a:pPr>
            <a:r>
              <a:rPr lang="uk-UA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	fedornjak-2014@</a:t>
            </a:r>
            <a:r>
              <a:rPr lang="uk-UA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ukr.net</a:t>
            </a: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Сайт школи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https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://dolishneschool.e-schools.info</a:t>
            </a: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7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/>
          <a:srcRect l="12500" r="11718" b="45945"/>
          <a:stretch>
            <a:fillRect/>
          </a:stretch>
        </p:blipFill>
        <p:spPr bwMode="auto">
          <a:xfrm>
            <a:off x="2123728" y="0"/>
            <a:ext cx="4515414" cy="134076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6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4" cstate="print"/>
          <a:srcRect t="31723" b="25225"/>
          <a:stretch>
            <a:fillRect/>
          </a:stretch>
        </p:blipFill>
        <p:spPr bwMode="auto">
          <a:xfrm>
            <a:off x="-1" y="6286520"/>
            <a:ext cx="3075691" cy="571480"/>
          </a:xfrm>
          <a:prstGeom prst="rect">
            <a:avLst/>
          </a:prstGeom>
          <a:noFill/>
        </p:spPr>
      </p:pic>
      <p:pic>
        <p:nvPicPr>
          <p:cNvPr id="10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5" cstate="print"/>
          <a:srcRect t="31723" b="25225"/>
          <a:stretch>
            <a:fillRect/>
          </a:stretch>
        </p:blipFill>
        <p:spPr bwMode="auto">
          <a:xfrm>
            <a:off x="3000364" y="6286520"/>
            <a:ext cx="3143272" cy="571480"/>
          </a:xfrm>
          <a:prstGeom prst="rect">
            <a:avLst/>
          </a:prstGeom>
          <a:noFill/>
        </p:spPr>
      </p:pic>
      <p:pic>
        <p:nvPicPr>
          <p:cNvPr id="11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4" cstate="print"/>
          <a:srcRect t="31723" b="25225"/>
          <a:stretch>
            <a:fillRect/>
          </a:stretch>
        </p:blipFill>
        <p:spPr bwMode="auto">
          <a:xfrm>
            <a:off x="6068309" y="6286520"/>
            <a:ext cx="3075691" cy="571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857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Управління закладом освіти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uk-UA" sz="3000" dirty="0" smtClean="0"/>
              <a:t>Надання методичної, практичної допомоги вчителям;</a:t>
            </a:r>
          </a:p>
          <a:p>
            <a:pPr>
              <a:buFont typeface="Wingdings" pitchFamily="2" charset="2"/>
              <a:buChar char="Ø"/>
            </a:pPr>
            <a:r>
              <a:rPr lang="uk-UA" sz="3000" dirty="0" smtClean="0"/>
              <a:t>Створення оптимальних умов для навчання і розвитку дітей;</a:t>
            </a:r>
          </a:p>
          <a:p>
            <a:pPr>
              <a:buFont typeface="Wingdings" pitchFamily="2" charset="2"/>
              <a:buChar char="Ø"/>
            </a:pPr>
            <a:r>
              <a:rPr lang="uk-UA" sz="3000" dirty="0" smtClean="0"/>
              <a:t>Удосконалення освітнього процесу, покращення матеріальної бази школи, реалізація науково-методичної та виховної проблеми;</a:t>
            </a:r>
          </a:p>
          <a:p>
            <a:pPr>
              <a:buFont typeface="Wingdings" pitchFamily="2" charset="2"/>
              <a:buChar char="Ø"/>
            </a:pPr>
            <a:r>
              <a:rPr lang="uk-UA" sz="3000" dirty="0" smtClean="0"/>
              <a:t>Організація навчальної та позакласної роботи;</a:t>
            </a:r>
          </a:p>
          <a:p>
            <a:pPr>
              <a:buFont typeface="Wingdings" pitchFamily="2" charset="2"/>
              <a:buChar char="Ø"/>
            </a:pPr>
            <a:r>
              <a:rPr lang="uk-UA" sz="3000" dirty="0" smtClean="0"/>
              <a:t>Створення умов для змістовного відпочинку та проведення виховної роботи з учнями.</a:t>
            </a:r>
          </a:p>
          <a:p>
            <a:pPr>
              <a:buFont typeface="Wingdings" pitchFamily="2" charset="2"/>
              <a:buChar char="Ø"/>
            </a:pPr>
            <a:endParaRPr lang="uk-UA" dirty="0"/>
          </a:p>
        </p:txBody>
      </p:sp>
      <p:pic>
        <p:nvPicPr>
          <p:cNvPr id="4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/>
          <a:srcRect l="12500" r="11718" b="45945"/>
          <a:stretch>
            <a:fillRect/>
          </a:stretch>
        </p:blipFill>
        <p:spPr bwMode="auto">
          <a:xfrm>
            <a:off x="2314293" y="116632"/>
            <a:ext cx="4515414" cy="134076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5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3000364" y="6286520"/>
            <a:ext cx="3143272" cy="571480"/>
          </a:xfrm>
          <a:prstGeom prst="rect">
            <a:avLst/>
          </a:prstGeom>
          <a:noFill/>
        </p:spPr>
      </p:pic>
      <p:pic>
        <p:nvPicPr>
          <p:cNvPr id="6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6028425" y="6286520"/>
            <a:ext cx="3115575" cy="571480"/>
          </a:xfrm>
          <a:prstGeom prst="rect">
            <a:avLst/>
          </a:prstGeom>
          <a:noFill/>
        </p:spPr>
      </p:pic>
      <p:pic>
        <p:nvPicPr>
          <p:cNvPr id="7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-19710" y="6286520"/>
            <a:ext cx="3143272" cy="571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1877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31985"/>
            <a:ext cx="6900882" cy="34123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uk-UA" sz="33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uk-UA" sz="33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7504" y="836712"/>
            <a:ext cx="9036496" cy="530740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err="1" smtClean="0"/>
              <a:t>Якісний</a:t>
            </a:r>
            <a:r>
              <a:rPr lang="ru-RU" dirty="0" smtClean="0"/>
              <a:t> склад </a:t>
            </a:r>
            <a:r>
              <a:rPr lang="ru-RU" dirty="0" err="1" smtClean="0"/>
              <a:t>вчителів</a:t>
            </a:r>
            <a:endParaRPr lang="ru-RU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/>
              <a:t>за </a:t>
            </a:r>
            <a:r>
              <a:rPr lang="ru-RU" sz="2400" dirty="0" err="1" smtClean="0"/>
              <a:t>віком</a:t>
            </a:r>
            <a:r>
              <a:rPr lang="ru-RU" sz="2400" dirty="0" smtClean="0"/>
              <a:t>                                   за </a:t>
            </a:r>
            <a:r>
              <a:rPr lang="ru-RU" sz="2400" dirty="0" err="1" smtClean="0"/>
              <a:t>педагогічним</a:t>
            </a:r>
            <a:r>
              <a:rPr lang="ru-RU" sz="2400" dirty="0" smtClean="0"/>
              <a:t> стажем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dirty="0"/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 algn="ctr">
              <a:spcBef>
                <a:spcPts val="0"/>
              </a:spcBef>
              <a:buNone/>
            </a:pPr>
            <a:endParaRPr lang="ru-RU" sz="2400" dirty="0"/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 algn="ctr">
              <a:spcBef>
                <a:spcPts val="0"/>
              </a:spcBef>
              <a:buNone/>
            </a:pPr>
            <a:endParaRPr lang="ru-RU" sz="2400" dirty="0"/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/>
              <a:t>за </a:t>
            </a:r>
            <a:r>
              <a:rPr lang="ru-RU" sz="2400" dirty="0" err="1" smtClean="0"/>
              <a:t>кваліфікаційними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категоріями</a:t>
            </a:r>
            <a:endParaRPr lang="ru-RU" sz="2400" dirty="0"/>
          </a:p>
        </p:txBody>
      </p:sp>
      <p:pic>
        <p:nvPicPr>
          <p:cNvPr id="7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/>
          <a:srcRect l="12500" r="11718" b="45945"/>
          <a:stretch>
            <a:fillRect/>
          </a:stretch>
        </p:blipFill>
        <p:spPr bwMode="auto">
          <a:xfrm>
            <a:off x="2123728" y="0"/>
            <a:ext cx="4515414" cy="134076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6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-1" y="6286520"/>
            <a:ext cx="3075691" cy="571480"/>
          </a:xfrm>
          <a:prstGeom prst="rect">
            <a:avLst/>
          </a:prstGeom>
          <a:noFill/>
        </p:spPr>
      </p:pic>
      <p:pic>
        <p:nvPicPr>
          <p:cNvPr id="10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4" cstate="print"/>
          <a:srcRect t="31723" b="25225"/>
          <a:stretch>
            <a:fillRect/>
          </a:stretch>
        </p:blipFill>
        <p:spPr bwMode="auto">
          <a:xfrm>
            <a:off x="3000364" y="6286520"/>
            <a:ext cx="3143272" cy="571480"/>
          </a:xfrm>
          <a:prstGeom prst="rect">
            <a:avLst/>
          </a:prstGeom>
          <a:noFill/>
        </p:spPr>
      </p:pic>
      <p:pic>
        <p:nvPicPr>
          <p:cNvPr id="11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6068309" y="6286520"/>
            <a:ext cx="3075691" cy="571480"/>
          </a:xfrm>
          <a:prstGeom prst="rect">
            <a:avLst/>
          </a:prstGeom>
          <a:noFill/>
        </p:spPr>
      </p:pic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546759"/>
              </p:ext>
            </p:extLst>
          </p:nvPr>
        </p:nvGraphicFramePr>
        <p:xfrm>
          <a:off x="323529" y="1768487"/>
          <a:ext cx="3822301" cy="194854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34719">
                  <a:extLst>
                    <a:ext uri="{9D8B030D-6E8A-4147-A177-3AD203B41FA5}">
                      <a16:colId xmlns="" xmlns:a16="http://schemas.microsoft.com/office/drawing/2014/main" val="974717494"/>
                    </a:ext>
                  </a:extLst>
                </a:gridCol>
                <a:gridCol w="1987582">
                  <a:extLst>
                    <a:ext uri="{9D8B030D-6E8A-4147-A177-3AD203B41FA5}">
                      <a16:colId xmlns="" xmlns:a16="http://schemas.microsoft.com/office/drawing/2014/main" val="3410459322"/>
                    </a:ext>
                  </a:extLst>
                </a:gridCol>
              </a:tblGrid>
              <a:tr h="487136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Кількість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педпрацівників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Навчальний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рік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2020-2021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85419457"/>
                  </a:ext>
                </a:extLst>
              </a:tr>
              <a:tr h="243568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 30 років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80293152"/>
                  </a:ext>
                </a:extLst>
              </a:tr>
              <a:tr h="243568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 – 40 років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66063205"/>
                  </a:ext>
                </a:extLst>
              </a:tr>
              <a:tr h="243568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41- 50 років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57915291"/>
                  </a:ext>
                </a:extLst>
              </a:tr>
              <a:tr h="243568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51- 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років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53957550"/>
                  </a:ext>
                </a:extLst>
              </a:tr>
              <a:tr h="243568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Понад 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років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38046420"/>
                  </a:ext>
                </a:extLst>
              </a:tr>
              <a:tr h="243568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Всього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21303979"/>
                  </a:ext>
                </a:extLst>
              </a:tr>
            </a:tbl>
          </a:graphicData>
        </a:graphic>
      </p:graphicFrame>
      <p:graphicFrame>
        <p:nvGraphicFramePr>
          <p:cNvPr id="8" name="Таблиця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698145"/>
              </p:ext>
            </p:extLst>
          </p:nvPr>
        </p:nvGraphicFramePr>
        <p:xfrm>
          <a:off x="611560" y="4509121"/>
          <a:ext cx="7920879" cy="136815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50049">
                  <a:extLst>
                    <a:ext uri="{9D8B030D-6E8A-4147-A177-3AD203B41FA5}">
                      <a16:colId xmlns="" xmlns:a16="http://schemas.microsoft.com/office/drawing/2014/main" val="854660271"/>
                    </a:ext>
                  </a:extLst>
                </a:gridCol>
                <a:gridCol w="1075445">
                  <a:extLst>
                    <a:ext uri="{9D8B030D-6E8A-4147-A177-3AD203B41FA5}">
                      <a16:colId xmlns="" xmlns:a16="http://schemas.microsoft.com/office/drawing/2014/main" val="658222276"/>
                    </a:ext>
                  </a:extLst>
                </a:gridCol>
                <a:gridCol w="1089853">
                  <a:extLst>
                    <a:ext uri="{9D8B030D-6E8A-4147-A177-3AD203B41FA5}">
                      <a16:colId xmlns="" xmlns:a16="http://schemas.microsoft.com/office/drawing/2014/main" val="2264890670"/>
                    </a:ext>
                  </a:extLst>
                </a:gridCol>
                <a:gridCol w="1359485">
                  <a:extLst>
                    <a:ext uri="{9D8B030D-6E8A-4147-A177-3AD203B41FA5}">
                      <a16:colId xmlns="" xmlns:a16="http://schemas.microsoft.com/office/drawing/2014/main" val="718701183"/>
                    </a:ext>
                  </a:extLst>
                </a:gridCol>
                <a:gridCol w="1339933">
                  <a:extLst>
                    <a:ext uri="{9D8B030D-6E8A-4147-A177-3AD203B41FA5}">
                      <a16:colId xmlns="" xmlns:a16="http://schemas.microsoft.com/office/drawing/2014/main" val="325198215"/>
                    </a:ext>
                  </a:extLst>
                </a:gridCol>
                <a:gridCol w="1606114">
                  <a:extLst>
                    <a:ext uri="{9D8B030D-6E8A-4147-A177-3AD203B41FA5}">
                      <a16:colId xmlns="" xmlns:a16="http://schemas.microsoft.com/office/drawing/2014/main" val="2833892195"/>
                    </a:ext>
                  </a:extLst>
                </a:gridCol>
              </a:tblGrid>
              <a:tr h="325335">
                <a:tc gridSpan="4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Кваліфікаційна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категорія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Звання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35915220"/>
                  </a:ext>
                </a:extLst>
              </a:tr>
              <a:tr h="6506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Вища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Сп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еціаліст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Тарифний розряд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арший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уч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итель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45878198"/>
                  </a:ext>
                </a:extLst>
              </a:tr>
              <a:tr h="392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76863710"/>
                  </a:ext>
                </a:extLst>
              </a:tr>
            </a:tbl>
          </a:graphicData>
        </a:graphic>
      </p:graphicFrame>
      <p:graphicFrame>
        <p:nvGraphicFramePr>
          <p:cNvPr id="9" name="Таблиця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396316"/>
              </p:ext>
            </p:extLst>
          </p:nvPr>
        </p:nvGraphicFramePr>
        <p:xfrm>
          <a:off x="4499992" y="1768488"/>
          <a:ext cx="4248472" cy="194854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13430">
                  <a:extLst>
                    <a:ext uri="{9D8B030D-6E8A-4147-A177-3AD203B41FA5}">
                      <a16:colId xmlns="" xmlns:a16="http://schemas.microsoft.com/office/drawing/2014/main" val="3137093947"/>
                    </a:ext>
                  </a:extLst>
                </a:gridCol>
                <a:gridCol w="2135042">
                  <a:extLst>
                    <a:ext uri="{9D8B030D-6E8A-4147-A177-3AD203B41FA5}">
                      <a16:colId xmlns="" xmlns:a16="http://schemas.microsoft.com/office/drawing/2014/main" val="820456334"/>
                    </a:ext>
                  </a:extLst>
                </a:gridCol>
              </a:tblGrid>
              <a:tr h="556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Кількість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працівників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Навчальний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рік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2020-2021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35989722"/>
                  </a:ext>
                </a:extLst>
              </a:tr>
              <a:tr h="278363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 3 років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39273251"/>
                  </a:ext>
                </a:extLst>
              </a:tr>
              <a:tr h="278363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– 10 років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03187090"/>
                  </a:ext>
                </a:extLst>
              </a:tr>
              <a:tr h="278363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10- 20 років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06664636"/>
                  </a:ext>
                </a:extLst>
              </a:tr>
              <a:tr h="278363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Понад 20 років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51727352"/>
                  </a:ext>
                </a:extLst>
              </a:tr>
              <a:tr h="278363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Всього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15087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059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507845"/>
            <a:ext cx="6900882" cy="34123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uk-UA" sz="33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uk-UA" sz="33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194388" y="1453350"/>
            <a:ext cx="7043758" cy="480335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/>
              <a:t>МЕРЕЖА КЛАСІВ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7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/>
          <a:srcRect l="12500" r="11718" b="45945"/>
          <a:stretch>
            <a:fillRect/>
          </a:stretch>
        </p:blipFill>
        <p:spPr bwMode="auto">
          <a:xfrm>
            <a:off x="2123728" y="0"/>
            <a:ext cx="4515414" cy="134076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6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-1" y="6286520"/>
            <a:ext cx="3075691" cy="571480"/>
          </a:xfrm>
          <a:prstGeom prst="rect">
            <a:avLst/>
          </a:prstGeom>
          <a:noFill/>
        </p:spPr>
      </p:pic>
      <p:pic>
        <p:nvPicPr>
          <p:cNvPr id="10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4" cstate="print"/>
          <a:srcRect t="31723" b="25225"/>
          <a:stretch>
            <a:fillRect/>
          </a:stretch>
        </p:blipFill>
        <p:spPr bwMode="auto">
          <a:xfrm>
            <a:off x="3000364" y="6286520"/>
            <a:ext cx="3143272" cy="571480"/>
          </a:xfrm>
          <a:prstGeom prst="rect">
            <a:avLst/>
          </a:prstGeom>
          <a:noFill/>
        </p:spPr>
      </p:pic>
      <p:pic>
        <p:nvPicPr>
          <p:cNvPr id="11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6068309" y="6286520"/>
            <a:ext cx="3075691" cy="571480"/>
          </a:xfrm>
          <a:prstGeom prst="rect">
            <a:avLst/>
          </a:prstGeom>
          <a:noFill/>
        </p:spPr>
      </p:pic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393502"/>
              </p:ext>
            </p:extLst>
          </p:nvPr>
        </p:nvGraphicFramePr>
        <p:xfrm>
          <a:off x="2001520" y="2151060"/>
          <a:ext cx="5140960" cy="342424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68680">
                  <a:extLst>
                    <a:ext uri="{9D8B030D-6E8A-4147-A177-3AD203B41FA5}">
                      <a16:colId xmlns="" xmlns:a16="http://schemas.microsoft.com/office/drawing/2014/main" val="577448860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3361921870"/>
                    </a:ext>
                  </a:extLst>
                </a:gridCol>
                <a:gridCol w="1564640">
                  <a:extLst>
                    <a:ext uri="{9D8B030D-6E8A-4147-A177-3AD203B41FA5}">
                      <a16:colId xmlns="" xmlns:a16="http://schemas.microsoft.com/office/drawing/2014/main" val="3967119473"/>
                    </a:ext>
                  </a:extLst>
                </a:gridCol>
                <a:gridCol w="1564640">
                  <a:extLst>
                    <a:ext uri="{9D8B030D-6E8A-4147-A177-3AD203B41FA5}">
                      <a16:colId xmlns="" xmlns:a16="http://schemas.microsoft.com/office/drawing/2014/main" val="41151462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учнів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 т. ч. учні що навчаються за індивідуальною формою навчання за станом здоров’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 т. ч. учні що навчаються на інклюзивному навчанню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23752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10417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389646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7305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565797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784950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626110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276348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934553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20387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83430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86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31985"/>
            <a:ext cx="6900882" cy="34123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uk-UA" sz="33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uk-UA" sz="33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480335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dirty="0" err="1" smtClean="0"/>
              <a:t>Працевлаштування</a:t>
            </a:r>
            <a:r>
              <a:rPr lang="ru-RU" b="1" dirty="0" smtClean="0"/>
              <a:t> </a:t>
            </a:r>
            <a:r>
              <a:rPr lang="ru-RU" b="1" dirty="0" err="1" smtClean="0"/>
              <a:t>випускників</a:t>
            </a:r>
            <a:r>
              <a:rPr lang="ru-RU" b="1" dirty="0" smtClean="0"/>
              <a:t> 2020 року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b="1" dirty="0" smtClean="0"/>
          </a:p>
          <a:p>
            <a:pPr lvl="0" algn="ctr">
              <a:buFont typeface="Times New Roman" panose="02020603050405020304" pitchFamily="18" charset="0"/>
              <a:buChar char="-"/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10 класі – 1 учень, </a:t>
            </a:r>
            <a:endParaRPr lang="uk-UA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buFont typeface="Times New Roman" panose="02020603050405020304" pitchFamily="18" charset="0"/>
              <a:buChar char="-"/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коледжах  – 3 учні;</a:t>
            </a:r>
            <a:endParaRPr lang="uk-UA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buFont typeface="Times New Roman" panose="02020603050405020304" pitchFamily="18" charset="0"/>
              <a:buChar char="-"/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ПТУ – 2 учні.</a:t>
            </a:r>
            <a:endParaRPr lang="uk-UA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b="1" dirty="0"/>
          </a:p>
        </p:txBody>
      </p:sp>
      <p:pic>
        <p:nvPicPr>
          <p:cNvPr id="7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/>
          <a:srcRect l="12500" r="11718" b="45945"/>
          <a:stretch>
            <a:fillRect/>
          </a:stretch>
        </p:blipFill>
        <p:spPr bwMode="auto">
          <a:xfrm>
            <a:off x="2123728" y="0"/>
            <a:ext cx="4515414" cy="134076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6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-1" y="6286520"/>
            <a:ext cx="3075691" cy="571480"/>
          </a:xfrm>
          <a:prstGeom prst="rect">
            <a:avLst/>
          </a:prstGeom>
          <a:noFill/>
        </p:spPr>
      </p:pic>
      <p:pic>
        <p:nvPicPr>
          <p:cNvPr id="10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4" cstate="print"/>
          <a:srcRect t="31723" b="25225"/>
          <a:stretch>
            <a:fillRect/>
          </a:stretch>
        </p:blipFill>
        <p:spPr bwMode="auto">
          <a:xfrm>
            <a:off x="3000364" y="6286520"/>
            <a:ext cx="3143272" cy="571480"/>
          </a:xfrm>
          <a:prstGeom prst="rect">
            <a:avLst/>
          </a:prstGeom>
          <a:noFill/>
        </p:spPr>
      </p:pic>
      <p:pic>
        <p:nvPicPr>
          <p:cNvPr id="11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6068309" y="6286520"/>
            <a:ext cx="3075691" cy="571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98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31985"/>
            <a:ext cx="6900882" cy="34123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uk-UA" sz="33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uk-UA" sz="33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4803352"/>
          </a:xfrm>
        </p:spPr>
        <p:txBody>
          <a:bodyPr>
            <a:normAutofit lnSpcReduction="10000"/>
          </a:bodyPr>
          <a:lstStyle/>
          <a:p>
            <a:pPr indent="0" algn="ctr"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Набір учнів до 1 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класу</a:t>
            </a:r>
          </a:p>
          <a:p>
            <a:pPr indent="0" algn="ctr"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аказ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Міністерства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освіти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 науки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"Про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затвердження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Порядку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зарахування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відрахування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переведення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учнів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державних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комунальних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закладів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освіти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здобуття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повної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загальної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середньої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освіти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" №367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16.04.2018 р.</a:t>
            </a:r>
          </a:p>
          <a:p>
            <a:pPr indent="0" algn="ctr">
              <a:spcAft>
                <a:spcPts val="0"/>
              </a:spcAft>
              <a:buNone/>
            </a:pPr>
            <a:endParaRPr lang="ru-RU" dirty="0">
              <a:latin typeface="Times New Roman" panose="02020603050405020304" pitchFamily="18" charset="0"/>
            </a:endParaRPr>
          </a:p>
          <a:p>
            <a:pPr indent="0" algn="ctr">
              <a:spcAft>
                <a:spcPts val="0"/>
              </a:spcAft>
              <a:buNone/>
            </a:pP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2021-2022 навчальний рік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 першого 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класу зараховано 8 учнів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/>
          <a:srcRect l="12500" r="11718" b="45945"/>
          <a:stretch>
            <a:fillRect/>
          </a:stretch>
        </p:blipFill>
        <p:spPr bwMode="auto">
          <a:xfrm>
            <a:off x="2123728" y="0"/>
            <a:ext cx="4515414" cy="134076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6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-1" y="6286520"/>
            <a:ext cx="3075691" cy="571480"/>
          </a:xfrm>
          <a:prstGeom prst="rect">
            <a:avLst/>
          </a:prstGeom>
          <a:noFill/>
        </p:spPr>
      </p:pic>
      <p:pic>
        <p:nvPicPr>
          <p:cNvPr id="10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4" cstate="print"/>
          <a:srcRect t="31723" b="25225"/>
          <a:stretch>
            <a:fillRect/>
          </a:stretch>
        </p:blipFill>
        <p:spPr bwMode="auto">
          <a:xfrm>
            <a:off x="3000364" y="6286520"/>
            <a:ext cx="3143272" cy="571480"/>
          </a:xfrm>
          <a:prstGeom prst="rect">
            <a:avLst/>
          </a:prstGeom>
          <a:noFill/>
        </p:spPr>
      </p:pic>
      <p:pic>
        <p:nvPicPr>
          <p:cNvPr id="11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6068309" y="6286520"/>
            <a:ext cx="3075691" cy="571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287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</Template>
  <TotalTime>455</TotalTime>
  <Words>1041</Words>
  <Application>Microsoft Office PowerPoint</Application>
  <PresentationFormat>Экран (4:3)</PresentationFormat>
  <Paragraphs>383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Звіт директора Долішненської СЗШ   І-ІІ ступенів  Федорняк Галини Василівни</vt:lpstr>
      <vt:lpstr>Презентация PowerPoint</vt:lpstr>
      <vt:lpstr> </vt:lpstr>
      <vt:lpstr> </vt:lpstr>
      <vt:lpstr>Управління закладом освіти</vt:lpstr>
      <vt:lpstr> </vt:lpstr>
      <vt:lpstr> </vt:lpstr>
      <vt:lpstr> </vt:lpstr>
      <vt:lpstr> </vt:lpstr>
      <vt:lpstr> </vt:lpstr>
      <vt:lpstr> </vt:lpstr>
      <vt:lpstr>Методична робота</vt:lpstr>
      <vt:lpstr>Інформатизація освітнього процесу</vt:lpstr>
      <vt:lpstr>Інклюзивне навчання</vt:lpstr>
      <vt:lpstr> </vt:lpstr>
      <vt:lpstr>Робота з обдарованими дітьми</vt:lpstr>
      <vt:lpstr> </vt:lpstr>
      <vt:lpstr> </vt:lpstr>
      <vt:lpstr>Відвідування учнями школи</vt:lpstr>
      <vt:lpstr> </vt:lpstr>
      <vt:lpstr> </vt:lpstr>
      <vt:lpstr> </vt:lpstr>
      <vt:lpstr>Презентация PowerPoint</vt:lpstr>
    </vt:vector>
  </TitlesOfParts>
  <Company>Інститут Модернізації та Змісту освіти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Учитель</dc:creator>
  <cp:lastModifiedBy>User</cp:lastModifiedBy>
  <cp:revision>33</cp:revision>
  <dcterms:created xsi:type="dcterms:W3CDTF">2019-06-05T08:35:37Z</dcterms:created>
  <dcterms:modified xsi:type="dcterms:W3CDTF">2021-06-11T09:38:31Z</dcterms:modified>
</cp:coreProperties>
</file>