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8" r:id="rId3"/>
    <p:sldId id="261" r:id="rId4"/>
    <p:sldId id="262" r:id="rId5"/>
    <p:sldId id="263" r:id="rId6"/>
    <p:sldId id="264" r:id="rId7"/>
    <p:sldId id="265" r:id="rId8"/>
    <p:sldId id="266" r:id="rId9"/>
    <p:sldId id="277" r:id="rId10"/>
    <p:sldId id="278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22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3/15/2021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1400" dirty="0" err="1" smtClean="0">
                <a:solidFill>
                  <a:schemeClr val="tx1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Проблемний</a:t>
            </a:r>
            <a:r>
              <a:rPr lang="ru-RU" sz="1400" dirty="0" smtClean="0">
                <a:solidFill>
                  <a:schemeClr val="tx1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семінар</a:t>
            </a:r>
            <a:r>
              <a:rPr lang="ru-RU" sz="1400" dirty="0" smtClean="0">
                <a:solidFill>
                  <a:schemeClr val="tx1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 №1 </a:t>
            </a:r>
            <a:r>
              <a:rPr lang="ru-RU" sz="1400" dirty="0" err="1" smtClean="0">
                <a:solidFill>
                  <a:schemeClr val="tx1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вчителів</a:t>
            </a:r>
            <a:r>
              <a:rPr lang="ru-RU" sz="1400" dirty="0" smtClean="0">
                <a:solidFill>
                  <a:schemeClr val="tx1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української</a:t>
            </a:r>
            <a:r>
              <a:rPr lang="ru-RU" sz="1400" dirty="0" smtClean="0">
                <a:solidFill>
                  <a:schemeClr val="tx1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мови</a:t>
            </a:r>
            <a:r>
              <a:rPr lang="ru-RU" sz="1400" dirty="0" smtClean="0">
                <a:solidFill>
                  <a:schemeClr val="tx1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 та </a:t>
            </a:r>
            <a:r>
              <a:rPr lang="ru-RU" sz="1400" dirty="0" err="1" smtClean="0">
                <a:solidFill>
                  <a:schemeClr val="tx1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літератури</a:t>
            </a:r>
            <a:endParaRPr lang="ru-RU" sz="1400" dirty="0">
              <a:solidFill>
                <a:schemeClr val="tx1"/>
              </a:solidFill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1725283"/>
            <a:ext cx="10467995" cy="4831235"/>
          </a:xfrm>
        </p:spPr>
        <p:txBody>
          <a:bodyPr/>
          <a:lstStyle/>
          <a:p>
            <a:pPr algn="ctr"/>
            <a:r>
              <a:rPr lang="uk-UA" sz="2400" b="1" i="1" dirty="0" smtClean="0">
                <a:solidFill>
                  <a:srgbClr val="C00000"/>
                </a:solidFill>
                <a:cs typeface="Aharoni" panose="02010803020104030203" pitchFamily="2" charset="-79"/>
              </a:rPr>
              <a:t>Візуалізація навчальної інформації як засіб підвищення якості на </a:t>
            </a:r>
            <a:r>
              <a:rPr lang="uk-UA" sz="2400" b="1" i="1" dirty="0" err="1" smtClean="0">
                <a:solidFill>
                  <a:srgbClr val="C00000"/>
                </a:solidFill>
                <a:cs typeface="Aharoni" panose="02010803020104030203" pitchFamily="2" charset="-79"/>
              </a:rPr>
              <a:t>уроках</a:t>
            </a:r>
            <a:r>
              <a:rPr lang="uk-UA" sz="2400" b="1" i="1" dirty="0" smtClean="0">
                <a:solidFill>
                  <a:srgbClr val="C00000"/>
                </a:solidFill>
                <a:cs typeface="Aharoni" panose="02010803020104030203" pitchFamily="2" charset="-79"/>
              </a:rPr>
              <a:t> української мови та літератури</a:t>
            </a:r>
          </a:p>
          <a:p>
            <a:pPr algn="just"/>
            <a:endParaRPr lang="uk-UA" dirty="0">
              <a:solidFill>
                <a:srgbClr val="FF0000"/>
              </a:solidFill>
              <a:cs typeface="Aharoni" panose="02010803020104030203" pitchFamily="2" charset="-79"/>
            </a:endParaRPr>
          </a:p>
          <a:p>
            <a:pPr algn="just"/>
            <a:endParaRPr lang="uk-UA" dirty="0" smtClean="0">
              <a:solidFill>
                <a:srgbClr val="FF0000"/>
              </a:solidFill>
              <a:cs typeface="Aharoni" panose="02010803020104030203" pitchFamily="2" charset="-79"/>
            </a:endParaRPr>
          </a:p>
          <a:p>
            <a:pPr algn="just"/>
            <a:endParaRPr lang="uk-UA" dirty="0">
              <a:solidFill>
                <a:schemeClr val="tx1"/>
              </a:solidFill>
              <a:cs typeface="Aharoni" panose="02010803020104030203" pitchFamily="2" charset="-79"/>
            </a:endParaRPr>
          </a:p>
          <a:p>
            <a:pPr algn="ctr"/>
            <a:r>
              <a:rPr lang="uk-UA" dirty="0" smtClean="0">
                <a:solidFill>
                  <a:schemeClr val="tx1"/>
                </a:solidFill>
                <a:cs typeface="Aharoni" panose="02010803020104030203" pitchFamily="2" charset="-79"/>
              </a:rPr>
              <a:t>                                                                                                           З досвіду роботи </a:t>
            </a:r>
          </a:p>
          <a:p>
            <a:pPr algn="ctr"/>
            <a:r>
              <a:rPr lang="uk-UA" dirty="0" smtClean="0">
                <a:solidFill>
                  <a:schemeClr val="tx1"/>
                </a:solidFill>
                <a:cs typeface="Aharoni" panose="02010803020104030203" pitchFamily="2" charset="-79"/>
              </a:rPr>
              <a:t>                                                                                                Мельник Марії Іванівни</a:t>
            </a:r>
          </a:p>
          <a:p>
            <a:pPr algn="r"/>
            <a:r>
              <a:rPr lang="uk-UA" dirty="0" smtClean="0">
                <a:solidFill>
                  <a:schemeClr val="tx1"/>
                </a:solidFill>
                <a:cs typeface="Aharoni" panose="02010803020104030203" pitchFamily="2" charset="-79"/>
              </a:rPr>
              <a:t>                                                                        вчителя </a:t>
            </a:r>
            <a:r>
              <a:rPr lang="uk-UA" dirty="0">
                <a:solidFill>
                  <a:schemeClr val="tx1"/>
                </a:solidFill>
                <a:cs typeface="Aharoni" panose="02010803020104030203" pitchFamily="2" charset="-79"/>
              </a:rPr>
              <a:t>української мови та </a:t>
            </a:r>
            <a:r>
              <a:rPr lang="uk-UA" dirty="0" smtClean="0">
                <a:solidFill>
                  <a:schemeClr val="tx1"/>
                </a:solidFill>
                <a:cs typeface="Aharoni" panose="02010803020104030203" pitchFamily="2" charset="-79"/>
              </a:rPr>
              <a:t>літератури                                             </a:t>
            </a:r>
            <a:r>
              <a:rPr lang="uk-UA" dirty="0" err="1" smtClean="0">
                <a:solidFill>
                  <a:schemeClr val="tx1"/>
                </a:solidFill>
                <a:cs typeface="Aharoni" panose="02010803020104030203" pitchFamily="2" charset="-79"/>
              </a:rPr>
              <a:t>Долішненської</a:t>
            </a:r>
            <a:r>
              <a:rPr lang="uk-UA" dirty="0" smtClean="0">
                <a:solidFill>
                  <a:schemeClr val="tx1"/>
                </a:solidFill>
                <a:cs typeface="Aharoni" panose="02010803020104030203" pitchFamily="2" charset="-79"/>
              </a:rPr>
              <a:t> ЗШ І-ІІ ступенів</a:t>
            </a:r>
            <a:endParaRPr lang="uk-UA" dirty="0">
              <a:solidFill>
                <a:schemeClr val="tx1"/>
              </a:solidFill>
              <a:cs typeface="Aharoni" panose="02010803020104030203" pitchFamily="2" charset="-79"/>
            </a:endParaRPr>
          </a:p>
          <a:p>
            <a:pPr algn="just"/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2" y="3348301"/>
            <a:ext cx="4132052" cy="3099039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1105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297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7728" y="553792"/>
            <a:ext cx="9015213" cy="5164428"/>
          </a:xfrm>
        </p:spPr>
        <p:txBody>
          <a:bodyPr>
            <a:normAutofit/>
          </a:bodyPr>
          <a:lstStyle/>
          <a:p>
            <a:r>
              <a:rPr lang="uk-UA" sz="1400" dirty="0" smtClean="0">
                <a:latin typeface="Arial Black" panose="020B0A04020102020204" pitchFamily="34" charset="0"/>
              </a:rPr>
              <a:t/>
            </a:r>
            <a:br>
              <a:rPr lang="uk-UA" sz="1400" dirty="0" smtClean="0">
                <a:latin typeface="Arial Black" panose="020B0A04020102020204" pitchFamily="34" charset="0"/>
              </a:rPr>
            </a:br>
            <a:r>
              <a:rPr lang="uk-UA" sz="2000" dirty="0" smtClean="0">
                <a:solidFill>
                  <a:schemeClr val="tx1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Мета</a:t>
            </a:r>
            <a:r>
              <a:rPr lang="uk-UA" sz="1400" dirty="0" smtClean="0">
                <a:solidFill>
                  <a:schemeClr val="tx1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:  </a:t>
            </a:r>
            <a:r>
              <a:rPr lang="uk-UA" sz="1600" dirty="0" smtClean="0">
                <a:solidFill>
                  <a:schemeClr val="tx1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популяризувати способи застосування інновацій у роботі з </a:t>
            </a:r>
            <a:br>
              <a:rPr lang="uk-UA" sz="1600" dirty="0" smtClean="0">
                <a:solidFill>
                  <a:schemeClr val="tx1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</a:br>
            <a:r>
              <a:rPr lang="uk-UA" sz="1600" dirty="0">
                <a:solidFill>
                  <a:schemeClr val="tx1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/>
            </a:r>
            <a:br>
              <a:rPr lang="uk-UA" sz="1600" dirty="0">
                <a:solidFill>
                  <a:schemeClr val="tx1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</a:br>
            <a:r>
              <a:rPr lang="uk-UA" sz="1600" dirty="0" smtClean="0">
                <a:solidFill>
                  <a:schemeClr val="tx1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обдарованими дітьми в системі роботи вчителів-словесників.</a:t>
            </a:r>
            <a:br>
              <a:rPr lang="uk-UA" sz="1600" dirty="0" smtClean="0">
                <a:solidFill>
                  <a:schemeClr val="tx1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</a:br>
            <a:r>
              <a:rPr lang="uk-UA" sz="1600" dirty="0" smtClean="0">
                <a:solidFill>
                  <a:schemeClr val="tx1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/>
            </a:r>
            <a:br>
              <a:rPr lang="uk-UA" sz="1600" dirty="0" smtClean="0">
                <a:solidFill>
                  <a:schemeClr val="tx1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</a:br>
            <a:r>
              <a:rPr lang="uk-UA" sz="1600" dirty="0">
                <a:solidFill>
                  <a:schemeClr val="tx1"/>
                </a:solidFill>
                <a:latin typeface="Arial Black" panose="020B0A04020102020204" pitchFamily="34" charset="0"/>
              </a:rPr>
              <a:t/>
            </a:r>
            <a:br>
              <a:rPr lang="uk-UA" sz="1600" dirty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uk-UA" sz="14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/>
            </a:r>
            <a:br>
              <a:rPr lang="uk-UA" sz="1400" dirty="0" smtClean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uk-UA" sz="1400" dirty="0" smtClean="0">
                <a:latin typeface="Arial Black" panose="020B0A04020102020204" pitchFamily="34" charset="0"/>
              </a:rPr>
              <a:t/>
            </a:r>
            <a:br>
              <a:rPr lang="uk-UA" sz="1400" dirty="0" smtClean="0">
                <a:latin typeface="Arial Black" panose="020B0A04020102020204" pitchFamily="34" charset="0"/>
              </a:rPr>
            </a:br>
            <a:r>
              <a:rPr lang="uk-UA" sz="2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ЗАВДАННЯ:</a:t>
            </a:r>
            <a:r>
              <a:rPr lang="uk-UA" sz="14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/>
            </a:r>
            <a:br>
              <a:rPr lang="uk-UA" sz="1400" dirty="0" smtClean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uk-UA" sz="14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/>
            </a:r>
            <a:br>
              <a:rPr lang="uk-UA" sz="1400" dirty="0" smtClean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uk-UA" sz="18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1. </a:t>
            </a:r>
            <a:r>
              <a:rPr lang="uk-UA" sz="2000" dirty="0" smtClean="0">
                <a:solidFill>
                  <a:schemeClr val="accent5"/>
                </a:solidFill>
                <a:latin typeface="Arial Black" panose="020B0A04020102020204" pitchFamily="34" charset="0"/>
              </a:rPr>
              <a:t>Ми</a:t>
            </a:r>
            <a:r>
              <a:rPr lang="uk-UA" sz="14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 </a:t>
            </a:r>
            <a:r>
              <a:rPr lang="uk-UA" sz="18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– пізнаємо: інновації </a:t>
            </a:r>
            <a:r>
              <a:rPr lang="uk-UA" sz="1800" dirty="0">
                <a:solidFill>
                  <a:schemeClr val="tx1"/>
                </a:solidFill>
                <a:latin typeface="Arial Black" panose="020B0A04020102020204" pitchFamily="34" charset="0"/>
              </a:rPr>
              <a:t>у роботі з обдарованими дітьми </a:t>
            </a:r>
            <a:r>
              <a:rPr lang="uk-UA" sz="18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.</a:t>
            </a:r>
            <a:r>
              <a:rPr lang="uk-UA" sz="14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/>
            </a:r>
            <a:br>
              <a:rPr lang="uk-UA" sz="1400" dirty="0" smtClean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uk-UA" sz="14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/>
            </a:r>
            <a:br>
              <a:rPr lang="uk-UA" sz="1400" dirty="0" smtClean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uk-UA" sz="18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2.</a:t>
            </a:r>
            <a:r>
              <a:rPr lang="uk-UA" sz="1800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 </a:t>
            </a:r>
            <a:r>
              <a:rPr lang="uk-UA" sz="2000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Ми</a:t>
            </a:r>
            <a:r>
              <a:rPr lang="uk-UA" sz="1800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 </a:t>
            </a:r>
            <a:r>
              <a:rPr lang="uk-UA" sz="18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– практикуємо: ЯК ЦЕ ПРАЦЮЄ? Використання інновацій на </a:t>
            </a:r>
            <a:br>
              <a:rPr lang="uk-UA" sz="1800" dirty="0" smtClean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uk-UA" sz="1800" dirty="0">
                <a:solidFill>
                  <a:schemeClr val="tx1"/>
                </a:solidFill>
                <a:latin typeface="Arial Black" panose="020B0A04020102020204" pitchFamily="34" charset="0"/>
              </a:rPr>
              <a:t/>
            </a:r>
            <a:br>
              <a:rPr lang="uk-UA" sz="1800" dirty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uk-UA" sz="1800" dirty="0" err="1" smtClean="0">
                <a:solidFill>
                  <a:schemeClr val="tx1"/>
                </a:solidFill>
                <a:latin typeface="Arial Black" panose="020B0A04020102020204" pitchFamily="34" charset="0"/>
              </a:rPr>
              <a:t>уроках</a:t>
            </a:r>
            <a:r>
              <a:rPr lang="uk-UA" sz="18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 української мови та літератури.</a:t>
            </a:r>
            <a:br>
              <a:rPr lang="uk-UA" sz="1800" dirty="0" smtClean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uk-UA" sz="14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/>
            </a:r>
            <a:br>
              <a:rPr lang="uk-UA" sz="1400" dirty="0" smtClean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uk-UA" sz="18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3. </a:t>
            </a:r>
            <a:r>
              <a:rPr lang="uk-UA" sz="2000" dirty="0" smtClean="0">
                <a:solidFill>
                  <a:schemeClr val="accent4"/>
                </a:solidFill>
                <a:latin typeface="Arial Black" panose="020B0A04020102020204" pitchFamily="34" charset="0"/>
              </a:rPr>
              <a:t>Ми</a:t>
            </a:r>
            <a:r>
              <a:rPr lang="uk-UA" sz="14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 </a:t>
            </a:r>
            <a:r>
              <a:rPr lang="uk-UA" sz="18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– творімо! Забезпечення потреби у творчій самореалізації.</a:t>
            </a:r>
            <a:endParaRPr lang="ru-RU" sz="18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8461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0761" y="579549"/>
            <a:ext cx="9066726" cy="5460643"/>
          </a:xfrm>
        </p:spPr>
        <p:txBody>
          <a:bodyPr>
            <a:normAutofit fontScale="90000"/>
          </a:bodyPr>
          <a:lstStyle/>
          <a:p>
            <a:r>
              <a:rPr lang="uk-UA" sz="20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Здібності, які повинна мати сучасна успішна людина:</a:t>
            </a:r>
            <a:br>
              <a:rPr lang="uk-UA" sz="2000" dirty="0" smtClean="0">
                <a:solidFill>
                  <a:srgbClr val="FF0000"/>
                </a:solidFill>
                <a:latin typeface="Arial Black" panose="020B0A04020102020204" pitchFamily="34" charset="0"/>
              </a:rPr>
            </a:br>
            <a:r>
              <a:rPr lang="uk-UA" sz="20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/>
            </a:r>
            <a:br>
              <a:rPr lang="uk-UA" sz="2000" dirty="0" smtClean="0">
                <a:solidFill>
                  <a:srgbClr val="FF0000"/>
                </a:solidFill>
                <a:latin typeface="Arial Black" panose="020B0A04020102020204" pitchFamily="34" charset="0"/>
              </a:rPr>
            </a:br>
            <a:r>
              <a:rPr lang="uk-UA" sz="2000" b="1" dirty="0" smtClean="0">
                <a:solidFill>
                  <a:schemeClr val="tx1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- </a:t>
            </a:r>
            <a:r>
              <a:rPr lang="uk-UA" sz="2000" b="1" dirty="0" smtClean="0">
                <a:solidFill>
                  <a:schemeClr val="tx1"/>
                </a:solidFill>
                <a:cs typeface="Aharoni" panose="02010803020104030203" pitchFamily="2" charset="-79"/>
              </a:rPr>
              <a:t>швидко діяти в нестандартних ситуаціях;</a:t>
            </a:r>
            <a:br>
              <a:rPr lang="uk-UA" sz="2000" b="1" dirty="0" smtClean="0">
                <a:solidFill>
                  <a:schemeClr val="tx1"/>
                </a:solidFill>
                <a:cs typeface="Aharoni" panose="02010803020104030203" pitchFamily="2" charset="-79"/>
              </a:rPr>
            </a:br>
            <a:r>
              <a:rPr lang="uk-UA" sz="2000" b="1" dirty="0" smtClean="0">
                <a:solidFill>
                  <a:schemeClr val="tx1"/>
                </a:solidFill>
                <a:cs typeface="Aharoni" panose="02010803020104030203" pitchFamily="2" charset="-79"/>
              </a:rPr>
              <a:t/>
            </a:r>
            <a:br>
              <a:rPr lang="uk-UA" sz="2000" b="1" dirty="0" smtClean="0">
                <a:solidFill>
                  <a:schemeClr val="tx1"/>
                </a:solidFill>
                <a:cs typeface="Aharoni" panose="02010803020104030203" pitchFamily="2" charset="-79"/>
              </a:rPr>
            </a:br>
            <a:r>
              <a:rPr lang="uk-UA" sz="2000" b="1" dirty="0" smtClean="0">
                <a:solidFill>
                  <a:schemeClr val="tx1"/>
                </a:solidFill>
                <a:cs typeface="Aharoni" panose="02010803020104030203" pitchFamily="2" charset="-79"/>
              </a:rPr>
              <a:t>- уміти здобувати, аналізувати інформацію, отриману з різних джерел, застосовувати її для індивідуального розвитку і самовдосконалення;</a:t>
            </a:r>
            <a:br>
              <a:rPr lang="uk-UA" sz="2000" b="1" dirty="0" smtClean="0">
                <a:solidFill>
                  <a:schemeClr val="tx1"/>
                </a:solidFill>
                <a:cs typeface="Aharoni" panose="02010803020104030203" pitchFamily="2" charset="-79"/>
              </a:rPr>
            </a:br>
            <a:r>
              <a:rPr lang="uk-UA" sz="2000" b="1" dirty="0" smtClean="0">
                <a:solidFill>
                  <a:schemeClr val="tx1"/>
                </a:solidFill>
                <a:cs typeface="Aharoni" panose="02010803020104030203" pitchFamily="2" charset="-79"/>
              </a:rPr>
              <a:t/>
            </a:r>
            <a:br>
              <a:rPr lang="uk-UA" sz="2000" b="1" dirty="0" smtClean="0">
                <a:solidFill>
                  <a:schemeClr val="tx1"/>
                </a:solidFill>
                <a:cs typeface="Aharoni" panose="02010803020104030203" pitchFamily="2" charset="-79"/>
              </a:rPr>
            </a:br>
            <a:r>
              <a:rPr lang="uk-UA" sz="2000" b="1" dirty="0" smtClean="0">
                <a:solidFill>
                  <a:schemeClr val="tx1"/>
                </a:solidFill>
                <a:cs typeface="Aharoni" panose="02010803020104030203" pitchFamily="2" charset="-79"/>
              </a:rPr>
              <a:t>- вступати в комунікацію;</a:t>
            </a:r>
            <a:br>
              <a:rPr lang="uk-UA" sz="2000" b="1" dirty="0" smtClean="0">
                <a:solidFill>
                  <a:schemeClr val="tx1"/>
                </a:solidFill>
                <a:cs typeface="Aharoni" panose="02010803020104030203" pitchFamily="2" charset="-79"/>
              </a:rPr>
            </a:br>
            <a:r>
              <a:rPr lang="uk-UA" sz="2000" b="1" dirty="0" smtClean="0">
                <a:solidFill>
                  <a:schemeClr val="tx1"/>
                </a:solidFill>
                <a:cs typeface="Aharoni" panose="02010803020104030203" pitchFamily="2" charset="-79"/>
              </a:rPr>
              <a:t/>
            </a:r>
            <a:br>
              <a:rPr lang="uk-UA" sz="2000" b="1" dirty="0" smtClean="0">
                <a:solidFill>
                  <a:schemeClr val="tx1"/>
                </a:solidFill>
                <a:cs typeface="Aharoni" panose="02010803020104030203" pitchFamily="2" charset="-79"/>
              </a:rPr>
            </a:br>
            <a:r>
              <a:rPr lang="uk-UA" sz="2000" b="1" dirty="0" smtClean="0">
                <a:solidFill>
                  <a:schemeClr val="tx1"/>
                </a:solidFill>
                <a:cs typeface="Aharoni" panose="02010803020104030203" pitchFamily="2" charset="-79"/>
              </a:rPr>
              <a:t>- бути гнучким, мобільним, конкурентноздатним, уміти презентувати себе на ринку праці;</a:t>
            </a:r>
            <a:br>
              <a:rPr lang="uk-UA" sz="2000" b="1" dirty="0" smtClean="0">
                <a:solidFill>
                  <a:schemeClr val="tx1"/>
                </a:solidFill>
                <a:cs typeface="Aharoni" panose="02010803020104030203" pitchFamily="2" charset="-79"/>
              </a:rPr>
            </a:br>
            <a:r>
              <a:rPr lang="uk-UA" sz="2000" b="1" dirty="0" smtClean="0">
                <a:solidFill>
                  <a:schemeClr val="tx1"/>
                </a:solidFill>
                <a:cs typeface="Aharoni" panose="02010803020104030203" pitchFamily="2" charset="-79"/>
              </a:rPr>
              <a:t/>
            </a:r>
            <a:br>
              <a:rPr lang="uk-UA" sz="2000" b="1" dirty="0" smtClean="0">
                <a:solidFill>
                  <a:schemeClr val="tx1"/>
                </a:solidFill>
                <a:cs typeface="Aharoni" panose="02010803020104030203" pitchFamily="2" charset="-79"/>
              </a:rPr>
            </a:br>
            <a:r>
              <a:rPr lang="uk-UA" sz="2000" b="1" dirty="0" smtClean="0">
                <a:solidFill>
                  <a:schemeClr val="tx1"/>
                </a:solidFill>
                <a:cs typeface="Aharoni" panose="02010803020104030203" pitchFamily="2" charset="-79"/>
              </a:rPr>
              <a:t>- генерувати нові ідеї, приймати нестандартні рішення і нести за них відповідальність;</a:t>
            </a:r>
            <a:br>
              <a:rPr lang="uk-UA" sz="2000" b="1" dirty="0" smtClean="0">
                <a:solidFill>
                  <a:schemeClr val="tx1"/>
                </a:solidFill>
                <a:cs typeface="Aharoni" panose="02010803020104030203" pitchFamily="2" charset="-79"/>
              </a:rPr>
            </a:br>
            <a:r>
              <a:rPr lang="uk-UA" sz="2000" b="1" dirty="0" smtClean="0">
                <a:solidFill>
                  <a:schemeClr val="tx1"/>
                </a:solidFill>
                <a:cs typeface="Aharoni" panose="02010803020104030203" pitchFamily="2" charset="-79"/>
              </a:rPr>
              <a:t/>
            </a:r>
            <a:br>
              <a:rPr lang="uk-UA" sz="2000" b="1" dirty="0" smtClean="0">
                <a:solidFill>
                  <a:schemeClr val="tx1"/>
                </a:solidFill>
                <a:cs typeface="Aharoni" panose="02010803020104030203" pitchFamily="2" charset="-79"/>
              </a:rPr>
            </a:br>
            <a:r>
              <a:rPr lang="uk-UA" sz="2000" b="1" dirty="0" smtClean="0">
                <a:solidFill>
                  <a:schemeClr val="tx1"/>
                </a:solidFill>
                <a:cs typeface="Aharoni" panose="02010803020104030203" pitchFamily="2" charset="-79"/>
              </a:rPr>
              <a:t>- вміти запобігати та виходити з будь-яких конфліктних ситуацій.</a:t>
            </a:r>
            <a:br>
              <a:rPr lang="uk-UA" sz="2000" b="1" dirty="0" smtClean="0">
                <a:solidFill>
                  <a:schemeClr val="tx1"/>
                </a:solidFill>
                <a:cs typeface="Aharoni" panose="02010803020104030203" pitchFamily="2" charset="-79"/>
              </a:rPr>
            </a:br>
            <a:r>
              <a:rPr lang="uk-UA" sz="2000" dirty="0" smtClean="0">
                <a:solidFill>
                  <a:schemeClr val="tx1"/>
                </a:solidFill>
                <a:cs typeface="Aharoni" panose="02010803020104030203" pitchFamily="2" charset="-79"/>
              </a:rPr>
              <a:t/>
            </a:r>
            <a:br>
              <a:rPr lang="uk-UA" sz="2000" dirty="0" smtClean="0">
                <a:solidFill>
                  <a:schemeClr val="tx1"/>
                </a:solidFill>
                <a:cs typeface="Aharoni" panose="02010803020104030203" pitchFamily="2" charset="-79"/>
              </a:rPr>
            </a:br>
            <a:r>
              <a:rPr lang="uk-UA" sz="2000" dirty="0" smtClean="0">
                <a:solidFill>
                  <a:schemeClr val="tx1"/>
                </a:solidFill>
                <a:cs typeface="Aharoni" panose="02010803020104030203" pitchFamily="2" charset="-79"/>
              </a:rPr>
              <a:t/>
            </a:r>
            <a:br>
              <a:rPr lang="uk-UA" sz="2000" dirty="0" smtClean="0">
                <a:solidFill>
                  <a:schemeClr val="tx1"/>
                </a:solidFill>
                <a:cs typeface="Aharoni" panose="02010803020104030203" pitchFamily="2" charset="-79"/>
              </a:rPr>
            </a:br>
            <a:endParaRPr lang="ru-RU" sz="2000" dirty="0">
              <a:solidFill>
                <a:schemeClr val="tx1"/>
              </a:solidFill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506741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5752563"/>
          </a:xfrm>
        </p:spPr>
        <p:txBody>
          <a:bodyPr>
            <a:normAutofit/>
          </a:bodyPr>
          <a:lstStyle/>
          <a:p>
            <a:r>
              <a:rPr lang="uk-UA" sz="1400" dirty="0" smtClean="0">
                <a:cs typeface="Aharoni" panose="02010803020104030203" pitchFamily="2" charset="-79"/>
              </a:rPr>
              <a:t/>
            </a:r>
            <a:br>
              <a:rPr lang="uk-UA" sz="1400" dirty="0" smtClean="0">
                <a:cs typeface="Aharoni" panose="02010803020104030203" pitchFamily="2" charset="-79"/>
              </a:rPr>
            </a:br>
            <a:r>
              <a:rPr lang="uk-UA" sz="1400" dirty="0">
                <a:cs typeface="Aharoni" panose="02010803020104030203" pitchFamily="2" charset="-79"/>
              </a:rPr>
              <a:t/>
            </a:r>
            <a:br>
              <a:rPr lang="uk-UA" sz="1400" dirty="0">
                <a:cs typeface="Aharoni" panose="02010803020104030203" pitchFamily="2" charset="-79"/>
              </a:rPr>
            </a:br>
            <a:r>
              <a:rPr lang="uk-UA" sz="1400" dirty="0" smtClean="0">
                <a:cs typeface="Aharoni" panose="02010803020104030203" pitchFamily="2" charset="-79"/>
              </a:rPr>
              <a:t/>
            </a:r>
            <a:br>
              <a:rPr lang="uk-UA" sz="1400" dirty="0" smtClean="0">
                <a:cs typeface="Aharoni" panose="02010803020104030203" pitchFamily="2" charset="-79"/>
              </a:rPr>
            </a:br>
            <a:r>
              <a:rPr lang="uk-UA" sz="1400" dirty="0" smtClean="0">
                <a:cs typeface="Aharoni" panose="02010803020104030203" pitchFamily="2" charset="-79"/>
              </a:rPr>
              <a:t/>
            </a:r>
            <a:br>
              <a:rPr lang="uk-UA" sz="1400" dirty="0" smtClean="0">
                <a:cs typeface="Aharoni" panose="02010803020104030203" pitchFamily="2" charset="-79"/>
              </a:rPr>
            </a:br>
            <a:r>
              <a:rPr lang="uk-UA" sz="1400" dirty="0" smtClean="0">
                <a:cs typeface="Aharoni" panose="02010803020104030203" pitchFamily="2" charset="-79"/>
              </a:rPr>
              <a:t/>
            </a:r>
            <a:br>
              <a:rPr lang="uk-UA" sz="1400" dirty="0" smtClean="0">
                <a:cs typeface="Aharoni" panose="02010803020104030203" pitchFamily="2" charset="-79"/>
              </a:rPr>
            </a:br>
            <a:r>
              <a:rPr lang="uk-UA" sz="2400" dirty="0" smtClean="0">
                <a:solidFill>
                  <a:srgbClr val="FF0000"/>
                </a:solidFill>
                <a:cs typeface="Aharoni" panose="02010803020104030203" pitchFamily="2" charset="-79"/>
              </a:rPr>
              <a:t>Роль інноваційних технологій у створенні ситуації успіху:</a:t>
            </a:r>
            <a:br>
              <a:rPr lang="uk-UA" sz="2400" dirty="0" smtClean="0">
                <a:solidFill>
                  <a:srgbClr val="FF0000"/>
                </a:solidFill>
                <a:cs typeface="Aharoni" panose="02010803020104030203" pitchFamily="2" charset="-79"/>
              </a:rPr>
            </a:br>
            <a:r>
              <a:rPr lang="uk-UA" sz="2400" dirty="0">
                <a:solidFill>
                  <a:schemeClr val="tx1"/>
                </a:solidFill>
                <a:cs typeface="Aharoni" panose="02010803020104030203" pitchFamily="2" charset="-79"/>
              </a:rPr>
              <a:t/>
            </a:r>
            <a:br>
              <a:rPr lang="uk-UA" sz="2400" dirty="0">
                <a:solidFill>
                  <a:schemeClr val="tx1"/>
                </a:solidFill>
                <a:cs typeface="Aharoni" panose="02010803020104030203" pitchFamily="2" charset="-79"/>
              </a:rPr>
            </a:br>
            <a:r>
              <a:rPr lang="uk-UA" sz="2400" dirty="0" smtClean="0">
                <a:solidFill>
                  <a:schemeClr val="tx1"/>
                </a:solidFill>
                <a:cs typeface="Aharoni" panose="02010803020104030203" pitchFamily="2" charset="-79"/>
              </a:rPr>
              <a:t>- </a:t>
            </a:r>
            <a:r>
              <a:rPr lang="uk-UA" sz="2000" dirty="0" smtClean="0">
                <a:solidFill>
                  <a:schemeClr val="tx1"/>
                </a:solidFill>
                <a:cs typeface="Aharoni" panose="02010803020104030203" pitchFamily="2" charset="-79"/>
              </a:rPr>
              <a:t>сприяють вивченню матеріалу;</a:t>
            </a:r>
            <a:br>
              <a:rPr lang="uk-UA" sz="2000" dirty="0" smtClean="0">
                <a:solidFill>
                  <a:schemeClr val="tx1"/>
                </a:solidFill>
                <a:cs typeface="Aharoni" panose="02010803020104030203" pitchFamily="2" charset="-79"/>
              </a:rPr>
            </a:br>
            <a:r>
              <a:rPr lang="uk-UA" sz="2000" dirty="0" smtClean="0">
                <a:solidFill>
                  <a:schemeClr val="tx1"/>
                </a:solidFill>
                <a:cs typeface="Aharoni" panose="02010803020104030203" pitchFamily="2" charset="-79"/>
              </a:rPr>
              <a:t/>
            </a:r>
            <a:br>
              <a:rPr lang="uk-UA" sz="2000" dirty="0" smtClean="0">
                <a:solidFill>
                  <a:schemeClr val="tx1"/>
                </a:solidFill>
                <a:cs typeface="Aharoni" panose="02010803020104030203" pitchFamily="2" charset="-79"/>
              </a:rPr>
            </a:br>
            <a:r>
              <a:rPr lang="uk-UA" sz="2000" dirty="0" smtClean="0">
                <a:solidFill>
                  <a:schemeClr val="tx1"/>
                </a:solidFill>
                <a:cs typeface="Aharoni" panose="02010803020104030203" pitchFamily="2" charset="-79"/>
              </a:rPr>
              <a:t>- стимулюють розвиток творчих здібностей, уміння нестандартно    мислити, швидко орієнтуватися в різних ситуаціях;</a:t>
            </a:r>
            <a:br>
              <a:rPr lang="uk-UA" sz="2000" dirty="0" smtClean="0">
                <a:solidFill>
                  <a:schemeClr val="tx1"/>
                </a:solidFill>
                <a:cs typeface="Aharoni" panose="02010803020104030203" pitchFamily="2" charset="-79"/>
              </a:rPr>
            </a:br>
            <a:r>
              <a:rPr lang="uk-UA" sz="2000" dirty="0" smtClean="0">
                <a:solidFill>
                  <a:schemeClr val="tx1"/>
                </a:solidFill>
                <a:cs typeface="Aharoni" panose="02010803020104030203" pitchFamily="2" charset="-79"/>
              </a:rPr>
              <a:t/>
            </a:r>
            <a:br>
              <a:rPr lang="uk-UA" sz="2000" dirty="0" smtClean="0">
                <a:solidFill>
                  <a:schemeClr val="tx1"/>
                </a:solidFill>
                <a:cs typeface="Aharoni" panose="02010803020104030203" pitchFamily="2" charset="-79"/>
              </a:rPr>
            </a:br>
            <a:r>
              <a:rPr lang="uk-UA" sz="2000" dirty="0" smtClean="0">
                <a:solidFill>
                  <a:schemeClr val="tx1"/>
                </a:solidFill>
                <a:cs typeface="Aharoni" panose="02010803020104030203" pitchFamily="2" charset="-79"/>
              </a:rPr>
              <a:t>- активізують особистісний потенціал учня;</a:t>
            </a:r>
            <a:br>
              <a:rPr lang="uk-UA" sz="2000" dirty="0" smtClean="0">
                <a:solidFill>
                  <a:schemeClr val="tx1"/>
                </a:solidFill>
                <a:cs typeface="Aharoni" panose="02010803020104030203" pitchFamily="2" charset="-79"/>
              </a:rPr>
            </a:br>
            <a:r>
              <a:rPr lang="uk-UA" sz="2000" dirty="0" smtClean="0">
                <a:solidFill>
                  <a:schemeClr val="tx1"/>
                </a:solidFill>
                <a:cs typeface="Aharoni" panose="02010803020104030203" pitchFamily="2" charset="-79"/>
              </a:rPr>
              <a:t/>
            </a:r>
            <a:br>
              <a:rPr lang="uk-UA" sz="2000" dirty="0" smtClean="0">
                <a:solidFill>
                  <a:schemeClr val="tx1"/>
                </a:solidFill>
                <a:cs typeface="Aharoni" panose="02010803020104030203" pitchFamily="2" charset="-79"/>
              </a:rPr>
            </a:br>
            <a:r>
              <a:rPr lang="uk-UA" sz="2000" dirty="0" smtClean="0">
                <a:solidFill>
                  <a:schemeClr val="tx1"/>
                </a:solidFill>
                <a:cs typeface="Aharoni" panose="02010803020104030203" pitchFamily="2" charset="-79"/>
              </a:rPr>
              <a:t>- надають кожному відчути власний успіх</a:t>
            </a:r>
            <a:endParaRPr lang="ru-RU" sz="2000" dirty="0">
              <a:solidFill>
                <a:schemeClr val="tx1"/>
              </a:solidFill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102896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578" y="244700"/>
            <a:ext cx="6877318" cy="4584878"/>
          </a:xfrm>
        </p:spPr>
        <p:txBody>
          <a:bodyPr>
            <a:normAutofit/>
          </a:bodyPr>
          <a:lstStyle/>
          <a:p>
            <a:r>
              <a:rPr lang="uk-UA" sz="2400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/>
            </a:r>
            <a:br>
              <a:rPr lang="uk-UA" sz="2400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uk-UA" sz="2400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/>
            </a:r>
            <a:br>
              <a:rPr lang="uk-UA" sz="2400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en-US" sz="2400" dirty="0" smtClean="0">
                <a:solidFill>
                  <a:srgbClr val="FF0000"/>
                </a:solidFill>
                <a:latin typeface="Castellar" panose="020A0402060406010301" pitchFamily="18" charset="0"/>
                <a:cs typeface="Aharoni" panose="02010803020104030203" pitchFamily="2" charset="-79"/>
              </a:rPr>
              <a:t>QR-</a:t>
            </a:r>
            <a:r>
              <a:rPr lang="uk-UA" sz="2400" dirty="0" smtClean="0">
                <a:solidFill>
                  <a:srgbClr val="FF0000"/>
                </a:solidFill>
                <a:cs typeface="Aharoni" panose="02010803020104030203" pitchFamily="2" charset="-79"/>
              </a:rPr>
              <a:t>КОД </a:t>
            </a:r>
            <a:r>
              <a:rPr lang="uk-UA" sz="2400" dirty="0" smtClean="0">
                <a:solidFill>
                  <a:schemeClr val="tx1"/>
                </a:solidFill>
                <a:cs typeface="Aharoni" panose="02010803020104030203" pitchFamily="2" charset="-79"/>
              </a:rPr>
              <a:t>( з англійської </a:t>
            </a:r>
            <a:r>
              <a:rPr lang="en-US" sz="2400" dirty="0" smtClean="0">
                <a:solidFill>
                  <a:schemeClr val="tx1"/>
                </a:solidFill>
                <a:latin typeface="Castellar" panose="020A0402060406010301" pitchFamily="18" charset="0"/>
                <a:cs typeface="Aharoni" panose="02010803020104030203" pitchFamily="2" charset="-79"/>
              </a:rPr>
              <a:t>Quick Response Code</a:t>
            </a:r>
            <a:r>
              <a:rPr lang="uk-UA" sz="2400" dirty="0" smtClean="0">
                <a:solidFill>
                  <a:schemeClr val="tx1"/>
                </a:solidFill>
                <a:cs typeface="Aharoni" panose="02010803020104030203" pitchFamily="2" charset="-79"/>
              </a:rPr>
              <a:t> </a:t>
            </a:r>
            <a:br>
              <a:rPr lang="uk-UA" sz="2400" dirty="0" smtClean="0">
                <a:solidFill>
                  <a:schemeClr val="tx1"/>
                </a:solidFill>
                <a:cs typeface="Aharoni" panose="02010803020104030203" pitchFamily="2" charset="-79"/>
              </a:rPr>
            </a:br>
            <a:r>
              <a:rPr lang="uk-UA" sz="2400" dirty="0" smtClean="0">
                <a:solidFill>
                  <a:schemeClr val="tx1"/>
                </a:solidFill>
                <a:cs typeface="Aharoni" panose="02010803020104030203" pitchFamily="2" charset="-79"/>
              </a:rPr>
              <a:t/>
            </a:r>
            <a:br>
              <a:rPr lang="uk-UA" sz="2400" dirty="0" smtClean="0">
                <a:solidFill>
                  <a:schemeClr val="tx1"/>
                </a:solidFill>
                <a:cs typeface="Aharoni" panose="02010803020104030203" pitchFamily="2" charset="-79"/>
              </a:rPr>
            </a:br>
            <a:r>
              <a:rPr lang="uk-UA" sz="2400" dirty="0" smtClean="0">
                <a:solidFill>
                  <a:schemeClr val="tx1"/>
                </a:solidFill>
                <a:cs typeface="Aharoni" panose="02010803020104030203" pitchFamily="2" charset="-79"/>
              </a:rPr>
              <a:t>«швидкий відгук» ) – це графічне зображення, </a:t>
            </a:r>
            <a:br>
              <a:rPr lang="uk-UA" sz="2400" dirty="0" smtClean="0">
                <a:solidFill>
                  <a:schemeClr val="tx1"/>
                </a:solidFill>
                <a:cs typeface="Aharoni" panose="02010803020104030203" pitchFamily="2" charset="-79"/>
              </a:rPr>
            </a:br>
            <a:r>
              <a:rPr lang="uk-UA" sz="2400" dirty="0">
                <a:solidFill>
                  <a:schemeClr val="tx1"/>
                </a:solidFill>
                <a:cs typeface="Aharoni" panose="02010803020104030203" pitchFamily="2" charset="-79"/>
              </a:rPr>
              <a:t/>
            </a:r>
            <a:br>
              <a:rPr lang="uk-UA" sz="2400" dirty="0">
                <a:solidFill>
                  <a:schemeClr val="tx1"/>
                </a:solidFill>
                <a:cs typeface="Aharoni" panose="02010803020104030203" pitchFamily="2" charset="-79"/>
              </a:rPr>
            </a:br>
            <a:r>
              <a:rPr lang="uk-UA" sz="2400" dirty="0" smtClean="0">
                <a:solidFill>
                  <a:schemeClr val="tx1"/>
                </a:solidFill>
                <a:cs typeface="Aharoni" panose="02010803020104030203" pitchFamily="2" charset="-79"/>
              </a:rPr>
              <a:t>в якому зашифрована певна інформація, </a:t>
            </a:r>
            <a:br>
              <a:rPr lang="uk-UA" sz="2400" dirty="0" smtClean="0">
                <a:solidFill>
                  <a:schemeClr val="tx1"/>
                </a:solidFill>
                <a:cs typeface="Aharoni" panose="02010803020104030203" pitchFamily="2" charset="-79"/>
              </a:rPr>
            </a:br>
            <a:r>
              <a:rPr lang="uk-UA" sz="2400" dirty="0">
                <a:solidFill>
                  <a:schemeClr val="tx1"/>
                </a:solidFill>
                <a:cs typeface="Aharoni" panose="02010803020104030203" pitchFamily="2" charset="-79"/>
              </a:rPr>
              <a:t/>
            </a:r>
            <a:br>
              <a:rPr lang="uk-UA" sz="2400" dirty="0">
                <a:solidFill>
                  <a:schemeClr val="tx1"/>
                </a:solidFill>
                <a:cs typeface="Aharoni" panose="02010803020104030203" pitchFamily="2" charset="-79"/>
              </a:rPr>
            </a:br>
            <a:r>
              <a:rPr lang="uk-UA" sz="2400" dirty="0" smtClean="0">
                <a:solidFill>
                  <a:schemeClr val="tx1"/>
                </a:solidFill>
                <a:cs typeface="Aharoni" panose="02010803020104030203" pitchFamily="2" charset="-79"/>
              </a:rPr>
              <a:t>посилання на сайт чи окрему його сторінку.</a:t>
            </a:r>
            <a:endParaRPr lang="ru-RU" sz="2400" dirty="0">
              <a:solidFill>
                <a:schemeClr val="tx1"/>
              </a:solidFill>
              <a:cs typeface="Aharoni" panose="02010803020104030203" pitchFamily="2" charset="-79"/>
            </a:endParaRPr>
          </a:p>
        </p:txBody>
      </p:sp>
      <p:pic>
        <p:nvPicPr>
          <p:cNvPr id="3074" name="Picture 2" descr="Картинки по запросу &quot;кроссенс на уроках української мови і літератури картинки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4897" y="3258355"/>
            <a:ext cx="3155324" cy="29656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0860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961" y="257577"/>
            <a:ext cx="6047234" cy="6091707"/>
          </a:xfrm>
        </p:spPr>
        <p:txBody>
          <a:bodyPr>
            <a:normAutofit/>
          </a:bodyPr>
          <a:lstStyle/>
          <a:p>
            <a:r>
              <a:rPr lang="uk-UA" sz="1800" b="1" dirty="0" smtClean="0">
                <a:solidFill>
                  <a:srgbClr val="FF0000"/>
                </a:solidFill>
                <a:cs typeface="Aharoni" panose="02010803020104030203" pitchFamily="2" charset="-79"/>
              </a:rPr>
              <a:t>ПАНТБУК</a:t>
            </a:r>
            <a:r>
              <a:rPr lang="uk-UA" sz="1800" b="1" dirty="0" smtClean="0">
                <a:solidFill>
                  <a:schemeClr val="tx1"/>
                </a:solidFill>
                <a:cs typeface="Aharoni" panose="02010803020104030203" pitchFamily="2" charset="-79"/>
              </a:rPr>
              <a:t> </a:t>
            </a:r>
            <a:r>
              <a:rPr lang="uk-UA" sz="1800" dirty="0" smtClean="0">
                <a:solidFill>
                  <a:schemeClr val="tx1"/>
                </a:solidFill>
                <a:cs typeface="Aharoni" panose="02010803020104030203" pitchFamily="2" charset="-79"/>
              </a:rPr>
              <a:t>– спеціальний прийом, що полегшує </a:t>
            </a:r>
            <a:br>
              <a:rPr lang="uk-UA" sz="1800" dirty="0" smtClean="0">
                <a:solidFill>
                  <a:schemeClr val="tx1"/>
                </a:solidFill>
                <a:cs typeface="Aharoni" panose="02010803020104030203" pitchFamily="2" charset="-79"/>
              </a:rPr>
            </a:br>
            <a:r>
              <a:rPr lang="uk-UA" sz="1800" dirty="0">
                <a:solidFill>
                  <a:schemeClr val="tx1"/>
                </a:solidFill>
                <a:cs typeface="Aharoni" panose="02010803020104030203" pitchFamily="2" charset="-79"/>
              </a:rPr>
              <a:t/>
            </a:r>
            <a:br>
              <a:rPr lang="uk-UA" sz="1800" dirty="0">
                <a:solidFill>
                  <a:schemeClr val="tx1"/>
                </a:solidFill>
                <a:cs typeface="Aharoni" panose="02010803020104030203" pitchFamily="2" charset="-79"/>
              </a:rPr>
            </a:br>
            <a:r>
              <a:rPr lang="uk-UA" sz="1800" dirty="0" smtClean="0">
                <a:solidFill>
                  <a:schemeClr val="tx1"/>
                </a:solidFill>
                <a:cs typeface="Aharoni" panose="02010803020104030203" pitchFamily="2" charset="-79"/>
              </a:rPr>
              <a:t>запам’ятовування і збільшує</a:t>
            </a:r>
            <a:r>
              <a:rPr lang="uk-UA" sz="1800" dirty="0">
                <a:solidFill>
                  <a:schemeClr val="tx1"/>
                </a:solidFill>
                <a:cs typeface="Aharoni" panose="02010803020104030203" pitchFamily="2" charset="-79"/>
              </a:rPr>
              <a:t> </a:t>
            </a:r>
            <a:r>
              <a:rPr lang="uk-UA" sz="1800" dirty="0" smtClean="0">
                <a:solidFill>
                  <a:schemeClr val="tx1"/>
                </a:solidFill>
                <a:cs typeface="Aharoni" panose="02010803020104030203" pitchFamily="2" charset="-79"/>
              </a:rPr>
              <a:t>обсяг пам’яті шляхом </a:t>
            </a:r>
            <a:br>
              <a:rPr lang="uk-UA" sz="1800" dirty="0" smtClean="0">
                <a:solidFill>
                  <a:schemeClr val="tx1"/>
                </a:solidFill>
                <a:cs typeface="Aharoni" panose="02010803020104030203" pitchFamily="2" charset="-79"/>
              </a:rPr>
            </a:br>
            <a:r>
              <a:rPr lang="uk-UA" sz="1800" dirty="0">
                <a:solidFill>
                  <a:schemeClr val="tx1"/>
                </a:solidFill>
                <a:cs typeface="Aharoni" panose="02010803020104030203" pitchFamily="2" charset="-79"/>
              </a:rPr>
              <a:t/>
            </a:r>
            <a:br>
              <a:rPr lang="uk-UA" sz="1800" dirty="0">
                <a:solidFill>
                  <a:schemeClr val="tx1"/>
                </a:solidFill>
                <a:cs typeface="Aharoni" panose="02010803020104030203" pitchFamily="2" charset="-79"/>
              </a:rPr>
            </a:br>
            <a:r>
              <a:rPr lang="uk-UA" sz="1800" dirty="0" smtClean="0">
                <a:solidFill>
                  <a:schemeClr val="tx1"/>
                </a:solidFill>
                <a:cs typeface="Aharoni" panose="02010803020104030203" pitchFamily="2" charset="-79"/>
              </a:rPr>
              <a:t>утворення штучних асоціацій.</a:t>
            </a:r>
            <a:br>
              <a:rPr lang="uk-UA" sz="1800" dirty="0" smtClean="0">
                <a:solidFill>
                  <a:schemeClr val="tx1"/>
                </a:solidFill>
                <a:cs typeface="Aharoni" panose="02010803020104030203" pitchFamily="2" charset="-79"/>
              </a:rPr>
            </a:br>
            <a:r>
              <a:rPr lang="uk-UA" sz="1800" dirty="0" smtClean="0">
                <a:solidFill>
                  <a:schemeClr val="tx1"/>
                </a:solidFill>
                <a:cs typeface="Aharoni" panose="02010803020104030203" pitchFamily="2" charset="-79"/>
              </a:rPr>
              <a:t/>
            </a:r>
            <a:br>
              <a:rPr lang="uk-UA" sz="1800" dirty="0" smtClean="0">
                <a:solidFill>
                  <a:schemeClr val="tx1"/>
                </a:solidFill>
                <a:cs typeface="Aharoni" panose="02010803020104030203" pitchFamily="2" charset="-79"/>
              </a:rPr>
            </a:br>
            <a:r>
              <a:rPr lang="uk-UA" sz="1800" dirty="0" smtClean="0">
                <a:solidFill>
                  <a:schemeClr val="tx1"/>
                </a:solidFill>
                <a:cs typeface="Aharoni" panose="02010803020104030203" pitchFamily="2" charset="-79"/>
              </a:rPr>
              <a:t>У таких завданнях проглядається принцип </a:t>
            </a:r>
            <a:br>
              <a:rPr lang="uk-UA" sz="1800" dirty="0" smtClean="0">
                <a:solidFill>
                  <a:schemeClr val="tx1"/>
                </a:solidFill>
                <a:cs typeface="Aharoni" panose="02010803020104030203" pitchFamily="2" charset="-79"/>
              </a:rPr>
            </a:br>
            <a:r>
              <a:rPr lang="uk-UA" sz="1800" dirty="0">
                <a:solidFill>
                  <a:schemeClr val="tx1"/>
                </a:solidFill>
                <a:cs typeface="Aharoni" panose="02010803020104030203" pitchFamily="2" charset="-79"/>
              </a:rPr>
              <a:t/>
            </a:r>
            <a:br>
              <a:rPr lang="uk-UA" sz="1800" dirty="0">
                <a:solidFill>
                  <a:schemeClr val="tx1"/>
                </a:solidFill>
                <a:cs typeface="Aharoni" panose="02010803020104030203" pitchFamily="2" charset="-79"/>
              </a:rPr>
            </a:br>
            <a:r>
              <a:rPr lang="uk-UA" sz="1800" dirty="0" smtClean="0">
                <a:solidFill>
                  <a:schemeClr val="tx1"/>
                </a:solidFill>
                <a:cs typeface="Aharoni" panose="02010803020104030203" pitchFamily="2" charset="-79"/>
              </a:rPr>
              <a:t>запам’ятовування за допомогою візуалізації: спочатку </a:t>
            </a:r>
            <a:br>
              <a:rPr lang="uk-UA" sz="1800" dirty="0" smtClean="0">
                <a:solidFill>
                  <a:schemeClr val="tx1"/>
                </a:solidFill>
                <a:cs typeface="Aharoni" panose="02010803020104030203" pitchFamily="2" charset="-79"/>
              </a:rPr>
            </a:br>
            <a:r>
              <a:rPr lang="uk-UA" sz="1800" dirty="0">
                <a:solidFill>
                  <a:schemeClr val="tx1"/>
                </a:solidFill>
                <a:cs typeface="Aharoni" panose="02010803020104030203" pitchFamily="2" charset="-79"/>
              </a:rPr>
              <a:t/>
            </a:r>
            <a:br>
              <a:rPr lang="uk-UA" sz="1800" dirty="0">
                <a:solidFill>
                  <a:schemeClr val="tx1"/>
                </a:solidFill>
                <a:cs typeface="Aharoni" panose="02010803020104030203" pitchFamily="2" charset="-79"/>
              </a:rPr>
            </a:br>
            <a:r>
              <a:rPr lang="uk-UA" sz="1800" dirty="0" smtClean="0">
                <a:solidFill>
                  <a:schemeClr val="tx1"/>
                </a:solidFill>
                <a:cs typeface="Aharoni" panose="02010803020104030203" pitchFamily="2" charset="-79"/>
              </a:rPr>
              <a:t>треба знайти відповідь, потім трансформувати її в</a:t>
            </a:r>
            <a:br>
              <a:rPr lang="uk-UA" sz="1800" dirty="0" smtClean="0">
                <a:solidFill>
                  <a:schemeClr val="tx1"/>
                </a:solidFill>
                <a:cs typeface="Aharoni" panose="02010803020104030203" pitchFamily="2" charset="-79"/>
              </a:rPr>
            </a:br>
            <a:r>
              <a:rPr lang="uk-UA" sz="1800" dirty="0">
                <a:solidFill>
                  <a:schemeClr val="tx1"/>
                </a:solidFill>
                <a:cs typeface="Aharoni" panose="02010803020104030203" pitchFamily="2" charset="-79"/>
              </a:rPr>
              <a:t/>
            </a:r>
            <a:br>
              <a:rPr lang="uk-UA" sz="1800" dirty="0">
                <a:solidFill>
                  <a:schemeClr val="tx1"/>
                </a:solidFill>
                <a:cs typeface="Aharoni" panose="02010803020104030203" pitchFamily="2" charset="-79"/>
              </a:rPr>
            </a:br>
            <a:r>
              <a:rPr lang="uk-UA" sz="1800" dirty="0" smtClean="0">
                <a:solidFill>
                  <a:schemeClr val="tx1"/>
                </a:solidFill>
                <a:cs typeface="Aharoni" panose="02010803020104030203" pitchFamily="2" charset="-79"/>
              </a:rPr>
              <a:t> алегоричний образ, а це означає обдумати і підібрати </a:t>
            </a:r>
            <a:br>
              <a:rPr lang="uk-UA" sz="1800" dirty="0" smtClean="0">
                <a:solidFill>
                  <a:schemeClr val="tx1"/>
                </a:solidFill>
                <a:cs typeface="Aharoni" panose="02010803020104030203" pitchFamily="2" charset="-79"/>
              </a:rPr>
            </a:br>
            <a:r>
              <a:rPr lang="uk-UA" sz="1800" dirty="0">
                <a:solidFill>
                  <a:schemeClr val="tx1"/>
                </a:solidFill>
                <a:cs typeface="Aharoni" panose="02010803020104030203" pitchFamily="2" charset="-79"/>
              </a:rPr>
              <a:t/>
            </a:r>
            <a:br>
              <a:rPr lang="uk-UA" sz="1800" dirty="0">
                <a:solidFill>
                  <a:schemeClr val="tx1"/>
                </a:solidFill>
                <a:cs typeface="Aharoni" panose="02010803020104030203" pitchFamily="2" charset="-79"/>
              </a:rPr>
            </a:br>
            <a:r>
              <a:rPr lang="uk-UA" sz="1800" dirty="0" smtClean="0">
                <a:solidFill>
                  <a:schemeClr val="tx1"/>
                </a:solidFill>
                <a:cs typeface="Aharoni" panose="02010803020104030203" pitchFamily="2" charset="-79"/>
              </a:rPr>
              <a:t>асоціації, тоді замалювати відповідь – зафіксувати в </a:t>
            </a:r>
            <a:br>
              <a:rPr lang="uk-UA" sz="1800" dirty="0" smtClean="0">
                <a:solidFill>
                  <a:schemeClr val="tx1"/>
                </a:solidFill>
                <a:cs typeface="Aharoni" panose="02010803020104030203" pitchFamily="2" charset="-79"/>
              </a:rPr>
            </a:br>
            <a:r>
              <a:rPr lang="uk-UA" sz="1800" dirty="0">
                <a:solidFill>
                  <a:schemeClr val="tx1"/>
                </a:solidFill>
                <a:cs typeface="Aharoni" panose="02010803020104030203" pitchFamily="2" charset="-79"/>
              </a:rPr>
              <a:t/>
            </a:r>
            <a:br>
              <a:rPr lang="uk-UA" sz="1800" dirty="0">
                <a:solidFill>
                  <a:schemeClr val="tx1"/>
                </a:solidFill>
                <a:cs typeface="Aharoni" panose="02010803020104030203" pitchFamily="2" charset="-79"/>
              </a:rPr>
            </a:br>
            <a:r>
              <a:rPr lang="uk-UA" sz="1800" dirty="0" smtClean="0">
                <a:solidFill>
                  <a:schemeClr val="tx1"/>
                </a:solidFill>
                <a:cs typeface="Aharoni" panose="02010803020104030203" pitchFamily="2" charset="-79"/>
              </a:rPr>
              <a:t>пам’яті.</a:t>
            </a:r>
            <a:endParaRPr lang="ru-RU" sz="1800" dirty="0">
              <a:solidFill>
                <a:schemeClr val="tx1"/>
              </a:solidFill>
              <a:cs typeface="Aharoni" panose="02010803020104030203" pitchFamily="2" charset="-79"/>
            </a:endParaRPr>
          </a:p>
        </p:txBody>
      </p:sp>
      <p:pic>
        <p:nvPicPr>
          <p:cNvPr id="4098" name="Picture 2" descr="Картинки по запросу &quot;пантбук на уроках української мови і літератури картинки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9290" y="160338"/>
            <a:ext cx="4224271" cy="3837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AutoShape 4" descr="Картинки по запросу &quot;пантбук на уроках української мови і літератури картинки&quot;"/>
          <p:cNvSpPr>
            <a:spLocks noChangeAspect="1" noChangeArrowheads="1"/>
          </p:cNvSpPr>
          <p:nvPr/>
        </p:nvSpPr>
        <p:spPr bwMode="auto">
          <a:xfrm>
            <a:off x="7046890" y="1040394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AutoShape 6" descr="Картинки по запросу &quot;пантбук на уроках української мови і літератури картинки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49108" y="4095481"/>
            <a:ext cx="4154745" cy="2762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9567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3031" y="200562"/>
            <a:ext cx="6980350" cy="6547968"/>
          </a:xfrm>
        </p:spPr>
        <p:txBody>
          <a:bodyPr>
            <a:normAutofit/>
          </a:bodyPr>
          <a:lstStyle/>
          <a:p>
            <a:r>
              <a:rPr lang="uk-UA" sz="1800" b="1" dirty="0" smtClean="0">
                <a:solidFill>
                  <a:srgbClr val="FF0000"/>
                </a:solidFill>
                <a:cs typeface="Aharoni" panose="02010803020104030203" pitchFamily="2" charset="-79"/>
              </a:rPr>
              <a:t>ХМАРКИ ТЕГІВ </a:t>
            </a:r>
            <a:r>
              <a:rPr lang="uk-UA" sz="1600" dirty="0" smtClean="0">
                <a:solidFill>
                  <a:schemeClr val="tx1"/>
                </a:solidFill>
                <a:cs typeface="Aharoni" panose="02010803020104030203" pitchFamily="2" charset="-79"/>
              </a:rPr>
              <a:t>– це сукупність слів, </a:t>
            </a:r>
            <a:r>
              <a:rPr lang="uk-UA" sz="1600" dirty="0" err="1" smtClean="0">
                <a:solidFill>
                  <a:schemeClr val="tx1"/>
                </a:solidFill>
                <a:cs typeface="Aharoni" panose="02010803020104030203" pitchFamily="2" charset="-79"/>
              </a:rPr>
              <a:t>обєднаних</a:t>
            </a:r>
            <a:r>
              <a:rPr lang="uk-UA" sz="1600" dirty="0" smtClean="0">
                <a:solidFill>
                  <a:schemeClr val="tx1"/>
                </a:solidFill>
                <a:cs typeface="Aharoni" panose="02010803020104030203" pitchFamily="2" charset="-79"/>
              </a:rPr>
              <a:t> однією тематикою, що візуально </a:t>
            </a:r>
            <a:br>
              <a:rPr lang="uk-UA" sz="1600" dirty="0" smtClean="0">
                <a:solidFill>
                  <a:schemeClr val="tx1"/>
                </a:solidFill>
                <a:cs typeface="Aharoni" panose="02010803020104030203" pitchFamily="2" charset="-79"/>
              </a:rPr>
            </a:br>
            <a:r>
              <a:rPr lang="uk-UA" sz="1600" dirty="0">
                <a:solidFill>
                  <a:schemeClr val="tx1"/>
                </a:solidFill>
                <a:cs typeface="Aharoni" panose="02010803020104030203" pitchFamily="2" charset="-79"/>
              </a:rPr>
              <a:t/>
            </a:r>
            <a:br>
              <a:rPr lang="uk-UA" sz="1600" dirty="0">
                <a:solidFill>
                  <a:schemeClr val="tx1"/>
                </a:solidFill>
                <a:cs typeface="Aharoni" panose="02010803020104030203" pitchFamily="2" charset="-79"/>
              </a:rPr>
            </a:br>
            <a:r>
              <a:rPr lang="uk-UA" sz="1600" dirty="0" smtClean="0">
                <a:solidFill>
                  <a:schemeClr val="tx1"/>
                </a:solidFill>
                <a:cs typeface="Aharoni" panose="02010803020104030203" pitchFamily="2" charset="-79"/>
              </a:rPr>
              <a:t>утворюють певний відповідний символ.</a:t>
            </a:r>
            <a:br>
              <a:rPr lang="uk-UA" sz="1600" dirty="0" smtClean="0">
                <a:solidFill>
                  <a:schemeClr val="tx1"/>
                </a:solidFill>
                <a:cs typeface="Aharoni" panose="02010803020104030203" pitchFamily="2" charset="-79"/>
              </a:rPr>
            </a:br>
            <a:r>
              <a:rPr lang="uk-UA" sz="1600" dirty="0" smtClean="0">
                <a:solidFill>
                  <a:schemeClr val="tx1"/>
                </a:solidFill>
                <a:cs typeface="Aharoni" panose="02010803020104030203" pitchFamily="2" charset="-79"/>
              </a:rPr>
              <a:t/>
            </a:r>
            <a:br>
              <a:rPr lang="uk-UA" sz="1600" dirty="0" smtClean="0">
                <a:solidFill>
                  <a:schemeClr val="tx1"/>
                </a:solidFill>
                <a:cs typeface="Aharoni" panose="02010803020104030203" pitchFamily="2" charset="-79"/>
              </a:rPr>
            </a:br>
            <a:r>
              <a:rPr lang="uk-UA" sz="1600" dirty="0" smtClean="0">
                <a:solidFill>
                  <a:schemeClr val="tx1"/>
                </a:solidFill>
                <a:cs typeface="Aharoni" panose="02010803020104030203" pitchFamily="2" charset="-79"/>
              </a:rPr>
              <a:t>За допомогою таких хмарок слів можна </a:t>
            </a:r>
            <a:r>
              <a:rPr lang="uk-UA" sz="1600" dirty="0" err="1" smtClean="0">
                <a:solidFill>
                  <a:schemeClr val="tx1"/>
                </a:solidFill>
                <a:cs typeface="Aharoni" panose="02010803020104030203" pitchFamily="2" charset="-79"/>
              </a:rPr>
              <a:t>візуалізувати</a:t>
            </a:r>
            <a:r>
              <a:rPr lang="uk-UA" sz="1600" dirty="0" smtClean="0">
                <a:solidFill>
                  <a:schemeClr val="tx1"/>
                </a:solidFill>
                <a:cs typeface="Aharoni" panose="02010803020104030203" pitchFamily="2" charset="-79"/>
              </a:rPr>
              <a:t> теж і термінологію у більш </a:t>
            </a:r>
            <a:br>
              <a:rPr lang="uk-UA" sz="1600" dirty="0" smtClean="0">
                <a:solidFill>
                  <a:schemeClr val="tx1"/>
                </a:solidFill>
                <a:cs typeface="Aharoni" panose="02010803020104030203" pitchFamily="2" charset="-79"/>
              </a:rPr>
            </a:br>
            <a:r>
              <a:rPr lang="uk-UA" sz="1600" dirty="0">
                <a:solidFill>
                  <a:schemeClr val="tx1"/>
                </a:solidFill>
                <a:cs typeface="Aharoni" panose="02010803020104030203" pitchFamily="2" charset="-79"/>
              </a:rPr>
              <a:t/>
            </a:r>
            <a:br>
              <a:rPr lang="uk-UA" sz="1600" dirty="0">
                <a:solidFill>
                  <a:schemeClr val="tx1"/>
                </a:solidFill>
                <a:cs typeface="Aharoni" panose="02010803020104030203" pitchFamily="2" charset="-79"/>
              </a:rPr>
            </a:br>
            <a:r>
              <a:rPr lang="uk-UA" sz="1600" dirty="0" smtClean="0">
                <a:solidFill>
                  <a:schemeClr val="tx1"/>
                </a:solidFill>
                <a:cs typeface="Aharoni" panose="02010803020104030203" pitchFamily="2" charset="-79"/>
              </a:rPr>
              <a:t>наочний спосіб, що сприяє швидкому </a:t>
            </a:r>
            <a:r>
              <a:rPr lang="uk-UA" sz="1600" dirty="0" err="1" smtClean="0">
                <a:solidFill>
                  <a:schemeClr val="tx1"/>
                </a:solidFill>
                <a:cs typeface="Aharoni" panose="02010803020104030203" pitchFamily="2" charset="-79"/>
              </a:rPr>
              <a:t>запамятовуванню</a:t>
            </a:r>
            <a:r>
              <a:rPr lang="uk-UA" sz="1600" dirty="0" smtClean="0">
                <a:solidFill>
                  <a:schemeClr val="tx1"/>
                </a:solidFill>
                <a:cs typeface="Aharoni" panose="02010803020104030203" pitchFamily="2" charset="-79"/>
              </a:rPr>
              <a:t> інформації.</a:t>
            </a:r>
            <a:br>
              <a:rPr lang="uk-UA" sz="1600" dirty="0" smtClean="0">
                <a:solidFill>
                  <a:schemeClr val="tx1"/>
                </a:solidFill>
                <a:cs typeface="Aharoni" panose="02010803020104030203" pitchFamily="2" charset="-79"/>
              </a:rPr>
            </a:br>
            <a:r>
              <a:rPr lang="uk-UA" sz="1600" dirty="0" smtClean="0">
                <a:solidFill>
                  <a:schemeClr val="tx1"/>
                </a:solidFill>
                <a:cs typeface="Aharoni" panose="02010803020104030203" pitchFamily="2" charset="-79"/>
              </a:rPr>
              <a:t/>
            </a:r>
            <a:br>
              <a:rPr lang="uk-UA" sz="1600" dirty="0" smtClean="0">
                <a:solidFill>
                  <a:schemeClr val="tx1"/>
                </a:solidFill>
                <a:cs typeface="Aharoni" panose="02010803020104030203" pitchFamily="2" charset="-79"/>
              </a:rPr>
            </a:br>
            <a:r>
              <a:rPr lang="uk-UA" sz="1600" b="1" u="sng" dirty="0" smtClean="0">
                <a:solidFill>
                  <a:schemeClr val="tx1"/>
                </a:solidFill>
                <a:cs typeface="Aharoni" panose="02010803020104030203" pitchFamily="2" charset="-79"/>
              </a:rPr>
              <a:t>Використовувати теги можна на будь-якому етапі уроку:</a:t>
            </a:r>
            <a:br>
              <a:rPr lang="uk-UA" sz="1600" b="1" u="sng" dirty="0" smtClean="0">
                <a:solidFill>
                  <a:schemeClr val="tx1"/>
                </a:solidFill>
                <a:cs typeface="Aharoni" panose="02010803020104030203" pitchFamily="2" charset="-79"/>
              </a:rPr>
            </a:br>
            <a:r>
              <a:rPr lang="uk-UA" sz="1600" b="1" dirty="0" smtClean="0">
                <a:solidFill>
                  <a:schemeClr val="tx1"/>
                </a:solidFill>
                <a:cs typeface="Aharoni" panose="02010803020104030203" pitchFamily="2" charset="-79"/>
              </a:rPr>
              <a:t/>
            </a:r>
            <a:br>
              <a:rPr lang="uk-UA" sz="1600" b="1" dirty="0" smtClean="0">
                <a:solidFill>
                  <a:schemeClr val="tx1"/>
                </a:solidFill>
                <a:cs typeface="Aharoni" panose="02010803020104030203" pitchFamily="2" charset="-79"/>
              </a:rPr>
            </a:br>
            <a:r>
              <a:rPr lang="uk-UA" sz="1600" dirty="0" smtClean="0">
                <a:solidFill>
                  <a:schemeClr val="tx1"/>
                </a:solidFill>
                <a:cs typeface="Aharoni" panose="02010803020104030203" pitchFamily="2" charset="-79"/>
              </a:rPr>
              <a:t>- у хмарку можна записати тему уроку, яку учні повинні визначити;</a:t>
            </a:r>
            <a:br>
              <a:rPr lang="uk-UA" sz="1600" dirty="0" smtClean="0">
                <a:solidFill>
                  <a:schemeClr val="tx1"/>
                </a:solidFill>
                <a:cs typeface="Aharoni" panose="02010803020104030203" pitchFamily="2" charset="-79"/>
              </a:rPr>
            </a:br>
            <a:r>
              <a:rPr lang="uk-UA" sz="1600" dirty="0" smtClean="0">
                <a:solidFill>
                  <a:schemeClr val="tx1"/>
                </a:solidFill>
                <a:cs typeface="Aharoni" panose="02010803020104030203" pitchFamily="2" charset="-79"/>
              </a:rPr>
              <a:t/>
            </a:r>
            <a:br>
              <a:rPr lang="uk-UA" sz="1600" dirty="0" smtClean="0">
                <a:solidFill>
                  <a:schemeClr val="tx1"/>
                </a:solidFill>
                <a:cs typeface="Aharoni" panose="02010803020104030203" pitchFamily="2" charset="-79"/>
              </a:rPr>
            </a:br>
            <a:r>
              <a:rPr lang="uk-UA" sz="1600" dirty="0" smtClean="0">
                <a:solidFill>
                  <a:schemeClr val="tx1"/>
                </a:solidFill>
                <a:cs typeface="Aharoni" panose="02010803020104030203" pitchFamily="2" charset="-79"/>
              </a:rPr>
              <a:t>- можна запропонувати дітям прочитати в «хмарі» головне питання, на яке необхідно </a:t>
            </a:r>
            <a:br>
              <a:rPr lang="uk-UA" sz="1600" dirty="0" smtClean="0">
                <a:solidFill>
                  <a:schemeClr val="tx1"/>
                </a:solidFill>
                <a:cs typeface="Aharoni" panose="02010803020104030203" pitchFamily="2" charset="-79"/>
              </a:rPr>
            </a:br>
            <a:r>
              <a:rPr lang="uk-UA" sz="1600" dirty="0">
                <a:solidFill>
                  <a:schemeClr val="tx1"/>
                </a:solidFill>
                <a:cs typeface="Aharoni" panose="02010803020104030203" pitchFamily="2" charset="-79"/>
              </a:rPr>
              <a:t/>
            </a:r>
            <a:br>
              <a:rPr lang="uk-UA" sz="1600" dirty="0">
                <a:solidFill>
                  <a:schemeClr val="tx1"/>
                </a:solidFill>
                <a:cs typeface="Aharoni" panose="02010803020104030203" pitchFamily="2" charset="-79"/>
              </a:rPr>
            </a:br>
            <a:r>
              <a:rPr lang="uk-UA" sz="1600" dirty="0" smtClean="0">
                <a:solidFill>
                  <a:schemeClr val="tx1"/>
                </a:solidFill>
                <a:cs typeface="Aharoni" panose="02010803020104030203" pitchFamily="2" charset="-79"/>
              </a:rPr>
              <a:t>знайти відповідь упродовж уроку;</a:t>
            </a:r>
            <a:br>
              <a:rPr lang="uk-UA" sz="1600" dirty="0" smtClean="0">
                <a:solidFill>
                  <a:schemeClr val="tx1"/>
                </a:solidFill>
                <a:cs typeface="Aharoni" panose="02010803020104030203" pitchFamily="2" charset="-79"/>
              </a:rPr>
            </a:br>
            <a:r>
              <a:rPr lang="uk-UA" sz="1600" dirty="0" smtClean="0">
                <a:solidFill>
                  <a:schemeClr val="tx1"/>
                </a:solidFill>
                <a:cs typeface="Aharoni" panose="02010803020104030203" pitchFamily="2" charset="-79"/>
              </a:rPr>
              <a:t/>
            </a:r>
            <a:br>
              <a:rPr lang="uk-UA" sz="1600" dirty="0" smtClean="0">
                <a:solidFill>
                  <a:schemeClr val="tx1"/>
                </a:solidFill>
                <a:cs typeface="Aharoni" panose="02010803020104030203" pitchFamily="2" charset="-79"/>
              </a:rPr>
            </a:br>
            <a:r>
              <a:rPr lang="uk-UA" sz="1600" dirty="0" smtClean="0">
                <a:solidFill>
                  <a:schemeClr val="tx1"/>
                </a:solidFill>
                <a:cs typeface="Aharoni" panose="02010803020104030203" pitchFamily="2" charset="-79"/>
              </a:rPr>
              <a:t>- скласти речення або розповідь , використовуючи якомога більше слів із хмари;</a:t>
            </a:r>
            <a:br>
              <a:rPr lang="uk-UA" sz="1600" dirty="0" smtClean="0">
                <a:solidFill>
                  <a:schemeClr val="tx1"/>
                </a:solidFill>
                <a:cs typeface="Aharoni" panose="02010803020104030203" pitchFamily="2" charset="-79"/>
              </a:rPr>
            </a:br>
            <a:r>
              <a:rPr lang="uk-UA" sz="1600" dirty="0" smtClean="0">
                <a:solidFill>
                  <a:schemeClr val="tx1"/>
                </a:solidFill>
                <a:cs typeface="Aharoni" panose="02010803020104030203" pitchFamily="2" charset="-79"/>
              </a:rPr>
              <a:t/>
            </a:r>
            <a:br>
              <a:rPr lang="uk-UA" sz="1600" dirty="0" smtClean="0">
                <a:solidFill>
                  <a:schemeClr val="tx1"/>
                </a:solidFill>
                <a:cs typeface="Aharoni" panose="02010803020104030203" pitchFamily="2" charset="-79"/>
              </a:rPr>
            </a:br>
            <a:r>
              <a:rPr lang="uk-UA" sz="1600" dirty="0" smtClean="0">
                <a:solidFill>
                  <a:schemeClr val="tx1"/>
                </a:solidFill>
                <a:cs typeface="Aharoni" panose="02010803020104030203" pitchFamily="2" charset="-79"/>
              </a:rPr>
              <a:t>створити словникову «хмару» на основі невеликих нещодавно вивчених навчальних </a:t>
            </a:r>
            <a:br>
              <a:rPr lang="uk-UA" sz="1600" dirty="0" smtClean="0">
                <a:solidFill>
                  <a:schemeClr val="tx1"/>
                </a:solidFill>
                <a:cs typeface="Aharoni" panose="02010803020104030203" pitchFamily="2" charset="-79"/>
              </a:rPr>
            </a:br>
            <a:r>
              <a:rPr lang="uk-UA" sz="1600" dirty="0">
                <a:solidFill>
                  <a:schemeClr val="tx1"/>
                </a:solidFill>
                <a:cs typeface="Aharoni" panose="02010803020104030203" pitchFamily="2" charset="-79"/>
              </a:rPr>
              <a:t/>
            </a:r>
            <a:br>
              <a:rPr lang="uk-UA" sz="1600" dirty="0">
                <a:solidFill>
                  <a:schemeClr val="tx1"/>
                </a:solidFill>
                <a:cs typeface="Aharoni" panose="02010803020104030203" pitchFamily="2" charset="-79"/>
              </a:rPr>
            </a:br>
            <a:r>
              <a:rPr lang="uk-UA" sz="1600" dirty="0" smtClean="0">
                <a:solidFill>
                  <a:schemeClr val="tx1"/>
                </a:solidFill>
                <a:cs typeface="Aharoni" panose="02010803020104030203" pitchFamily="2" charset="-79"/>
              </a:rPr>
              <a:t>текстів і попросити учнів пригадати, про що були ці тексти</a:t>
            </a:r>
            <a:r>
              <a:rPr lang="uk-UA" sz="1600" dirty="0" smtClean="0">
                <a:cs typeface="Aharoni" panose="02010803020104030203" pitchFamily="2" charset="-79"/>
              </a:rPr>
              <a:t>.</a:t>
            </a:r>
            <a:endParaRPr lang="ru-RU" sz="1600" dirty="0">
              <a:cs typeface="Aharoni" panose="02010803020104030203" pitchFamily="2" charset="-79"/>
            </a:endParaRPr>
          </a:p>
        </p:txBody>
      </p:sp>
      <p:pic>
        <p:nvPicPr>
          <p:cNvPr id="2050" name="Picture 2" descr="Картинки по запросу &quot;кроссенс на уроках української мови і літератури картинки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3227" y="708338"/>
            <a:ext cx="5061397" cy="5434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1144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0456" y="321971"/>
            <a:ext cx="6284889" cy="6207617"/>
          </a:xfrm>
        </p:spPr>
        <p:txBody>
          <a:bodyPr>
            <a:normAutofit/>
          </a:bodyPr>
          <a:lstStyle/>
          <a:p>
            <a:r>
              <a:rPr lang="uk-UA" sz="2400" b="1" dirty="0" err="1" smtClean="0">
                <a:solidFill>
                  <a:srgbClr val="FF0000"/>
                </a:solidFill>
                <a:cs typeface="Aharoni" panose="02010803020104030203" pitchFamily="2" charset="-79"/>
              </a:rPr>
              <a:t>Кроссенс</a:t>
            </a:r>
            <a:r>
              <a:rPr lang="uk-UA" sz="1600" dirty="0" smtClean="0">
                <a:solidFill>
                  <a:schemeClr val="tx1"/>
                </a:solidFill>
                <a:cs typeface="Aharoni" panose="02010803020104030203" pitchFamily="2" charset="-79"/>
              </a:rPr>
              <a:t> – </a:t>
            </a:r>
            <a:r>
              <a:rPr lang="uk-UA" sz="2000" dirty="0" smtClean="0">
                <a:solidFill>
                  <a:schemeClr val="tx1"/>
                </a:solidFill>
                <a:cs typeface="Aharoni" panose="02010803020104030203" pitchFamily="2" charset="-79"/>
              </a:rPr>
              <a:t>це візуальний асоціативний ланцюжок, який складається з 9 зображень, кожне з яких </a:t>
            </a:r>
            <a:r>
              <a:rPr lang="uk-UA" sz="2000" dirty="0" err="1" smtClean="0">
                <a:solidFill>
                  <a:schemeClr val="tx1"/>
                </a:solidFill>
                <a:cs typeface="Aharoni" panose="02010803020104030203" pitchFamily="2" charset="-79"/>
              </a:rPr>
              <a:t>повязане</a:t>
            </a:r>
            <a:r>
              <a:rPr lang="uk-UA" sz="2000" dirty="0" smtClean="0">
                <a:solidFill>
                  <a:schemeClr val="tx1"/>
                </a:solidFill>
                <a:cs typeface="Aharoni" panose="02010803020104030203" pitchFamily="2" charset="-79"/>
              </a:rPr>
              <a:t> з попереднім і наступним зображенням, що в результаті з різних сторін розкриває певне поняття, явище або факт.</a:t>
            </a:r>
            <a:br>
              <a:rPr lang="uk-UA" sz="2000" dirty="0" smtClean="0">
                <a:solidFill>
                  <a:schemeClr val="tx1"/>
                </a:solidFill>
                <a:cs typeface="Aharoni" panose="02010803020104030203" pitchFamily="2" charset="-79"/>
              </a:rPr>
            </a:br>
            <a:r>
              <a:rPr lang="uk-UA" sz="2000" dirty="0" smtClean="0">
                <a:solidFill>
                  <a:schemeClr val="tx1"/>
                </a:solidFill>
                <a:cs typeface="Aharoni" panose="02010803020104030203" pitchFamily="2" charset="-79"/>
              </a:rPr>
              <a:t/>
            </a:r>
            <a:br>
              <a:rPr lang="uk-UA" sz="2000" dirty="0" smtClean="0">
                <a:solidFill>
                  <a:schemeClr val="tx1"/>
                </a:solidFill>
                <a:cs typeface="Aharoni" panose="02010803020104030203" pitchFamily="2" charset="-79"/>
              </a:rPr>
            </a:br>
            <a:r>
              <a:rPr lang="uk-UA" sz="2000" dirty="0">
                <a:solidFill>
                  <a:schemeClr val="tx1"/>
                </a:solidFill>
                <a:cs typeface="Aharoni" panose="02010803020104030203" pitchFamily="2" charset="-79"/>
              </a:rPr>
              <a:t/>
            </a:r>
            <a:br>
              <a:rPr lang="uk-UA" sz="2000" dirty="0">
                <a:solidFill>
                  <a:schemeClr val="tx1"/>
                </a:solidFill>
                <a:cs typeface="Aharoni" panose="02010803020104030203" pitchFamily="2" charset="-79"/>
              </a:rPr>
            </a:br>
            <a:r>
              <a:rPr lang="uk-UA" sz="2000" b="1" u="sng" dirty="0" smtClean="0">
                <a:solidFill>
                  <a:schemeClr val="tx1"/>
                </a:solidFill>
                <a:cs typeface="Aharoni" panose="02010803020104030203" pitchFamily="2" charset="-79"/>
              </a:rPr>
              <a:t>Функції </a:t>
            </a:r>
            <a:r>
              <a:rPr lang="uk-UA" sz="2000" b="1" u="sng" dirty="0" err="1" smtClean="0">
                <a:solidFill>
                  <a:schemeClr val="tx1"/>
                </a:solidFill>
                <a:cs typeface="Aharoni" panose="02010803020104030203" pitchFamily="2" charset="-79"/>
              </a:rPr>
              <a:t>кроссенсу</a:t>
            </a:r>
            <a:r>
              <a:rPr lang="uk-UA" sz="2000" b="1" u="sng" dirty="0" smtClean="0">
                <a:solidFill>
                  <a:schemeClr val="tx1"/>
                </a:solidFill>
                <a:cs typeface="Aharoni" panose="02010803020104030203" pitchFamily="2" charset="-79"/>
              </a:rPr>
              <a:t>:</a:t>
            </a:r>
            <a:br>
              <a:rPr lang="uk-UA" sz="2000" b="1" u="sng" dirty="0" smtClean="0">
                <a:solidFill>
                  <a:schemeClr val="tx1"/>
                </a:solidFill>
                <a:cs typeface="Aharoni" panose="02010803020104030203" pitchFamily="2" charset="-79"/>
              </a:rPr>
            </a:br>
            <a:r>
              <a:rPr lang="uk-UA" sz="2000" dirty="0" smtClean="0">
                <a:solidFill>
                  <a:schemeClr val="tx1"/>
                </a:solidFill>
                <a:cs typeface="Aharoni" panose="02010803020104030203" pitchFamily="2" charset="-79"/>
              </a:rPr>
              <a:t>- сприяє засвоєнню навчального матеріалу;</a:t>
            </a:r>
            <a:br>
              <a:rPr lang="uk-UA" sz="2000" dirty="0" smtClean="0">
                <a:solidFill>
                  <a:schemeClr val="tx1"/>
                </a:solidFill>
                <a:cs typeface="Aharoni" panose="02010803020104030203" pitchFamily="2" charset="-79"/>
              </a:rPr>
            </a:br>
            <a:r>
              <a:rPr lang="uk-UA" sz="2000" dirty="0" smtClean="0">
                <a:solidFill>
                  <a:schemeClr val="tx1"/>
                </a:solidFill>
                <a:cs typeface="Aharoni" panose="02010803020104030203" pitchFamily="2" charset="-79"/>
              </a:rPr>
              <a:t>- забезпечує інтерес до навчальної теми;</a:t>
            </a:r>
            <a:br>
              <a:rPr lang="uk-UA" sz="2000" dirty="0" smtClean="0">
                <a:solidFill>
                  <a:schemeClr val="tx1"/>
                </a:solidFill>
                <a:cs typeface="Aharoni" panose="02010803020104030203" pitchFamily="2" charset="-79"/>
              </a:rPr>
            </a:br>
            <a:r>
              <a:rPr lang="uk-UA" sz="2000" dirty="0" smtClean="0">
                <a:solidFill>
                  <a:schemeClr val="tx1"/>
                </a:solidFill>
                <a:cs typeface="Aharoni" panose="02010803020104030203" pitchFamily="2" charset="-79"/>
              </a:rPr>
              <a:t>- створює мікро і </a:t>
            </a:r>
            <a:r>
              <a:rPr lang="uk-UA" sz="2000" dirty="0" err="1" smtClean="0">
                <a:solidFill>
                  <a:schemeClr val="tx1"/>
                </a:solidFill>
                <a:cs typeface="Aharoni" panose="02010803020104030203" pitchFamily="2" charset="-79"/>
              </a:rPr>
              <a:t>макродіалоги</a:t>
            </a:r>
            <a:r>
              <a:rPr lang="uk-UA" sz="2000" dirty="0" smtClean="0">
                <a:solidFill>
                  <a:schemeClr val="tx1"/>
                </a:solidFill>
                <a:cs typeface="Aharoni" panose="02010803020104030203" pitchFamily="2" charset="-79"/>
              </a:rPr>
              <a:t> між різними учасниками навчального процесу – учителем, учнями, підручником;</a:t>
            </a:r>
            <a:br>
              <a:rPr lang="uk-UA" sz="2000" dirty="0" smtClean="0">
                <a:solidFill>
                  <a:schemeClr val="tx1"/>
                </a:solidFill>
                <a:cs typeface="Aharoni" panose="02010803020104030203" pitchFamily="2" charset="-79"/>
              </a:rPr>
            </a:br>
            <a:r>
              <a:rPr lang="uk-UA" sz="2000" dirty="0" smtClean="0">
                <a:solidFill>
                  <a:schemeClr val="tx1"/>
                </a:solidFill>
                <a:cs typeface="Aharoni" panose="02010803020104030203" pitchFamily="2" charset="-79"/>
              </a:rPr>
              <a:t>- пояснює причини і закономірності певного явища, його елементи, протиріччя.</a:t>
            </a:r>
            <a:endParaRPr lang="ru-RU" sz="2000" dirty="0">
              <a:solidFill>
                <a:schemeClr val="tx1"/>
              </a:solidFill>
              <a:cs typeface="Aharoni" panose="02010803020104030203" pitchFamily="2" charset="-79"/>
            </a:endParaRPr>
          </a:p>
        </p:txBody>
      </p:sp>
      <p:pic>
        <p:nvPicPr>
          <p:cNvPr id="1026" name="Picture 2" descr="Картинки по запросу &quot;кроссенс на уроках української мови і літератури картинки&quot;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9888" y="1777284"/>
            <a:ext cx="5937159" cy="475230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4" descr="Картинки по запросу &quot;кроссенс на уроках української мови і літератури картинки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4099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112143"/>
            <a:ext cx="8596668" cy="6305910"/>
          </a:xfrm>
        </p:spPr>
        <p:txBody>
          <a:bodyPr>
            <a:normAutofit/>
          </a:bodyPr>
          <a:lstStyle/>
          <a:p>
            <a:r>
              <a:rPr lang="uk-UA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Види творчих завдань:</a:t>
            </a:r>
            <a:br>
              <a:rPr lang="uk-UA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-різнорівневі тексти, вікторини;</a:t>
            </a:r>
            <a:br>
              <a:rPr lang="uk-UA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-кросворди за темою;</a:t>
            </a:r>
            <a:br>
              <a:rPr lang="uk-UA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-поетичні експромти, акровірші;</a:t>
            </a:r>
            <a:br>
              <a:rPr lang="uk-UA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uk-UA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синкани</a:t>
            </a:r>
            <a:r>
              <a:rPr lang="uk-UA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uk-UA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-есе, нариси, метаморфози;</a:t>
            </a:r>
            <a:br>
              <a:rPr lang="uk-UA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-вільне письмо (автору, герою);</a:t>
            </a:r>
            <a:br>
              <a:rPr lang="uk-UA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-колажі;</a:t>
            </a:r>
            <a:br>
              <a:rPr lang="uk-UA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uk-UA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фанфіки</a:t>
            </a:r>
            <a:r>
              <a:rPr lang="uk-UA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uk-UA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uk-UA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кубування</a:t>
            </a:r>
            <a:r>
              <a:rPr lang="uk-UA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i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8006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267</TotalTime>
  <Words>111</Words>
  <Application>Microsoft Office PowerPoint</Application>
  <PresentationFormat>Широкий екран</PresentationFormat>
  <Paragraphs>16</Paragraphs>
  <Slides>10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10</vt:i4>
      </vt:variant>
    </vt:vector>
  </HeadingPairs>
  <TitlesOfParts>
    <vt:vector size="18" baseType="lpstr">
      <vt:lpstr>Aharoni</vt:lpstr>
      <vt:lpstr>Arial</vt:lpstr>
      <vt:lpstr>Arial Black</vt:lpstr>
      <vt:lpstr>Castellar</vt:lpstr>
      <vt:lpstr>Times New Roman</vt:lpstr>
      <vt:lpstr>Trebuchet MS</vt:lpstr>
      <vt:lpstr>Wingdings 3</vt:lpstr>
      <vt:lpstr>Грань</vt:lpstr>
      <vt:lpstr>Проблемний семінар №1 вчителів української мови та літератури</vt:lpstr>
      <vt:lpstr> Мета:  популяризувати способи застосування інновацій у роботі з   обдарованими дітьми в системі роботи вчителів-словесників.     ЗАВДАННЯ:  1. Ми – пізнаємо: інновації у роботі з обдарованими дітьми .  2. Ми – практикуємо: ЯК ЦЕ ПРАЦЮЄ? Використання інновацій на   уроках української мови та літератури.  3. Ми – творімо! Забезпечення потреби у творчій самореалізації.</vt:lpstr>
      <vt:lpstr>Здібності, які повинна мати сучасна успішна людина:  - швидко діяти в нестандартних ситуаціях;  - уміти здобувати, аналізувати інформацію, отриману з різних джерел, застосовувати її для індивідуального розвитку і самовдосконалення;  - вступати в комунікацію;  - бути гнучким, мобільним, конкурентноздатним, уміти презентувати себе на ринку праці;  - генерувати нові ідеї, приймати нестандартні рішення і нести за них відповідальність;  - вміти запобігати та виходити з будь-яких конфліктних ситуацій.   </vt:lpstr>
      <vt:lpstr>     Роль інноваційних технологій у створенні ситуації успіху:  - сприяють вивченню матеріалу;  - стимулюють розвиток творчих здібностей, уміння нестандартно    мислити, швидко орієнтуватися в різних ситуаціях;  - активізують особистісний потенціал учня;  - надають кожному відчути власний успіх</vt:lpstr>
      <vt:lpstr>  QR-КОД ( з англійської Quick Response Code   «швидкий відгук» ) – це графічне зображення,   в якому зашифрована певна інформація,   посилання на сайт чи окрему його сторінку.</vt:lpstr>
      <vt:lpstr>ПАНТБУК – спеціальний прийом, що полегшує   запам’ятовування і збільшує обсяг пам’яті шляхом   утворення штучних асоціацій.  У таких завданнях проглядається принцип   запам’ятовування за допомогою візуалізації: спочатку   треба знайти відповідь, потім трансформувати її в   алегоричний образ, а це означає обдумати і підібрати   асоціації, тоді замалювати відповідь – зафіксувати в   пам’яті.</vt:lpstr>
      <vt:lpstr>ХМАРКИ ТЕГІВ – це сукупність слів, обєднаних однією тематикою, що візуально   утворюють певний відповідний символ.  За допомогою таких хмарок слів можна візуалізувати теж і термінологію у більш   наочний спосіб, що сприяє швидкому запамятовуванню інформації.  Використовувати теги можна на будь-якому етапі уроку:  - у хмарку можна записати тему уроку, яку учні повинні визначити;  - можна запропонувати дітям прочитати в «хмарі» головне питання, на яке необхідно   знайти відповідь упродовж уроку;  - скласти речення або розповідь , використовуючи якомога більше слів із хмари;  створити словникову «хмару» на основі невеликих нещодавно вивчених навчальних   текстів і попросити учнів пригадати, про що були ці тексти.</vt:lpstr>
      <vt:lpstr>Кроссенс – це візуальний асоціативний ланцюжок, який складається з 9 зображень, кожне з яких повязане з попереднім і наступним зображенням, що в результаті з різних сторін розкриває певне поняття, явище або факт.   Функції кроссенсу: - сприяє засвоєнню навчального матеріалу; - забезпечує інтерес до навчальної теми; - створює мікро і макродіалоги між різними учасниками навчального процесу – учителем, учнями, підручником; - пояснює причини і закономірності певного явища, його елементи, протиріччя.</vt:lpstr>
      <vt:lpstr>              Види творчих завдань:  -різнорівневі тексти, вікторини; -кросворди за темою; -поетичні експромти, акровірші; -синкани; -есе, нариси, метаморфози; -вільне письмо (автору, герою); -колажі; -фанфіки; -кубування.</vt:lpstr>
      <vt:lpstr>Презентація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Админ</dc:creator>
  <cp:lastModifiedBy>ANDRIY KRAVETS</cp:lastModifiedBy>
  <cp:revision>32</cp:revision>
  <dcterms:created xsi:type="dcterms:W3CDTF">2020-02-23T20:09:27Z</dcterms:created>
  <dcterms:modified xsi:type="dcterms:W3CDTF">2021-03-15T14:22:46Z</dcterms:modified>
</cp:coreProperties>
</file>