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Лист8!$A$2:$A$6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Лист8!$B$2:$B$6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Word]Лист2'!$B$7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Word]Лист2'!$A$8:$A$15</c:f>
              <c:strCache>
                <c:ptCount val="8"/>
                <c:pt idx="0">
                  <c:v>Перелік тверджень</c:v>
                </c:pt>
                <c:pt idx="1">
                  <c:v> Облаштування території </c:v>
                </c:pt>
                <c:pt idx="2">
                  <c:v>Дизайн приміщень (вестибюлі, рекреації, актова зала) </c:v>
                </c:pt>
                <c:pt idx="3">
                  <c:v>Чистота та облаштування навчальних кабінетів </c:v>
                </c:pt>
                <c:pt idx="4">
                  <c:v>Чистота та облаштування туалетних кімнат</c:v>
                </c:pt>
                <c:pt idx="5">
                  <c:v> Чистота та облаштування їдальні</c:v>
                </c:pt>
                <c:pt idx="6">
                  <c:v>Чистота та облаштування спортивної зали</c:v>
                </c:pt>
                <c:pt idx="7">
                  <c:v>Температурний режим у закладі освіти</c:v>
                </c:pt>
              </c:strCache>
            </c:strRef>
          </c:cat>
          <c:val>
            <c:numRef>
              <c:f>'[Диаграмма в Microsoft Word]Лист2'!$B$8:$B$15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Word]Лист2'!$C$7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Word]Лист2'!$A$8:$A$15</c:f>
              <c:strCache>
                <c:ptCount val="8"/>
                <c:pt idx="0">
                  <c:v>Перелік тверджень</c:v>
                </c:pt>
                <c:pt idx="1">
                  <c:v> Облаштування території </c:v>
                </c:pt>
                <c:pt idx="2">
                  <c:v>Дизайн приміщень (вестибюлі, рекреації, актова зала) </c:v>
                </c:pt>
                <c:pt idx="3">
                  <c:v>Чистота та облаштування навчальних кабінетів </c:v>
                </c:pt>
                <c:pt idx="4">
                  <c:v>Чистота та облаштування туалетних кімнат</c:v>
                </c:pt>
                <c:pt idx="5">
                  <c:v> Чистота та облаштування їдальні</c:v>
                </c:pt>
                <c:pt idx="6">
                  <c:v>Чистота та облаштування спортивної зали</c:v>
                </c:pt>
                <c:pt idx="7">
                  <c:v>Температурний режим у закладі освіти</c:v>
                </c:pt>
              </c:strCache>
            </c:strRef>
          </c:cat>
          <c:val>
            <c:numRef>
              <c:f>'[Диаграмма в Microsoft Word]Лист2'!$C$8:$C$15</c:f>
              <c:numCache>
                <c:formatCode>General</c:formatCode>
                <c:ptCount val="8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Word]Лист2'!$D$7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Word]Лист2'!$A$8:$A$15</c:f>
              <c:strCache>
                <c:ptCount val="8"/>
                <c:pt idx="0">
                  <c:v>Перелік тверджень</c:v>
                </c:pt>
                <c:pt idx="1">
                  <c:v> Облаштування території </c:v>
                </c:pt>
                <c:pt idx="2">
                  <c:v>Дизайн приміщень (вестибюлі, рекреації, актова зала) </c:v>
                </c:pt>
                <c:pt idx="3">
                  <c:v>Чистота та облаштування навчальних кабінетів </c:v>
                </c:pt>
                <c:pt idx="4">
                  <c:v>Чистота та облаштування туалетних кімнат</c:v>
                </c:pt>
                <c:pt idx="5">
                  <c:v> Чистота та облаштування їдальні</c:v>
                </c:pt>
                <c:pt idx="6">
                  <c:v>Чистота та облаштування спортивної зали</c:v>
                </c:pt>
                <c:pt idx="7">
                  <c:v>Температурний режим у закладі освіти</c:v>
                </c:pt>
              </c:strCache>
            </c:strRef>
          </c:cat>
          <c:val>
            <c:numRef>
              <c:f>'[Диаграмма в Microsoft Word]Лист2'!$D$8:$D$15</c:f>
              <c:numCache>
                <c:formatCode>General</c:formatCode>
                <c:ptCount val="8"/>
                <c:pt idx="0">
                  <c:v>3</c:v>
                </c:pt>
                <c:pt idx="1">
                  <c:v>15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6</c:v>
                </c:pt>
                <c:pt idx="6">
                  <c:v>10</c:v>
                </c:pt>
                <c:pt idx="7">
                  <c:v>11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Word]Лист2'!$E$7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Word]Лист2'!$A$8:$A$15</c:f>
              <c:strCache>
                <c:ptCount val="8"/>
                <c:pt idx="0">
                  <c:v>Перелік тверджень</c:v>
                </c:pt>
                <c:pt idx="1">
                  <c:v> Облаштування території </c:v>
                </c:pt>
                <c:pt idx="2">
                  <c:v>Дизайн приміщень (вестибюлі, рекреації, актова зала) </c:v>
                </c:pt>
                <c:pt idx="3">
                  <c:v>Чистота та облаштування навчальних кабінетів </c:v>
                </c:pt>
                <c:pt idx="4">
                  <c:v>Чистота та облаштування туалетних кімнат</c:v>
                </c:pt>
                <c:pt idx="5">
                  <c:v> Чистота та облаштування їдальні</c:v>
                </c:pt>
                <c:pt idx="6">
                  <c:v>Чистота та облаштування спортивної зали</c:v>
                </c:pt>
                <c:pt idx="7">
                  <c:v>Температурний режим у закладі освіти</c:v>
                </c:pt>
              </c:strCache>
            </c:strRef>
          </c:cat>
          <c:val>
            <c:numRef>
              <c:f>'[Диаграмма в Microsoft Word]Лист2'!$E$8:$E$15</c:f>
              <c:numCache>
                <c:formatCode>General</c:formatCode>
                <c:ptCount val="8"/>
                <c:pt idx="0">
                  <c:v>4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12</c:v>
                </c:pt>
                <c:pt idx="5">
                  <c:v>28</c:v>
                </c:pt>
                <c:pt idx="6">
                  <c:v>17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Лист8!$A$91:$A$94</c:f>
              <c:strCache>
                <c:ptCount val="4"/>
                <c:pt idx="0">
                  <c:v>Так, завжди</c:v>
                </c:pt>
                <c:pt idx="1">
                  <c:v>переважно так</c:v>
                </c:pt>
                <c:pt idx="2">
                  <c:v>іноді</c:v>
                </c:pt>
                <c:pt idx="3">
                  <c:v>Ні, ніколи</c:v>
                </c:pt>
              </c:strCache>
            </c:strRef>
          </c:cat>
          <c:val>
            <c:numRef>
              <c:f>Лист8!$B$91:$B$94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Лист8!$A$96:$A$99</c:f>
              <c:strCache>
                <c:ptCount val="4"/>
                <c:pt idx="0">
                  <c:v> повністю задоволений/задоволена</c:v>
                </c:pt>
                <c:pt idx="1">
                  <c:v>переважно задоволений/задоволена</c:v>
                </c:pt>
                <c:pt idx="2">
                  <c:v>переважно незадоволений/незадоволена</c:v>
                </c:pt>
                <c:pt idx="3">
                  <c:v>повністю незадоволений/незадоволена</c:v>
                </c:pt>
              </c:strCache>
            </c:strRef>
          </c:cat>
          <c:val>
            <c:numRef>
              <c:f>Лист8!$B$96:$B$99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Word]Лист2'!$B$11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Word]Лист2'!$A$12:$A$18</c:f>
              <c:strCache>
                <c:ptCount val="3"/>
                <c:pt idx="0">
                  <c:v>асортимент буфету</c:v>
                </c:pt>
                <c:pt idx="1">
                  <c:v> режим харчування (короткотривалі перерви, що не дають можливості для прийому їжі)</c:v>
                </c:pt>
                <c:pt idx="2">
                  <c:v>інше (вкажіть, будь ласка, що саме)</c:v>
                </c:pt>
              </c:strCache>
            </c:strRef>
          </c:cat>
          <c:val>
            <c:numRef>
              <c:f>'[Диаграмма в Microsoft Word]Лист2'!$B$12:$B$18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Word]Лист2'!$B$8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Word]Лист2'!$A$9:$A$13</c:f>
              <c:strCache>
                <c:ptCount val="5"/>
                <c:pt idx="0">
                  <c:v>Перелік тверджень</c:v>
                </c:pt>
                <c:pt idx="1">
                  <c:v>Попередження та зниження рівня дискримінації</c:v>
                </c:pt>
                <c:pt idx="2">
                  <c:v>Попередження та зниження рівня насилля</c:v>
                </c:pt>
                <c:pt idx="3">
                  <c:v>Безпечне використання мережі Інтернет</c:v>
                </c:pt>
                <c:pt idx="4">
                  <c:v>Попередження кібербулінгу </c:v>
                </c:pt>
              </c:strCache>
            </c:strRef>
          </c:cat>
          <c:val>
            <c:numRef>
              <c:f>'[Диаграмма в Microsoft Word]Лист2'!$B$9:$B$13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9</c:v>
                </c:pt>
                <c:pt idx="3">
                  <c:v>15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Word]Лист2'!$C$8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Word]Лист2'!$A$9:$A$13</c:f>
              <c:strCache>
                <c:ptCount val="5"/>
                <c:pt idx="0">
                  <c:v>Перелік тверджень</c:v>
                </c:pt>
                <c:pt idx="1">
                  <c:v>Попередження та зниження рівня дискримінації</c:v>
                </c:pt>
                <c:pt idx="2">
                  <c:v>Попередження та зниження рівня насилля</c:v>
                </c:pt>
                <c:pt idx="3">
                  <c:v>Безпечне використання мережі Інтернет</c:v>
                </c:pt>
                <c:pt idx="4">
                  <c:v>Попередження кібербулінгу </c:v>
                </c:pt>
              </c:strCache>
            </c:strRef>
          </c:cat>
          <c:val>
            <c:numRef>
              <c:f>'[Диаграмма в Microsoft Word]Лист2'!$C$9:$C$13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4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Word]Лист2'!$D$8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Word]Лист2'!$A$9:$A$13</c:f>
              <c:strCache>
                <c:ptCount val="5"/>
                <c:pt idx="0">
                  <c:v>Перелік тверджень</c:v>
                </c:pt>
                <c:pt idx="1">
                  <c:v>Попередження та зниження рівня дискримінації</c:v>
                </c:pt>
                <c:pt idx="2">
                  <c:v>Попередження та зниження рівня насилля</c:v>
                </c:pt>
                <c:pt idx="3">
                  <c:v>Безпечне використання мережі Інтернет</c:v>
                </c:pt>
                <c:pt idx="4">
                  <c:v>Попередження кібербулінгу </c:v>
                </c:pt>
              </c:strCache>
            </c:strRef>
          </c:cat>
          <c:val>
            <c:numRef>
              <c:f>'[Диаграмма в Microsoft Word]Лист2'!$D$9:$D$13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Word]Лист2'!$E$8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Word]Лист2'!$A$9:$A$13</c:f>
              <c:strCache>
                <c:ptCount val="5"/>
                <c:pt idx="0">
                  <c:v>Перелік тверджень</c:v>
                </c:pt>
                <c:pt idx="1">
                  <c:v>Попередження та зниження рівня дискримінації</c:v>
                </c:pt>
                <c:pt idx="2">
                  <c:v>Попередження та зниження рівня насилля</c:v>
                </c:pt>
                <c:pt idx="3">
                  <c:v>Безпечне використання мережі Інтернет</c:v>
                </c:pt>
                <c:pt idx="4">
                  <c:v>Попередження кібербулінгу </c:v>
                </c:pt>
              </c:strCache>
            </c:strRef>
          </c:cat>
          <c:val>
            <c:numRef>
              <c:f>'[Диаграмма в Microsoft Word]Лист2'!$E$9:$E$13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Лист8!$A$116:$A$121</c:f>
              <c:strCache>
                <c:ptCount val="6"/>
                <c:pt idx="0">
                  <c:v>проблема вирішувалась конструктивно і подібних випадків більше не траплялося</c:v>
                </c:pt>
                <c:pt idx="1">
                  <c:v>проблема вирішувалась конструктивно</c:v>
                </c:pt>
                <c:pt idx="2">
                  <c:v>реакція на звернення була формальною</c:v>
                </c:pt>
                <c:pt idx="3">
                  <c:v>звернення не розглянуте</c:v>
                </c:pt>
                <c:pt idx="4">
                  <c:v>я не звертався/зверталася</c:v>
                </c:pt>
                <c:pt idx="5">
                  <c:v>інше (вкажіть, будь ласка, що саме)</c:v>
                </c:pt>
              </c:strCache>
            </c:strRef>
          </c:cat>
          <c:val>
            <c:numRef>
              <c:f>Лист8!$B$116:$B$121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4">
                  <c:v>28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Лист8!$A$123:$A$126</c:f>
              <c:strCache>
                <c:ptCount val="4"/>
                <c:pt idx="0">
                  <c:v>ознайомлений/на і приймаю</c:v>
                </c:pt>
                <c:pt idx="1">
                  <c:v>ознайомлений/на, але не приймаю</c:v>
                </c:pt>
                <c:pt idx="2">
                  <c:v>мене не влаштовують правила поведінки через порушення прав дітей</c:v>
                </c:pt>
                <c:pt idx="3">
                  <c:v>нічого не знаю про правила поведінки.</c:v>
                </c:pt>
              </c:strCache>
            </c:strRef>
          </c:cat>
          <c:val>
            <c:numRef>
              <c:f>Лист8!$B$123:$B$126</c:f>
              <c:numCache>
                <c:formatCode>General</c:formatCode>
                <c:ptCount val="4"/>
                <c:pt idx="0">
                  <c:v>34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Лист8!$A$128:$A$133</c:f>
              <c:strCache>
                <c:ptCount val="6"/>
                <c:pt idx="0">
                  <c:v>під час батьківських зборів</c:v>
                </c:pt>
                <c:pt idx="1">
                  <c:v>від класного керівника</c:v>
                </c:pt>
                <c:pt idx="2">
                  <c:v>із спільнот в соціальних мережах</c:v>
                </c:pt>
                <c:pt idx="3">
                  <c:v>із сайту</c:v>
                </c:pt>
                <c:pt idx="4">
                  <c:v>інтерактивна платформа</c:v>
                </c:pt>
                <c:pt idx="5">
                  <c:v> важко отримати інформацію</c:v>
                </c:pt>
              </c:strCache>
            </c:strRef>
          </c:cat>
          <c:val>
            <c:numRef>
              <c:f>Лист8!$B$128:$B$133</c:f>
              <c:numCache>
                <c:formatCode>General</c:formatCode>
                <c:ptCount val="6"/>
                <c:pt idx="0">
                  <c:v>22</c:v>
                </c:pt>
                <c:pt idx="1">
                  <c:v>41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Лист8!$A$135:$A$138</c:f>
              <c:strCache>
                <c:ptCount val="4"/>
                <c:pt idx="0">
                  <c:v> практично не порушуються</c:v>
                </c:pt>
                <c:pt idx="1">
                  <c:v>інколи порушуються, але вирішуються</c:v>
                </c:pt>
                <c:pt idx="2">
                  <c:v> інколи порушуються і не вирішуються</c:v>
                </c:pt>
                <c:pt idx="3">
                  <c:v>систематично порушуються.</c:v>
                </c:pt>
              </c:strCache>
            </c:strRef>
          </c:cat>
          <c:val>
            <c:numRef>
              <c:f>Лист8!$B$135:$B$138</c:f>
              <c:numCache>
                <c:formatCode>General</c:formatCode>
                <c:ptCount val="4"/>
                <c:pt idx="0">
                  <c:v>30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Лист8!$A$140:$A$143</c:f>
              <c:strCache>
                <c:ptCount val="4"/>
                <c:pt idx="0">
                  <c:v>так, завжди</c:v>
                </c:pt>
                <c:pt idx="1">
                  <c:v>частково враховує</c:v>
                </c:pt>
                <c:pt idx="2">
                  <c:v>переважно не враховує</c:v>
                </c:pt>
                <c:pt idx="3">
                  <c:v>не враховує</c:v>
                </c:pt>
              </c:strCache>
            </c:strRef>
          </c:cat>
          <c:val>
            <c:numRef>
              <c:f>Лист8!$B$140:$B$143</c:f>
              <c:numCache>
                <c:formatCode>General</c:formatCode>
                <c:ptCount val="4"/>
                <c:pt idx="0">
                  <c:v>17</c:v>
                </c:pt>
                <c:pt idx="1">
                  <c:v>13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Лист8!$A$9:$A$15</c:f>
              <c:strCache>
                <c:ptCount val="7"/>
                <c:pt idx="0">
                  <c:v>піднесеному, з радістю</c:v>
                </c:pt>
                <c:pt idx="1">
                  <c:v>здебільшого охоче</c:v>
                </c:pt>
                <c:pt idx="2">
                  <c:v>не проявляє особливих емоцій</c:v>
                </c:pt>
                <c:pt idx="3">
                  <c:v>здебільшого неохоче</c:v>
                </c:pt>
                <c:pt idx="4">
                  <c:v>пригніченому</c:v>
                </c:pt>
                <c:pt idx="5">
                  <c:v>відмовляється йти до школи</c:v>
                </c:pt>
                <c:pt idx="6">
                  <c:v>складно сказати</c:v>
                </c:pt>
              </c:strCache>
            </c:strRef>
          </c:cat>
          <c:val>
            <c:numRef>
              <c:f>Лист8!$B$9:$B$15</c:f>
              <c:numCache>
                <c:formatCode>General</c:formatCode>
                <c:ptCount val="7"/>
                <c:pt idx="0">
                  <c:v>3</c:v>
                </c:pt>
                <c:pt idx="1">
                  <c:v>18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Лист8!$A$147:$A$149</c:f>
              <c:strCache>
                <c:ptCount val="3"/>
                <c:pt idx="0">
                  <c:v>так, звернення розглядалися вчасно, заходами реагування не задоволений/а;</c:v>
                </c:pt>
                <c:pt idx="1">
                  <c:v>ні, звернення не розглядалися вчасно, заходи реагування не вживалися;</c:v>
                </c:pt>
                <c:pt idx="2">
                  <c:v> я не звертався / не зверталася до керівництва зі зверненням.</c:v>
                </c:pt>
              </c:strCache>
            </c:strRef>
          </c:cat>
          <c:val>
            <c:numRef>
              <c:f>Лист8!$B$147:$B$149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Лист8!$A$17:$A$22</c:f>
              <c:strCache>
                <c:ptCount val="6"/>
                <c:pt idx="0">
                  <c:v>Дитина ніколи не проти</c:v>
                </c:pt>
                <c:pt idx="2">
                  <c:v>  упереджене ставлення з боку вчителя (вчителів)</c:v>
                </c:pt>
                <c:pt idx="3">
                  <c:v> взаємини з однокласниками</c:v>
                </c:pt>
                <c:pt idx="4">
                  <c:v>взаємини з іншими учнями школи</c:v>
                </c:pt>
                <c:pt idx="5">
                  <c:v> упереджене ставлення з боку з адміністрації школи</c:v>
                </c:pt>
              </c:strCache>
            </c:strRef>
          </c:cat>
          <c:val>
            <c:numRef>
              <c:f>Лист8!$B$17:$B$22</c:f>
              <c:numCache>
                <c:formatCode>General</c:formatCode>
                <c:ptCount val="6"/>
                <c:pt idx="0">
                  <c:v>18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Лист8!$A$31:$A$34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іноді</c:v>
                </c:pt>
                <c:pt idx="3">
                  <c:v>Ні, ніколи</c:v>
                </c:pt>
              </c:strCache>
            </c:strRef>
          </c:cat>
          <c:val>
            <c:numRef>
              <c:f>Лист8!$B$31:$B$34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Лист8!$A$36:$A$39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іноді</c:v>
                </c:pt>
                <c:pt idx="3">
                  <c:v>Ні, ніколи</c:v>
                </c:pt>
              </c:strCache>
            </c:strRef>
          </c:cat>
          <c:val>
            <c:numRef>
              <c:f>Лист8!$B$36:$B$39</c:f>
              <c:numCache>
                <c:formatCode>General</c:formatCode>
                <c:ptCount val="4"/>
                <c:pt idx="0">
                  <c:v>18</c:v>
                </c:pt>
                <c:pt idx="1">
                  <c:v>9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Лист8!$A$43:$A$46</c:f>
              <c:strCache>
                <c:ptCount val="4"/>
                <c:pt idx="0">
                  <c:v>Так, завжди</c:v>
                </c:pt>
                <c:pt idx="1">
                  <c:v>переважно так</c:v>
                </c:pt>
                <c:pt idx="2">
                  <c:v>іноді</c:v>
                </c:pt>
                <c:pt idx="3">
                  <c:v>Ні, ніколи</c:v>
                </c:pt>
              </c:strCache>
            </c:strRef>
          </c:cat>
          <c:val>
            <c:numRef>
              <c:f>Лист8!$B$43:$B$46</c:f>
              <c:numCache>
                <c:formatCode>General</c:formatCode>
                <c:ptCount val="4"/>
                <c:pt idx="0">
                  <c:v>20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Word]Лист2'!$B$8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Word]Лист2'!$A$9:$A$12</c:f>
              <c:strCache>
                <c:ptCount val="4"/>
                <c:pt idx="0">
                  <c:v>Так, завжди</c:v>
                </c:pt>
                <c:pt idx="1">
                  <c:v>переважно так</c:v>
                </c:pt>
                <c:pt idx="2">
                  <c:v>іноді</c:v>
                </c:pt>
                <c:pt idx="3">
                  <c:v>Ні, ніколи</c:v>
                </c:pt>
              </c:strCache>
            </c:strRef>
          </c:cat>
          <c:val>
            <c:numRef>
              <c:f>'[Диаграмма в Microsoft Word]Лист2'!$B$9:$B$12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Word]Лист3'!$B$6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Word]Лист3'!$A$7:$A$16</c:f>
              <c:strCache>
                <c:ptCount val="5"/>
                <c:pt idx="0">
                  <c:v>так, задоволений / задоволена</c:v>
                </c:pt>
                <c:pt idx="1">
                  <c:v>переважно задоволений / задоволена</c:v>
                </c:pt>
                <c:pt idx="2">
                  <c:v>переважно не задоволений / не задоволена</c:v>
                </c:pt>
                <c:pt idx="3">
                  <c:v>не задоволений / не задоволена</c:v>
                </c:pt>
                <c:pt idx="4">
                  <c:v>якщо не задоволені, вкажіть, чим саме</c:v>
                </c:pt>
              </c:strCache>
            </c:strRef>
          </c:cat>
          <c:val>
            <c:numRef>
              <c:f>'[Диаграмма в Microsoft Word]Лист3'!$B$7:$B$16</c:f>
              <c:numCache>
                <c:formatCode>General</c:formatCode>
                <c:ptCount val="10"/>
                <c:pt idx="0">
                  <c:v>21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Лист8!$A$72:$A$79</c:f>
              <c:strCache>
                <c:ptCount val="8"/>
                <c:pt idx="0">
                  <c:v>директора</c:v>
                </c:pt>
                <c:pt idx="1">
                  <c:v>заступника директора</c:v>
                </c:pt>
                <c:pt idx="2">
                  <c:v>класного керівника</c:v>
                </c:pt>
                <c:pt idx="3">
                  <c:v>шкільного психолога</c:v>
                </c:pt>
                <c:pt idx="4">
                  <c:v>соціального педагога</c:v>
                </c:pt>
                <c:pt idx="5">
                  <c:v>педагогів</c:v>
                </c:pt>
                <c:pt idx="6">
                  <c:v>інших батьків</c:v>
                </c:pt>
                <c:pt idx="7">
                  <c:v>органів управління освітою</c:v>
                </c:pt>
              </c:strCache>
            </c:strRef>
          </c:cat>
          <c:val>
            <c:numRef>
              <c:f>Лист8!$B$72:$B$79</c:f>
              <c:numCache>
                <c:formatCode>General</c:formatCode>
                <c:ptCount val="8"/>
                <c:pt idx="0">
                  <c:v>13</c:v>
                </c:pt>
                <c:pt idx="1">
                  <c:v>4</c:v>
                </c:pt>
                <c:pt idx="2">
                  <c:v>29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7D8A9-5F4A-4852-ACC7-D6FA8302C841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3C8FE-CB48-4AD5-A305-A4CA104934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8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3C8FE-CB48-4AD5-A305-A4CA10493412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33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rmAutofit/>
          </a:bodyPr>
          <a:lstStyle/>
          <a:p>
            <a:r>
              <a:rPr lang="ru-RU" sz="1800" dirty="0"/>
              <a:t>У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класі</a:t>
            </a:r>
            <a:r>
              <a:rPr lang="ru-RU" sz="1800" dirty="0"/>
              <a:t> </a:t>
            </a:r>
            <a:r>
              <a:rPr lang="ru-RU" sz="1800" dirty="0" err="1"/>
              <a:t>навчається</a:t>
            </a:r>
            <a:r>
              <a:rPr lang="ru-RU" sz="1800" dirty="0"/>
              <a:t> Ваша </a:t>
            </a:r>
            <a:r>
              <a:rPr lang="ru-RU" sz="1800" dirty="0" err="1"/>
              <a:t>дитина</a:t>
            </a:r>
            <a:r>
              <a:rPr lang="ru-RU" sz="1800" dirty="0"/>
              <a:t> (без </a:t>
            </a:r>
            <a:r>
              <a:rPr lang="ru-RU" sz="1800" dirty="0" err="1"/>
              <a:t>літери</a:t>
            </a:r>
            <a:r>
              <a:rPr lang="ru-RU" sz="1800" dirty="0"/>
              <a:t>,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паралель</a:t>
            </a:r>
            <a:r>
              <a:rPr lang="ru-RU" sz="1800" dirty="0"/>
              <a:t>) 	</a:t>
            </a:r>
            <a:r>
              <a:rPr lang="ru-RU" dirty="0"/>
              <a:t>			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20880" cy="43924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193683"/>
              </p:ext>
            </p:extLst>
          </p:nvPr>
        </p:nvGraphicFramePr>
        <p:xfrm>
          <a:off x="611560" y="2060848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57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9.На чию </a:t>
            </a:r>
            <a:r>
              <a:rPr lang="ru-RU" sz="1800" dirty="0" err="1"/>
              <a:t>допомогу</a:t>
            </a:r>
            <a:r>
              <a:rPr lang="ru-RU" sz="1800" dirty="0"/>
              <a:t> Ви </a:t>
            </a:r>
            <a:r>
              <a:rPr lang="ru-RU" sz="1800" dirty="0" err="1"/>
              <a:t>найчастіше</a:t>
            </a:r>
            <a:r>
              <a:rPr lang="ru-RU" sz="1800" dirty="0"/>
              <a:t> </a:t>
            </a:r>
            <a:r>
              <a:rPr lang="ru-RU" sz="1800" dirty="0" err="1"/>
              <a:t>розраховуєте</a:t>
            </a:r>
            <a:r>
              <a:rPr lang="ru-RU" sz="1800" dirty="0"/>
              <a:t> в </a:t>
            </a:r>
            <a:r>
              <a:rPr lang="ru-RU" sz="1800" dirty="0" err="1"/>
              <a:t>школі</a:t>
            </a:r>
            <a:r>
              <a:rPr lang="ru-RU" sz="1800" dirty="0"/>
              <a:t> у </a:t>
            </a:r>
            <a:r>
              <a:rPr lang="ru-RU" sz="1800" dirty="0" err="1"/>
              <a:t>розв’язанні</a:t>
            </a:r>
            <a:r>
              <a:rPr lang="ru-RU" sz="1800" dirty="0"/>
              <a:t> </a:t>
            </a:r>
            <a:r>
              <a:rPr lang="ru-RU" sz="1800" dirty="0" err="1"/>
              <a:t>проблемних</a:t>
            </a:r>
            <a:r>
              <a:rPr lang="ru-RU" sz="1800" dirty="0"/>
              <a:t> </a:t>
            </a:r>
            <a:r>
              <a:rPr lang="ru-RU" sz="1800" dirty="0" err="1"/>
              <a:t>ситуацій</a:t>
            </a:r>
            <a:r>
              <a:rPr lang="ru-RU" sz="1800" dirty="0"/>
              <a:t> з </a:t>
            </a:r>
            <a:r>
              <a:rPr lang="ru-RU" sz="1800" dirty="0" err="1"/>
              <a:t>дитиною</a:t>
            </a:r>
            <a:r>
              <a:rPr lang="ru-RU" sz="1800" dirty="0"/>
              <a:t> (</a:t>
            </a:r>
            <a:r>
              <a:rPr lang="ru-RU" sz="1800" dirty="0" err="1"/>
              <a:t>можливо</a:t>
            </a:r>
            <a:r>
              <a:rPr lang="ru-RU" sz="1800" dirty="0"/>
              <a:t> обрати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</a:t>
            </a:r>
            <a:r>
              <a:rPr lang="ru-RU" sz="1800" dirty="0" err="1"/>
              <a:t>відповідей</a:t>
            </a:r>
            <a:r>
              <a:rPr lang="ru-RU" sz="1800" dirty="0"/>
              <a:t>)?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05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94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10.Як Ви </a:t>
            </a:r>
            <a:r>
              <a:rPr lang="ru-RU" sz="1800" dirty="0" err="1"/>
              <a:t>оціните</a:t>
            </a:r>
            <a:r>
              <a:rPr lang="ru-RU" sz="1800" dirty="0"/>
              <a:t> </a:t>
            </a:r>
            <a:r>
              <a:rPr lang="ru-RU" sz="1800" dirty="0" err="1"/>
              <a:t>освітнє</a:t>
            </a:r>
            <a:r>
              <a:rPr lang="ru-RU" sz="1800" dirty="0"/>
              <a:t> </a:t>
            </a:r>
            <a:r>
              <a:rPr lang="ru-RU" sz="1800" dirty="0" err="1"/>
              <a:t>середовище</a:t>
            </a:r>
            <a:r>
              <a:rPr lang="ru-RU" sz="1800" dirty="0"/>
              <a:t> за 4-бальною шкалою (1 – </a:t>
            </a:r>
            <a:r>
              <a:rPr lang="ru-RU" sz="1800" dirty="0" err="1"/>
              <a:t>дуже</a:t>
            </a:r>
            <a:r>
              <a:rPr lang="ru-RU" sz="1800" dirty="0"/>
              <a:t> погано … 4 – </a:t>
            </a:r>
            <a:r>
              <a:rPr lang="ru-RU" sz="1800" dirty="0" err="1"/>
              <a:t>відмінно</a:t>
            </a:r>
            <a:r>
              <a:rPr lang="ru-RU" sz="1800" dirty="0"/>
              <a:t>)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64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11. Ваша </a:t>
            </a:r>
            <a:r>
              <a:rPr lang="ru-RU" sz="2000" dirty="0" err="1"/>
              <a:t>дитина</a:t>
            </a:r>
            <a:r>
              <a:rPr lang="ru-RU" sz="2000" dirty="0"/>
              <a:t> </a:t>
            </a:r>
            <a:r>
              <a:rPr lang="ru-RU" sz="2000" dirty="0" err="1"/>
              <a:t>харчується</a:t>
            </a:r>
            <a:r>
              <a:rPr lang="ru-RU" sz="2000" dirty="0"/>
              <a:t> у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071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99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12. </a:t>
            </a:r>
            <a:r>
              <a:rPr lang="ru-RU" sz="1800" dirty="0" err="1"/>
              <a:t>Якщо</a:t>
            </a:r>
            <a:r>
              <a:rPr lang="ru-RU" sz="1800" dirty="0"/>
              <a:t> Ваша </a:t>
            </a:r>
            <a:r>
              <a:rPr lang="ru-RU" sz="1800" dirty="0" err="1"/>
              <a:t>дитина</a:t>
            </a:r>
            <a:r>
              <a:rPr lang="ru-RU" sz="1800" dirty="0"/>
              <a:t> </a:t>
            </a:r>
            <a:r>
              <a:rPr lang="ru-RU" sz="1800" dirty="0" err="1"/>
              <a:t>харчується</a:t>
            </a:r>
            <a:r>
              <a:rPr lang="ru-RU" sz="1800" dirty="0"/>
              <a:t> у </a:t>
            </a:r>
            <a:r>
              <a:rPr lang="ru-RU" sz="1800" dirty="0" err="1"/>
              <a:t>школі</a:t>
            </a:r>
            <a:r>
              <a:rPr lang="ru-RU" sz="1800" dirty="0"/>
              <a:t>, то </a:t>
            </a:r>
            <a:r>
              <a:rPr lang="ru-RU" sz="1800" dirty="0" err="1"/>
              <a:t>наскільки</a:t>
            </a:r>
            <a:r>
              <a:rPr lang="ru-RU" sz="1800" dirty="0"/>
              <a:t> Ви </a:t>
            </a:r>
            <a:r>
              <a:rPr lang="ru-RU" sz="1800" dirty="0" err="1"/>
              <a:t>задоволені</a:t>
            </a:r>
            <a:r>
              <a:rPr lang="ru-RU" sz="1800" dirty="0"/>
              <a:t> </a:t>
            </a:r>
            <a:r>
              <a:rPr lang="ru-RU" sz="1800" dirty="0" err="1"/>
              <a:t>харчуванням</a:t>
            </a:r>
            <a:r>
              <a:rPr lang="ru-RU" sz="1800" dirty="0"/>
              <a:t>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2518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80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	</a:t>
            </a:r>
            <a:r>
              <a:rPr lang="ru-RU" sz="2000" dirty="0"/>
              <a:t>13. </a:t>
            </a:r>
            <a:r>
              <a:rPr lang="ru-RU" sz="2000" dirty="0" err="1"/>
              <a:t>Якщо</a:t>
            </a:r>
            <a:r>
              <a:rPr lang="ru-RU" sz="2000" dirty="0"/>
              <a:t> Ви </a:t>
            </a:r>
            <a:r>
              <a:rPr lang="ru-RU" sz="2000" dirty="0" err="1"/>
              <a:t>незадоволені</a:t>
            </a:r>
            <a:r>
              <a:rPr lang="ru-RU" sz="2000" dirty="0"/>
              <a:t> </a:t>
            </a:r>
            <a:r>
              <a:rPr lang="ru-RU" sz="2000" dirty="0" err="1"/>
              <a:t>організацією</a:t>
            </a:r>
            <a:r>
              <a:rPr lang="ru-RU" sz="2000" dirty="0"/>
              <a:t> </a:t>
            </a:r>
            <a:r>
              <a:rPr lang="ru-RU" sz="2000" dirty="0" err="1"/>
              <a:t>харчування</a:t>
            </a:r>
            <a:r>
              <a:rPr lang="ru-RU" sz="2000" dirty="0"/>
              <a:t> у </a:t>
            </a:r>
            <a:r>
              <a:rPr lang="ru-RU" sz="2000" dirty="0" err="1"/>
              <a:t>школі</a:t>
            </a:r>
            <a:r>
              <a:rPr lang="ru-RU" sz="2000" dirty="0"/>
              <a:t>, то </a:t>
            </a:r>
            <a:r>
              <a:rPr lang="ru-RU" sz="2000" dirty="0" err="1"/>
              <a:t>вкажіть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є причиною (</a:t>
            </a:r>
            <a:r>
              <a:rPr lang="ru-RU" sz="2000" dirty="0" err="1"/>
              <a:t>можливо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): 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095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30100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		14. </a:t>
            </a:r>
            <a:r>
              <a:rPr lang="ru-RU" sz="2000" dirty="0" err="1"/>
              <a:t>Чи</a:t>
            </a:r>
            <a:r>
              <a:rPr lang="ru-RU" sz="2000" dirty="0"/>
              <a:t> проводиться у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робота з батьками </a:t>
            </a:r>
            <a:r>
              <a:rPr lang="ru-RU" sz="2000" dirty="0" err="1"/>
              <a:t>щодо</a:t>
            </a:r>
            <a:r>
              <a:rPr lang="ru-RU" sz="2000" dirty="0"/>
              <a:t>: 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282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15. </a:t>
            </a:r>
            <a:r>
              <a:rPr lang="ru-RU" sz="2000" dirty="0" err="1"/>
              <a:t>Якщо</a:t>
            </a:r>
            <a:r>
              <a:rPr lang="ru-RU" sz="2000" dirty="0"/>
              <a:t> Ви </a:t>
            </a:r>
            <a:r>
              <a:rPr lang="ru-RU" sz="2000" dirty="0" err="1"/>
              <a:t>звертались</a:t>
            </a:r>
            <a:r>
              <a:rPr lang="ru-RU" sz="2000" dirty="0"/>
              <a:t> з приводу </a:t>
            </a:r>
            <a:r>
              <a:rPr lang="ru-RU" sz="2000" dirty="0" err="1"/>
              <a:t>випадків</a:t>
            </a:r>
            <a:r>
              <a:rPr lang="ru-RU" sz="2000" dirty="0"/>
              <a:t> </a:t>
            </a:r>
            <a:r>
              <a:rPr lang="ru-RU" sz="2000" dirty="0" err="1"/>
              <a:t>булінгу</a:t>
            </a:r>
            <a:r>
              <a:rPr lang="ru-RU" sz="2000" dirty="0"/>
              <a:t>, </a:t>
            </a:r>
            <a:r>
              <a:rPr lang="ru-RU" sz="2000" dirty="0" err="1"/>
              <a:t>якою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реакція</a:t>
            </a:r>
            <a:r>
              <a:rPr lang="ru-RU" sz="2000" dirty="0"/>
              <a:t> закладу: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6048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53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dirty="0"/>
              <a:t>16.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ознайомлені</a:t>
            </a:r>
            <a:r>
              <a:rPr lang="ru-RU" sz="2000" dirty="0"/>
              <a:t> Ви з правилами </a:t>
            </a:r>
            <a:r>
              <a:rPr lang="ru-RU" sz="2000" dirty="0" err="1"/>
              <a:t>поведінки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прийняті</a:t>
            </a:r>
            <a:r>
              <a:rPr lang="ru-RU" sz="2000" dirty="0"/>
              <a:t> у </a:t>
            </a:r>
            <a:r>
              <a:rPr lang="ru-RU" sz="2000" dirty="0" err="1"/>
              <a:t>закладі</a:t>
            </a:r>
            <a:r>
              <a:rPr lang="ru-RU" sz="2000" dirty="0"/>
              <a:t> та </a:t>
            </a:r>
            <a:r>
              <a:rPr lang="ru-RU" sz="2000" dirty="0" err="1"/>
              <a:t>дотримуєтеся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0368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86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17. Ви </a:t>
            </a:r>
            <a:r>
              <a:rPr lang="ru-RU" sz="2000" dirty="0" err="1"/>
              <a:t>отримуєте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 про </a:t>
            </a:r>
            <a:r>
              <a:rPr lang="ru-RU" sz="2000" dirty="0" err="1"/>
              <a:t>діяльність</a:t>
            </a:r>
            <a:r>
              <a:rPr lang="ru-RU" sz="2000" dirty="0"/>
              <a:t> закладу </a:t>
            </a:r>
            <a:r>
              <a:rPr lang="ru-RU" sz="2000" dirty="0" err="1"/>
              <a:t>освіти</a:t>
            </a:r>
            <a:r>
              <a:rPr lang="ru-RU" sz="2000" dirty="0"/>
              <a:t>: (</a:t>
            </a:r>
            <a:r>
              <a:rPr lang="ru-RU" sz="2000" dirty="0" err="1"/>
              <a:t>можливо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)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7792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594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18.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порушуються</a:t>
            </a:r>
            <a:r>
              <a:rPr lang="ru-RU" sz="2000" dirty="0"/>
              <a:t> </a:t>
            </a:r>
            <a:r>
              <a:rPr lang="ru-RU" sz="2000" dirty="0" err="1"/>
              <a:t>Ваші</a:t>
            </a:r>
            <a:r>
              <a:rPr lang="ru-RU" sz="2000" dirty="0"/>
              <a:t> права </a:t>
            </a:r>
            <a:r>
              <a:rPr lang="ru-RU" sz="2000" dirty="0" err="1"/>
              <a:t>учасника</a:t>
            </a:r>
            <a:r>
              <a:rPr lang="ru-RU" sz="2000" dirty="0"/>
              <a:t> </a:t>
            </a:r>
            <a:r>
              <a:rPr lang="ru-RU" sz="2000" dirty="0" err="1"/>
              <a:t>освітнього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2950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15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1. У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настрої</a:t>
            </a:r>
            <a:r>
              <a:rPr lang="ru-RU" sz="1800" dirty="0"/>
              <a:t> ваша </a:t>
            </a:r>
            <a:r>
              <a:rPr lang="ru-RU" sz="1800" dirty="0" err="1"/>
              <a:t>дитина</a:t>
            </a:r>
            <a:r>
              <a:rPr lang="ru-RU" sz="1800" dirty="0"/>
              <a:t>, як правило, </a:t>
            </a:r>
            <a:r>
              <a:rPr lang="ru-RU" sz="1800" dirty="0" err="1"/>
              <a:t>йде</a:t>
            </a:r>
            <a:r>
              <a:rPr lang="ru-RU" sz="1800" dirty="0"/>
              <a:t> до </a:t>
            </a:r>
            <a:r>
              <a:rPr lang="ru-RU" sz="1800" dirty="0" err="1"/>
              <a:t>школи</a:t>
            </a:r>
            <a:r>
              <a:rPr lang="ru-RU" sz="1800" dirty="0"/>
              <a:t>: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348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167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19. Школа </a:t>
            </a:r>
            <a:r>
              <a:rPr lang="ru-RU" sz="1800" dirty="0" err="1"/>
              <a:t>враховує</a:t>
            </a:r>
            <a:r>
              <a:rPr lang="ru-RU" sz="1800" dirty="0"/>
              <a:t> думку </a:t>
            </a:r>
            <a:r>
              <a:rPr lang="ru-RU" sz="1800" dirty="0" err="1"/>
              <a:t>батьків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час 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важливих</a:t>
            </a:r>
            <a:r>
              <a:rPr lang="ru-RU" sz="1800" dirty="0"/>
              <a:t> </a:t>
            </a:r>
            <a:r>
              <a:rPr lang="ru-RU" sz="1800" dirty="0" err="1"/>
              <a:t>управлінських</a:t>
            </a:r>
            <a:r>
              <a:rPr lang="ru-RU" sz="1800" dirty="0"/>
              <a:t> </a:t>
            </a:r>
            <a:r>
              <a:rPr lang="ru-RU" sz="1800" dirty="0" err="1"/>
              <a:t>рішень</a:t>
            </a:r>
            <a:r>
              <a:rPr lang="ru-RU" sz="1800" dirty="0"/>
              <a:t>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6197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549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20.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вчасно</a:t>
            </a:r>
            <a:r>
              <a:rPr lang="ru-RU" sz="1800" dirty="0"/>
              <a:t> </a:t>
            </a:r>
            <a:r>
              <a:rPr lang="ru-RU" sz="1800" dirty="0" err="1"/>
              <a:t>розглядалися</a:t>
            </a:r>
            <a:r>
              <a:rPr lang="ru-RU" sz="1800" dirty="0"/>
              <a:t> </a:t>
            </a:r>
            <a:r>
              <a:rPr lang="ru-RU" sz="1800" dirty="0" err="1"/>
              <a:t>Ваші</a:t>
            </a:r>
            <a:r>
              <a:rPr lang="ru-RU" sz="1800" dirty="0"/>
              <a:t> </a:t>
            </a:r>
            <a:r>
              <a:rPr lang="ru-RU" sz="1800" dirty="0" err="1"/>
              <a:t>звернення</a:t>
            </a:r>
            <a:r>
              <a:rPr lang="ru-RU" sz="1800" dirty="0"/>
              <a:t> до </a:t>
            </a:r>
            <a:r>
              <a:rPr lang="ru-RU" sz="1800" dirty="0" err="1"/>
              <a:t>керівництва</a:t>
            </a:r>
            <a:r>
              <a:rPr lang="ru-RU" sz="1800" dirty="0"/>
              <a:t> та </a:t>
            </a:r>
            <a:r>
              <a:rPr lang="ru-RU" sz="1800" dirty="0" err="1"/>
              <a:t>вживалися</a:t>
            </a:r>
            <a:r>
              <a:rPr lang="ru-RU" sz="1800" dirty="0"/>
              <a:t> </a:t>
            </a:r>
            <a:r>
              <a:rPr lang="ru-RU" sz="1800" dirty="0" err="1"/>
              <a:t>відповідні</a:t>
            </a:r>
            <a:r>
              <a:rPr lang="ru-RU" sz="1800" dirty="0"/>
              <a:t> заходи </a:t>
            </a:r>
            <a:r>
              <a:rPr lang="ru-RU" sz="1800" dirty="0" err="1"/>
              <a:t>реагування</a:t>
            </a:r>
            <a:r>
              <a:rPr lang="ru-RU" sz="1800" dirty="0"/>
              <a:t> на них?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524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847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+-</a:t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55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2. З </a:t>
            </a:r>
            <a:r>
              <a:rPr lang="ru-RU" sz="1800" dirty="0" err="1"/>
              <a:t>чим</a:t>
            </a:r>
            <a:r>
              <a:rPr lang="ru-RU" sz="1800" dirty="0"/>
              <a:t> Ви </a:t>
            </a:r>
            <a:r>
              <a:rPr lang="ru-RU" sz="1800" dirty="0" err="1"/>
              <a:t>пов’язуєте</a:t>
            </a:r>
            <a:r>
              <a:rPr lang="ru-RU" sz="1800" dirty="0"/>
              <a:t> </a:t>
            </a:r>
            <a:r>
              <a:rPr lang="ru-RU" sz="1800" dirty="0" err="1"/>
              <a:t>небажання</a:t>
            </a:r>
            <a:r>
              <a:rPr lang="ru-RU" sz="1800" dirty="0"/>
              <a:t> </a:t>
            </a:r>
            <a:r>
              <a:rPr lang="ru-RU" sz="1800" dirty="0" err="1"/>
              <a:t>Вашої</a:t>
            </a:r>
            <a:r>
              <a:rPr lang="ru-RU" sz="1800" dirty="0"/>
              <a:t> </a:t>
            </a:r>
            <a:r>
              <a:rPr lang="ru-RU" sz="1800" dirty="0" err="1"/>
              <a:t>дитини</a:t>
            </a:r>
            <a:r>
              <a:rPr lang="ru-RU" sz="1800" dirty="0"/>
              <a:t> </a:t>
            </a:r>
            <a:r>
              <a:rPr lang="ru-RU" sz="1800" dirty="0" err="1"/>
              <a:t>йти</a:t>
            </a:r>
            <a:r>
              <a:rPr lang="ru-RU" sz="1800" dirty="0"/>
              <a:t> до </a:t>
            </a:r>
            <a:r>
              <a:rPr lang="ru-RU" sz="1800" dirty="0" err="1"/>
              <a:t>школи</a:t>
            </a:r>
            <a:r>
              <a:rPr lang="ru-RU" sz="1800" dirty="0"/>
              <a:t>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56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8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3. У </a:t>
            </a:r>
            <a:r>
              <a:rPr lang="ru-RU" sz="2000" dirty="0" err="1"/>
              <a:t>Вашої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</a:t>
            </a:r>
            <a:r>
              <a:rPr lang="ru-RU" sz="2000" dirty="0" err="1"/>
              <a:t>виникали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з </a:t>
            </a:r>
            <a:r>
              <a:rPr lang="ru-RU" sz="2000" dirty="0" err="1"/>
              <a:t>адаптацією</a:t>
            </a:r>
            <a:r>
              <a:rPr lang="ru-RU" sz="2000" dirty="0"/>
              <a:t> у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: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7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44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4. Вам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вдається</a:t>
            </a:r>
            <a:r>
              <a:rPr lang="ru-RU" sz="2000" dirty="0"/>
              <a:t> </a:t>
            </a:r>
            <a:r>
              <a:rPr lang="ru-RU" sz="2000" dirty="0" err="1"/>
              <a:t>поспілкуватися</a:t>
            </a:r>
            <a:r>
              <a:rPr lang="ru-RU" sz="2000" dirty="0"/>
              <a:t> з </a:t>
            </a:r>
            <a:r>
              <a:rPr lang="ru-RU" sz="2000" dirty="0" err="1"/>
              <a:t>керівництвом</a:t>
            </a:r>
            <a:r>
              <a:rPr lang="ru-RU" sz="2000" dirty="0"/>
              <a:t> закладу </a:t>
            </a:r>
            <a:r>
              <a:rPr lang="ru-RU" sz="2000" dirty="0" err="1"/>
              <a:t>освіти</a:t>
            </a:r>
            <a:r>
              <a:rPr lang="ru-RU" sz="2000" dirty="0"/>
              <a:t> і </a:t>
            </a:r>
            <a:r>
              <a:rPr lang="ru-RU" sz="2000" dirty="0" err="1"/>
              <a:t>досягти</a:t>
            </a:r>
            <a:r>
              <a:rPr lang="ru-RU" sz="2000" dirty="0"/>
              <a:t> </a:t>
            </a:r>
            <a:r>
              <a:rPr lang="ru-RU" sz="2000" dirty="0" err="1"/>
              <a:t>взаєморозуміння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346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10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5.Учителі справедливо </a:t>
            </a:r>
            <a:r>
              <a:rPr lang="ru-RU" sz="2000" dirty="0" err="1"/>
              <a:t>оцінюють</a:t>
            </a:r>
            <a:r>
              <a:rPr lang="ru-RU" sz="2000" dirty="0"/>
              <a:t> </a:t>
            </a:r>
            <a:r>
              <a:rPr lang="ru-RU" sz="2000" dirty="0" err="1"/>
              <a:t>навчальні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Вашої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? 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7381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37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prstClr val="black"/>
                </a:solidFill>
              </a:rPr>
              <a:t>6.Ви </a:t>
            </a:r>
            <a:r>
              <a:rPr lang="ru-RU" sz="1800" dirty="0" err="1">
                <a:solidFill>
                  <a:prstClr val="black"/>
                </a:solidFill>
              </a:rPr>
              <a:t>отримуєте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інформацію</a:t>
            </a:r>
            <a:r>
              <a:rPr lang="ru-RU" sz="1800" dirty="0">
                <a:solidFill>
                  <a:prstClr val="black"/>
                </a:solidFill>
              </a:rPr>
              <a:t> про </a:t>
            </a:r>
            <a:r>
              <a:rPr lang="ru-RU" sz="1800" dirty="0" err="1">
                <a:solidFill>
                  <a:prstClr val="black"/>
                </a:solidFill>
              </a:rPr>
              <a:t>критерії</a:t>
            </a:r>
            <a:r>
              <a:rPr lang="ru-RU" sz="1800" dirty="0">
                <a:solidFill>
                  <a:prstClr val="black"/>
                </a:solidFill>
              </a:rPr>
              <a:t>, правила і </a:t>
            </a:r>
            <a:r>
              <a:rPr lang="ru-RU" sz="1800" dirty="0" err="1">
                <a:solidFill>
                  <a:prstClr val="black"/>
                </a:solidFill>
              </a:rPr>
              <a:t>процедури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оцінювання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навчальних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досягнень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учнів</a:t>
            </a:r>
            <a:r>
              <a:rPr lang="ru-RU" sz="1800" dirty="0">
                <a:solidFill>
                  <a:prstClr val="black"/>
                </a:solidFill>
              </a:rPr>
              <a:t>?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04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000" dirty="0">
                <a:latin typeface="Times New Roman"/>
                <a:ea typeface="SimSun"/>
                <a:cs typeface="Times New Roman"/>
              </a:rPr>
              <a:t>7.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Педагоги закладу </a:t>
            </a:r>
            <a:r>
              <a:rPr lang="ru-RU" sz="2000" dirty="0" err="1">
                <a:latin typeface="Times New Roman"/>
                <a:ea typeface="SimSun"/>
                <a:cs typeface="Times New Roman"/>
              </a:rPr>
              <a:t>освіти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SimSun"/>
                <a:cs typeface="Times New Roman"/>
              </a:rPr>
              <a:t>забезпечують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SimSun"/>
                <a:cs typeface="Times New Roman"/>
              </a:rPr>
              <a:t>зворотній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SimSun"/>
                <a:cs typeface="Times New Roman"/>
              </a:rPr>
              <a:t>зв’язок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SimSun"/>
                <a:cs typeface="Times New Roman"/>
              </a:rPr>
              <a:t>із</a:t>
            </a:r>
            <a:r>
              <a:rPr lang="ru-RU" sz="2000" dirty="0">
                <a:latin typeface="Times New Roman"/>
                <a:ea typeface="SimSun"/>
                <a:cs typeface="Times New Roman"/>
              </a:rPr>
              <a:t> Вами? </a:t>
            </a:r>
            <a:r>
              <a:rPr lang="uk-UA" sz="2800" dirty="0">
                <a:ea typeface="SimSun"/>
                <a:cs typeface="Times New Roman"/>
              </a:rPr>
              <a:t/>
            </a:r>
            <a:br>
              <a:rPr lang="uk-UA" sz="2800" dirty="0">
                <a:ea typeface="SimSun"/>
                <a:cs typeface="Times New Roman"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322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8</a:t>
            </a:r>
            <a:r>
              <a:rPr lang="ru-RU" sz="1800" dirty="0" smtClean="0"/>
              <a:t>.Ви </a:t>
            </a:r>
            <a:r>
              <a:rPr lang="ru-RU" sz="1800" dirty="0" err="1"/>
              <a:t>задоволені</a:t>
            </a:r>
            <a:r>
              <a:rPr lang="ru-RU" sz="1800" dirty="0"/>
              <a:t> в </a:t>
            </a:r>
            <a:r>
              <a:rPr lang="ru-RU" sz="1800" dirty="0" err="1"/>
              <a:t>цілому</a:t>
            </a:r>
            <a:r>
              <a:rPr lang="ru-RU" sz="1800" dirty="0"/>
              <a:t> </a:t>
            </a:r>
            <a:r>
              <a:rPr lang="ru-RU" sz="1800" dirty="0" err="1"/>
              <a:t>організацією</a:t>
            </a:r>
            <a:r>
              <a:rPr lang="ru-RU" sz="1800" dirty="0"/>
              <a:t> </a:t>
            </a:r>
            <a:r>
              <a:rPr lang="ru-RU" sz="1800" dirty="0" err="1"/>
              <a:t>освітнього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в </a:t>
            </a:r>
            <a:r>
              <a:rPr lang="ru-RU" sz="1800" dirty="0" err="1"/>
              <a:t>школі</a:t>
            </a:r>
            <a:r>
              <a:rPr lang="ru-RU" sz="1800" dirty="0"/>
              <a:t>?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007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264</Words>
  <Application>Microsoft Office PowerPoint</Application>
  <PresentationFormat>Экран (4:3)</PresentationFormat>
  <Paragraphs>23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 якому класі навчається Ваша дитина (без літери, лише паралель)      </vt:lpstr>
      <vt:lpstr>1. У якому настрої ваша дитина, як правило, йде до школи:     </vt:lpstr>
      <vt:lpstr>2. З чим Ви пов’язуєте небажання Вашої дитини йти до школи?      </vt:lpstr>
      <vt:lpstr>3. У Вашої дитини виникали проблеми з адаптацією у закладі освіти:      </vt:lpstr>
      <vt:lpstr>4. Вам завжди вдається поспілкуватися з керівництвом закладу освіти і досягти взаєморозуміння?      </vt:lpstr>
      <vt:lpstr>5.Учителі справедливо оцінюють навчальні досягнення Вашої дитини?      </vt:lpstr>
      <vt:lpstr>6.Ви отримуєте інформацію про критерії, правила і процедури оцінювання навчальних досягнень учнів?</vt:lpstr>
      <vt:lpstr>7.Педагоги закладу освіти забезпечують зворотній зв’язок із Вами?  </vt:lpstr>
      <vt:lpstr>8.Ви задоволені в цілому організацією освітнього процесу в школі? </vt:lpstr>
      <vt:lpstr>9.На чию допомогу Ви найчастіше розраховуєте в школі у розв’язанні проблемних ситуацій з дитиною (можливо обрати кілька варіантів відповідей)?      </vt:lpstr>
      <vt:lpstr>10.Як Ви оціните освітнє середовище за 4-бальною шкалою (1 – дуже погано … 4 – відмінно)      </vt:lpstr>
      <vt:lpstr>11. Ваша дитина харчується у закладі освіти?      </vt:lpstr>
      <vt:lpstr>12. Якщо Ваша дитина харчується у школі, то наскільки Ви задоволені харчуванням?      </vt:lpstr>
      <vt:lpstr>  13. Якщо Ви незадоволені організацією харчування у школі, то вкажіть, що саме є причиною (можливо обрати кілька варіантів відповідей):    </vt:lpstr>
      <vt:lpstr>  14. Чи проводиться у закладі освіти робота з батьками щодо:    </vt:lpstr>
      <vt:lpstr>15. Якщо Ви звертались з приводу випадків булінгу, якою була реакція закладу:     </vt:lpstr>
      <vt:lpstr>16. Чи ознайомлені Ви з правилами поведінки, що прийняті у закладі та дотримуєтеся їх?      </vt:lpstr>
      <vt:lpstr>17. Ви отримуєте інформацію про діяльність закладу освіти: (можливо обрати кілька варіантів відповідей)     </vt:lpstr>
      <vt:lpstr>18. Чи порушуються Ваші права учасника освітнього процесу?      </vt:lpstr>
      <vt:lpstr>19. Школа враховує думку батьків під час прийняття важливих управлінських рішень?      </vt:lpstr>
      <vt:lpstr>20. Чи вчасно розглядалися Ваші звернення до керівництва та вживалися відповідні заходи реагування на них?     </vt:lpstr>
      <vt:lpstr> +-         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якому класі навчається Ваша дитина (без літери, лише паралель)</dc:title>
  <dc:creator>Uer</dc:creator>
  <cp:lastModifiedBy>User</cp:lastModifiedBy>
  <cp:revision>11</cp:revision>
  <dcterms:created xsi:type="dcterms:W3CDTF">2021-12-08T18:06:58Z</dcterms:created>
  <dcterms:modified xsi:type="dcterms:W3CDTF">2021-12-14T12:07:15Z</dcterms:modified>
</cp:coreProperties>
</file>