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4" r:id="rId2"/>
    <p:sldId id="302" r:id="rId3"/>
    <p:sldId id="299" r:id="rId4"/>
    <p:sldId id="300" r:id="rId5"/>
    <p:sldId id="297" r:id="rId6"/>
    <p:sldId id="281" r:id="rId7"/>
    <p:sldId id="258" r:id="rId8"/>
    <p:sldId id="256" r:id="rId9"/>
    <p:sldId id="292" r:id="rId10"/>
    <p:sldId id="303" r:id="rId11"/>
    <p:sldId id="259" r:id="rId12"/>
    <p:sldId id="260" r:id="rId13"/>
    <p:sldId id="261" r:id="rId14"/>
    <p:sldId id="263" r:id="rId15"/>
    <p:sldId id="262" r:id="rId16"/>
    <p:sldId id="265" r:id="rId17"/>
    <p:sldId id="264" r:id="rId18"/>
    <p:sldId id="266" r:id="rId19"/>
    <p:sldId id="267" r:id="rId20"/>
    <p:sldId id="304" r:id="rId21"/>
    <p:sldId id="306" r:id="rId22"/>
    <p:sldId id="294" r:id="rId23"/>
    <p:sldId id="293" r:id="rId24"/>
    <p:sldId id="270" r:id="rId25"/>
    <p:sldId id="269" r:id="rId26"/>
    <p:sldId id="268" r:id="rId27"/>
    <p:sldId id="277" r:id="rId28"/>
    <p:sldId id="279" r:id="rId29"/>
    <p:sldId id="278" r:id="rId30"/>
    <p:sldId id="280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9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A4A5-1EB9-468E-A629-A72C3C097C2F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FD5B-00FF-4C20-B204-77842CCF2E7F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6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A2A2A-3DD3-4468-90C9-45299673AFB2}" type="slidenum">
              <a:rPr lang="uk-UA" smtClean="0"/>
              <a:pPr/>
              <a:t>1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FD5B-00FF-4C20-B204-77842CCF2E7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FD5B-00FF-4C20-B204-77842CCF2E7F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FD5B-00FF-4C20-B204-77842CCF2E7F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B62F-ABAC-4E53-A7BE-2D15EBE29374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p:transition advTm="214748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sz="quarter" idx="11"/>
          </p:nvPr>
        </p:nvSpPr>
        <p:spPr>
          <a:xfrm>
            <a:off x="2339752" y="611658"/>
            <a:ext cx="6357938" cy="3986808"/>
          </a:xfrm>
        </p:spPr>
        <p:txBody>
          <a:bodyPr/>
          <a:lstStyle/>
          <a:p>
            <a:pPr algn="r">
              <a:defRPr/>
            </a:pP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Майстер-клас   </a:t>
            </a: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підготувала           вчитель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української мови та літератури</a:t>
            </a:r>
          </a:p>
          <a:p>
            <a:pPr algn="ctr">
              <a:defRPr/>
            </a:pPr>
            <a:r>
              <a:rPr lang="uk-UA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Долішненська</a:t>
            </a: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ЗШ </a:t>
            </a: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І-</a:t>
            </a:r>
            <a:r>
              <a:rPr lang="uk-UA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ІІст</a:t>
            </a:r>
            <a:r>
              <a:rPr lang="uk-UA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uk-UA" sz="32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Мельник Марія Іванівна</a:t>
            </a:r>
          </a:p>
        </p:txBody>
      </p:sp>
      <p:pic>
        <p:nvPicPr>
          <p:cNvPr id="6147" name="Picture 5" descr="C:\Users\Ismail\Desktop\мама\анімашки\knigi-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3783" y="-214338"/>
            <a:ext cx="4478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:\Users\Ismail\Desktop\мама\анімашки\cbf66f60214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505200"/>
            <a:ext cx="269979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http://kwitka.ucoz.ua/gif/652934wrdo4qjn6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0" y="4786313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7481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71480"/>
            <a:ext cx="4730868" cy="714381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Незакінчене речення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4599962" cy="30963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u="sng" dirty="0" smtClean="0">
                <a:solidFill>
                  <a:schemeClr val="tx1"/>
                </a:solidFill>
              </a:rPr>
              <a:t>П</a:t>
            </a:r>
            <a:r>
              <a:rPr lang="uk-UA" sz="2800" i="1" u="sng" dirty="0" err="1" smtClean="0">
                <a:solidFill>
                  <a:schemeClr val="tx1"/>
                </a:solidFill>
              </a:rPr>
              <a:t>родовжити</a:t>
            </a:r>
            <a:r>
              <a:rPr lang="uk-UA" sz="2800" i="1" u="sng" dirty="0" smtClean="0">
                <a:solidFill>
                  <a:schemeClr val="tx1"/>
                </a:solidFill>
              </a:rPr>
              <a:t> речення: </a:t>
            </a:r>
            <a:endParaRPr lang="uk-UA" sz="28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  Від цього уроку я очікую </a:t>
            </a: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знати…; </a:t>
            </a: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уміти…; </a:t>
            </a: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цінувати</a:t>
            </a:r>
            <a:r>
              <a:rPr lang="uk-UA" sz="2800" i="1" dirty="0" smtClean="0">
                <a:solidFill>
                  <a:schemeClr val="tx1"/>
                </a:solidFill>
              </a:rPr>
              <a:t>….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</a:rPr>
              <a:t>Висловлювання мають </a:t>
            </a:r>
          </a:p>
          <a:p>
            <a:pPr>
              <a:defRPr/>
            </a:pPr>
            <a:r>
              <a:rPr lang="uk-UA" sz="2800" i="1" dirty="0" smtClean="0">
                <a:solidFill>
                  <a:schemeClr val="tx1"/>
                </a:solidFill>
              </a:rPr>
              <a:t>бути лаконічними)</a:t>
            </a:r>
            <a:endParaRPr lang="ru-RU" sz="2800" i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45598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6404248" cy="147002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Фронтальне опитування: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632848" cy="4176464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uk-UA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Що ми називаємо реченням?</a:t>
            </a:r>
          </a:p>
          <a:p>
            <a:pPr algn="just">
              <a:buFontTx/>
              <a:buChar char="-"/>
            </a:pPr>
            <a:r>
              <a:rPr lang="uk-UA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Які члени речення називаються головними? Чому?</a:t>
            </a:r>
          </a:p>
          <a:p>
            <a:pPr algn="just">
              <a:buFontTx/>
              <a:buChar char="-"/>
            </a:pPr>
            <a:r>
              <a:rPr lang="uk-UA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Який член речення називається підметом?</a:t>
            </a:r>
          </a:p>
          <a:p>
            <a:pPr algn="just">
              <a:buFontTx/>
              <a:buChar char="-"/>
            </a:pPr>
            <a:r>
              <a:rPr lang="uk-UA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Який член речення називається присудком?</a:t>
            </a:r>
          </a:p>
          <a:p>
            <a:pPr algn="just">
              <a:buFontTx/>
              <a:buChar char="-"/>
            </a:pPr>
            <a:r>
              <a:rPr lang="uk-UA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Охарактеризуйте просте і складне речення.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60648"/>
            <a:ext cx="5972200" cy="147002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Пригадай!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916832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ПІДМЕТ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916832"/>
            <a:ext cx="29523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ПРИСУДОК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03648" y="2996952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15816" y="2996952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11560" y="378904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ПРОСТИЙ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3789040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СКЛАДНИЙ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7984" y="3284984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Monotype Corsiva" pitchFamily="66" charset="0"/>
              </a:rPr>
              <a:t>ПРОСТИЙ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8144" y="4149080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Monotype Corsiva" pitchFamily="66" charset="0"/>
              </a:rPr>
              <a:t>СКЛАДЕНИЙ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6296" y="321297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Monotype Corsiva" pitchFamily="66" charset="0"/>
              </a:rPr>
              <a:t>СКЛАДНИЙ</a:t>
            </a:r>
            <a:endParaRPr lang="ru-RU" dirty="0">
              <a:latin typeface="Monotype Corsiva" pitchFamily="66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364088" y="29969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668344" y="299695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9" idx="0"/>
          </p:cNvCxnSpPr>
          <p:nvPr/>
        </p:nvCxnSpPr>
        <p:spPr>
          <a:xfrm>
            <a:off x="6660232" y="299695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300192" y="486916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876256" y="486916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292080" y="5157192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дієслівний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20272" y="5157192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іменний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1916832"/>
            <a:ext cx="4032448" cy="12241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ПРИСУДОК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483768" y="692696"/>
            <a:ext cx="4824536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Відповідає на запитання: 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що робить предмет? що з ним робиться?  яким він є? хто він такий?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1520" y="2276872"/>
            <a:ext cx="2232248" cy="187220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Означає дію, стан, ознаку чи приналежність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204864"/>
            <a:ext cx="2088232" cy="1800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Пов'язується з підметом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339752" y="3933056"/>
            <a:ext cx="1944216" cy="7200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644008" y="3933056"/>
            <a:ext cx="1944216" cy="7200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156176" y="5301208"/>
            <a:ext cx="1944216" cy="7200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Дієслівний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419872" y="5301208"/>
            <a:ext cx="1944216" cy="7200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Іменний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stCxn id="8" idx="0"/>
          </p:cNvCxnSpPr>
          <p:nvPr/>
        </p:nvCxnSpPr>
        <p:spPr>
          <a:xfrm flipV="1">
            <a:off x="4644008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0"/>
          </p:cNvCxnSpPr>
          <p:nvPr/>
        </p:nvCxnSpPr>
        <p:spPr>
          <a:xfrm flipH="1">
            <a:off x="2483768" y="285293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16216" y="29969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8" idx="2"/>
          </p:cNvCxnSpPr>
          <p:nvPr/>
        </p:nvCxnSpPr>
        <p:spPr>
          <a:xfrm rot="5400000">
            <a:off x="3923928" y="3140968"/>
            <a:ext cx="720080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8" idx="2"/>
          </p:cNvCxnSpPr>
          <p:nvPr/>
        </p:nvCxnSpPr>
        <p:spPr>
          <a:xfrm rot="16200000" flipH="1">
            <a:off x="4608004" y="3176972"/>
            <a:ext cx="720080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3" idx="3"/>
          </p:cNvCxnSpPr>
          <p:nvPr/>
        </p:nvCxnSpPr>
        <p:spPr>
          <a:xfrm flipH="1">
            <a:off x="4391980" y="4653136"/>
            <a:ext cx="75608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2" idx="3"/>
          </p:cNvCxnSpPr>
          <p:nvPr/>
        </p:nvCxnSpPr>
        <p:spPr>
          <a:xfrm>
            <a:off x="6300192" y="4653136"/>
            <a:ext cx="82809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23528" y="6237312"/>
            <a:ext cx="6192688" cy="410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Дати повне визначення присудку користуючись схемою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9"/>
            <a:ext cx="5688632" cy="129614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Простий присудок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83768" y="126876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26876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95536" y="2204864"/>
            <a:ext cx="367240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 дієслів дійсного способу в теперішньому, минулому і майбутньому часі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2204864"/>
            <a:ext cx="29523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 дієслів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наказового та умовного способів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860032" y="112474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563888" y="4509120"/>
            <a:ext cx="29523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фразеологізми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9"/>
            <a:ext cx="6624736" cy="129614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Складений присудок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71800" y="1268760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134076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7544" y="2060848"/>
            <a:ext cx="3744416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СКЛАДЕНИЙ ІМЕННИЙ</a:t>
            </a:r>
          </a:p>
          <a:p>
            <a:pPr algn="ctr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дієслово – зв'язка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(вказує на час, особу, спосіб)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-іменна частина виражена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(іменником, прикметником, займенником, дієприкметником, фразеологізмом)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2060848"/>
            <a:ext cx="4248472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СКЛАДЕНИЙ ДІЄСЛІВНИЙ</a:t>
            </a:r>
          </a:p>
          <a:p>
            <a:pPr algn="ctr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початок дії, тривалість чи завершення 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(почати, кинутися, продовжувати, завершити);</a:t>
            </a:r>
          </a:p>
          <a:p>
            <a:pPr algn="ctr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можливість чи неможливість волевиявлення 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(могти, хотіти, бажати)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інфінітив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5373216"/>
            <a:ext cx="201622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був другом;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став розумнішим;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виявився своїм;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були переконані.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5301208"/>
            <a:ext cx="223224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припинив рухатися;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хотів повідомити;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вирішила промовчати.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416824" cy="4248472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chemeClr val="tx1"/>
                </a:solidFill>
                <a:latin typeface="Monotype Corsiva" pitchFamily="66" charset="0"/>
              </a:rPr>
              <a:t>Виконання </a:t>
            </a:r>
          </a:p>
          <a:p>
            <a:r>
              <a:rPr lang="uk-UA" sz="9600" b="1" dirty="0" smtClean="0">
                <a:solidFill>
                  <a:schemeClr val="tx1"/>
                </a:solidFill>
                <a:latin typeface="Monotype Corsiva" pitchFamily="66" charset="0"/>
              </a:rPr>
              <a:t>системи вправ</a:t>
            </a:r>
            <a:endParaRPr lang="ru-RU" sz="9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688632" cy="1470025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1. Творче завдання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5184576"/>
          </a:xfrm>
        </p:spPr>
        <p:txBody>
          <a:bodyPr>
            <a:noAutofit/>
          </a:bodyPr>
          <a:lstStyle/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Записати речення, ставлячи дієслова </a:t>
            </a:r>
          </a:p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відповідній формі способу і часу. Підкреслити присудки.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Слово «етикет» (примандрувати) у нашу мову з французької через посередництво російської і польської. </a:t>
            </a:r>
          </a:p>
          <a:p>
            <a:pPr marL="342900" indent="-342900"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Дотримуючись правил мовного етикету, ми передусім (засвідчувати) свою вихованість.</a:t>
            </a:r>
          </a:p>
          <a:p>
            <a:pPr marL="342900" indent="-342900"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Частина формул мовного етикету поступово (архаїзуватися). </a:t>
            </a:r>
          </a:p>
          <a:p>
            <a:pPr marL="342900" indent="-342900"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Мовний етикет (не обмежуватися) тільки розмовно-побутовим стилем.</a:t>
            </a:r>
          </a:p>
          <a:p>
            <a:pPr marL="342900" indent="-342900"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Особливості мовного етикету (простежуватися) у виборі певних виразів і їх поєднанні. </a:t>
            </a:r>
          </a:p>
          <a:p>
            <a:pPr marL="342900" indent="-342900"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6. Навіть до одного і того ж адресата залежно від стилю ми (звертатися) по-різному.</a:t>
            </a:r>
          </a:p>
          <a:p>
            <a:pPr marL="342900" indent="-342900" algn="just">
              <a:lnSpc>
                <a:spcPts val="24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7. (Змінюватися) етикетна формула і залежно від статі співрозмовника. </a:t>
            </a: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4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Зробити висновок про вираження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простого присудка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ts val="24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Свої спостереження зіставити з теоретичним матеріалом підручника.</a:t>
            </a:r>
          </a:p>
          <a:p>
            <a:endParaRPr lang="ru-RU" sz="1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40760" cy="115212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Дослідження - аналіз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5040560"/>
          </a:xfrm>
        </p:spPr>
        <p:txBody>
          <a:bodyPr>
            <a:noAutofit/>
          </a:bodyPr>
          <a:lstStyle/>
          <a:p>
            <a:pPr lvl="0"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Виразно прочитати уривки з поетичних творів. </a:t>
            </a:r>
          </a:p>
          <a:p>
            <a:pPr lvl="0"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Звернути увагу на виділені присудки.</a:t>
            </a:r>
          </a:p>
          <a:p>
            <a:pPr lvl="0"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З’ясувати, до простих чи складених вони належать.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 акації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 цвісти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місячні ночі жагучі; промінь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морями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заллє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золотий річку, і верби, і кручі... (В. Сосюра). 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кликать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сади зелені хлопців чорночубих диво-наречені (В. Симоненко).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Усі, хто про безсмертя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мріє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схиляться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споришу (М. Руденко). 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 згадувать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серця пожари, як на гору до неї 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(В. Сосюра).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нехай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пливе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роком рік,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мамо горда і вродлива, з тебе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дивуватися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повік.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(В. Симоненко)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мовчать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Америки й Росії, коли я з тобою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говорю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(В. Симоненко). 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крани водою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шуміти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клумби широкі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цвісти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(Г. Чубач).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Присудок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виражений дієсловом складеної форми майбутнього часу,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належить до простих.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Наприклад: Будуть солодко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віять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минулим білі яблуні в нашім саду (В. Сосюра).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Порівняйте: Солодко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віятимуть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минулим білі яблуні в нашім саду.</a:t>
            </a:r>
          </a:p>
          <a:p>
            <a:endParaRPr lang="ru-RU" sz="1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0"/>
                            </p:stCondLst>
                            <p:childTnLst>
                              <p:par>
                                <p:cTn id="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776864" cy="4752528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Установити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фразеологізмами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синонімічними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дієсловами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простих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присудків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уживалися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а)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фразеологізми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б)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синонімічні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них дієслова. Підкреслити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члени речення.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поставив на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усе. —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ризикував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524328" cy="158417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(робота в парах)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07704" y="3861048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  Припасти оком.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Робити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вигляд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Скалити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Скребти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голову.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Вростати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землю.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Валяти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дурня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Набрати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води в рот.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Посміхатися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Завмирати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Задивитися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 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Мовчати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Набридати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 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Прикидатися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Байдикувати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131840" y="3501008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91880" y="3501008"/>
            <a:ext cx="16561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72200" y="3573016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3501008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3501008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1880" y="3573016"/>
            <a:ext cx="16561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39952" y="4077072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3928" y="5301208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95936" y="4365104"/>
            <a:ext cx="108012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39952" y="501317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23928" y="414908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427984" y="436510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572000" y="5013176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285991"/>
            <a:ext cx="7416800" cy="38195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Школу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робить</a:t>
            </a:r>
            <a:r>
              <a:rPr lang="ru-RU" sz="2800" b="1" i="1" dirty="0" smtClean="0">
                <a:solidFill>
                  <a:schemeClr val="tx1"/>
                </a:solidFill>
              </a:rPr>
              <a:t> школою учитель!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Художник учиться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змішувати</a:t>
            </a:r>
            <a:r>
              <a:rPr lang="ru-RU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фарби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і</a:t>
            </a:r>
            <a:r>
              <a:rPr lang="ru-RU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наносити</a:t>
            </a:r>
            <a:r>
              <a:rPr lang="ru-RU" sz="2800" b="1" i="1" dirty="0" smtClean="0">
                <a:solidFill>
                  <a:schemeClr val="tx1"/>
                </a:solidFill>
              </a:rPr>
              <a:t> мазки на полотно.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Музикант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розучує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етюди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Журналіст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письменник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освоює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прийоми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письмового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мовлення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Справжній</a:t>
            </a:r>
            <a:r>
              <a:rPr lang="ru-RU" sz="2800" b="1" i="1" dirty="0" smtClean="0">
                <a:solidFill>
                  <a:schemeClr val="tx1"/>
                </a:solidFill>
              </a:rPr>
              <a:t> учитель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теж</a:t>
            </a:r>
            <a:r>
              <a:rPr lang="ru-RU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змішує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фарби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розучує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етюди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освоює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прийоми</a:t>
            </a:r>
            <a:r>
              <a:rPr lang="ru-RU" sz="2800" b="1" i="1" dirty="0" smtClean="0">
                <a:solidFill>
                  <a:schemeClr val="tx1"/>
                </a:solidFill>
              </a:rPr>
              <a:t>.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І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тільки</a:t>
            </a:r>
            <a:r>
              <a:rPr lang="ru-RU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інший</a:t>
            </a:r>
            <a:r>
              <a:rPr lang="ru-RU" sz="2800" b="1" i="1" dirty="0" smtClean="0">
                <a:solidFill>
                  <a:schemeClr val="tx1"/>
                </a:solidFill>
              </a:rPr>
              <a:t> учитель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знає</a:t>
            </a:r>
            <a:r>
              <a:rPr lang="ru-RU" sz="2800" b="1" i="1" dirty="0" smtClean="0">
                <a:solidFill>
                  <a:schemeClr val="tx1"/>
                </a:solidFill>
              </a:rPr>
              <a:t> ,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скільки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праці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перероблено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поки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ноти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ритми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мелодії</a:t>
            </a:r>
            <a:r>
              <a:rPr lang="ru-RU" sz="2800" b="1" i="1" dirty="0" smtClean="0">
                <a:solidFill>
                  <a:schemeClr val="tx1"/>
                </a:solidFill>
              </a:rPr>
              <a:t> не злились в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музику</a:t>
            </a:r>
            <a:r>
              <a:rPr lang="ru-RU" sz="2800" b="1" i="1" dirty="0" smtClean="0">
                <a:solidFill>
                  <a:schemeClr val="tx1"/>
                </a:solidFill>
              </a:rPr>
              <a:t> уроку!</a:t>
            </a:r>
          </a:p>
        </p:txBody>
      </p:sp>
      <p:pic>
        <p:nvPicPr>
          <p:cNvPr id="8" name="Picture 5" descr="C:\Users\Ismail\Desktop\мама\анімашки\knigi-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416824" cy="4248472"/>
          </a:xfrm>
        </p:spPr>
        <p:txBody>
          <a:bodyPr>
            <a:noAutofit/>
          </a:bodyPr>
          <a:lstStyle/>
          <a:p>
            <a:r>
              <a:rPr lang="uk-UA" b="1" dirty="0" err="1" smtClean="0">
                <a:solidFill>
                  <a:schemeClr val="tx1"/>
                </a:solidFill>
              </a:rPr>
              <a:t>Сенкан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Слово </a:t>
            </a:r>
            <a:r>
              <a:rPr lang="uk-UA" b="1" dirty="0" smtClean="0">
                <a:solidFill>
                  <a:schemeClr val="tx1"/>
                </a:solidFill>
              </a:rPr>
              <a:t>«</a:t>
            </a:r>
            <a:r>
              <a:rPr lang="uk-UA" b="1" dirty="0" err="1" smtClean="0">
                <a:solidFill>
                  <a:schemeClr val="tx1"/>
                </a:solidFill>
              </a:rPr>
              <a:t>сенкан</a:t>
            </a:r>
            <a:r>
              <a:rPr lang="uk-UA" b="1" dirty="0" smtClean="0">
                <a:solidFill>
                  <a:schemeClr val="tx1"/>
                </a:solidFill>
              </a:rPr>
              <a:t>»</a:t>
            </a:r>
            <a:r>
              <a:rPr lang="uk-UA" dirty="0" smtClean="0">
                <a:solidFill>
                  <a:schemeClr val="tx1"/>
                </a:solidFill>
              </a:rPr>
              <a:t> походить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від </a:t>
            </a:r>
            <a:r>
              <a:rPr lang="uk-UA" dirty="0" err="1" smtClean="0">
                <a:solidFill>
                  <a:schemeClr val="tx1"/>
                </a:solidFill>
              </a:rPr>
              <a:t>фр</a:t>
            </a:r>
            <a:r>
              <a:rPr lang="uk-UA" dirty="0" smtClean="0">
                <a:solidFill>
                  <a:schemeClr val="tx1"/>
                </a:solidFill>
              </a:rPr>
              <a:t>. слова «п’ять»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 означає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неримованій вірш у п’ять рядків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на запропоновану тему.</a:t>
            </a:r>
          </a:p>
          <a:p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416824" cy="4248472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Зміст </a:t>
            </a:r>
            <a:r>
              <a:rPr lang="uk-UA" b="1" i="1" dirty="0" err="1" smtClean="0">
                <a:solidFill>
                  <a:schemeClr val="tx1"/>
                </a:solidFill>
              </a:rPr>
              <a:t>сенкану</a:t>
            </a:r>
            <a:r>
              <a:rPr lang="uk-UA" b="1" i="1" dirty="0" smtClean="0"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1. Іменник (тема: хто? або що?).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2. Два прикметники (яке воно?)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3. Три дієслова (що воно робить?)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4. Фраза-висновок з чотирьох слів.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5. Іменник-синонім до теми (нове звучання теми).</a:t>
            </a:r>
          </a:p>
          <a:p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80920" cy="4608512"/>
          </a:xfrm>
        </p:spPr>
        <p:txBody>
          <a:bodyPr>
            <a:noAutofit/>
          </a:bodyPr>
          <a:lstStyle/>
          <a:p>
            <a:pPr lvl="0" algn="r"/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Змоделювати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речення,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уставляючи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інфінітиви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r"/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присудки,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їх вид.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Мовний етикет повинен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з конкретною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ситуацією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виразів етикету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комічну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Жестикулюючи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мовці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також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жестикуляції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Етикетна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атрибутика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щоразу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повинна ... із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специфікою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етикетної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синонімічних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і того ж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смислу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мовець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щоразу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формулу, 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Прийшовши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відвідини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повинен ...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своєрідний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антикомплімент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(За С. Богдан).</a:t>
            </a:r>
          </a:p>
          <a:p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узгоджуватися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співвідноситися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слугувати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скористатись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спричинити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виголосити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40760" cy="115212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моделювання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608512"/>
          </a:xfrm>
        </p:spPr>
        <p:txBody>
          <a:bodyPr>
            <a:noAutofit/>
          </a:bodyPr>
          <a:lstStyle/>
          <a:p>
            <a:pPr algn="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зайве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видом присудка.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вибір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обґрунтувати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 1. Дерева в садках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жовтіти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Село стало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лунким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3. Звук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літаків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із неба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гучним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страхітливим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ІІ. 1.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Своєрідною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візитівкою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окрасою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символом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каштан.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Каштани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уквітчували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славнозвісного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символу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Балканський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ІІІ. 1. Не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перестає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дивувати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поліський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серпанок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Усюди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супроводжувати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 дух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старовини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Усюди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будуть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зустрічати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щирі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40760" cy="1152128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Проаналізуй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80920" cy="5040560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Який присудок називається  простим дієслівним?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Який присудок називається  складеним дієслівним?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які два різновиди поділяється складений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присудок?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Що ви можете сказати про складений іменний присудок?</a:t>
            </a:r>
          </a:p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Яке визначення дамо складеному дієслівному присудку?</a:t>
            </a:r>
          </a:p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Що таке інфінітив?</a:t>
            </a:r>
            <a:endParaRPr lang="ru-RU" sz="1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40760" cy="115212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428736"/>
            <a:ext cx="7416824" cy="467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Метод </a:t>
            </a:r>
            <a:r>
              <a:rPr lang="uk-UA" sz="4400" b="1" dirty="0" err="1" smtClean="0">
                <a:solidFill>
                  <a:schemeClr val="tx1"/>
                </a:solidFill>
              </a:rPr>
              <a:t>“Прес”</a:t>
            </a:r>
            <a:endParaRPr lang="uk-UA" sz="28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- Я вважаю, що ...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uk-UA" sz="2800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- Тому, що… </a:t>
            </a:r>
          </a:p>
          <a:p>
            <a:pPr>
              <a:defRPr/>
            </a:pPr>
            <a:endParaRPr lang="uk-UA" sz="2800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- Наприклад... </a:t>
            </a:r>
          </a:p>
          <a:p>
            <a:pPr>
              <a:defRPr/>
            </a:pPr>
            <a:endParaRPr lang="uk-UA" sz="28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</a:rPr>
              <a:t>- Отже, таким чином…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uk-UA" sz="2000" b="1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07154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dirty="0" smtClean="0">
                <a:latin typeface="Bookman Old Style" pitchFamily="18" charset="0"/>
              </a:rPr>
              <a:t>Мало знати, потрібно й використовувати.</a:t>
            </a:r>
          </a:p>
          <a:p>
            <a:pPr>
              <a:defRPr/>
            </a:pPr>
            <a:r>
              <a:rPr lang="uk-UA" sz="3200" b="1" i="1" dirty="0" smtClean="0">
                <a:latin typeface="Bookman Old Style" pitchFamily="18" charset="0"/>
              </a:rPr>
              <a:t>Мало бажати, потрібно й робити.</a:t>
            </a:r>
          </a:p>
          <a:p>
            <a:pPr algn="r">
              <a:defRPr/>
            </a:pPr>
            <a:r>
              <a:rPr lang="uk-UA" sz="3200" b="1" i="1" dirty="0" smtClean="0">
                <a:latin typeface="Bookman Old Style" pitchFamily="18" charset="0"/>
              </a:rPr>
              <a:t>Й.Гете</a:t>
            </a:r>
            <a:endParaRPr lang="ru-RU" sz="3200" b="1" i="1" dirty="0" smtClean="0">
              <a:latin typeface="Bookman Old Style" pitchFamily="18" charset="0"/>
            </a:endParaRPr>
          </a:p>
        </p:txBody>
      </p:sp>
      <p:pic>
        <p:nvPicPr>
          <p:cNvPr id="8" name="Picture 5" descr="e-book"/>
          <p:cNvPicPr>
            <a:picLocks noChangeAspect="1" noChangeArrowheads="1"/>
          </p:cNvPicPr>
          <p:nvPr/>
        </p:nvPicPr>
        <p:blipFill>
          <a:blip r:embed="rId4"/>
          <a:srcRect b="42245"/>
          <a:stretch>
            <a:fillRect/>
          </a:stretch>
        </p:blipFill>
        <p:spPr bwMode="auto">
          <a:xfrm>
            <a:off x="3000364" y="4071942"/>
            <a:ext cx="44640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357298"/>
            <a:ext cx="7416824" cy="4748538"/>
          </a:xfrm>
        </p:spPr>
        <p:txBody>
          <a:bodyPr>
            <a:noAutofit/>
          </a:bodyPr>
          <a:lstStyle/>
          <a:p>
            <a:pPr>
              <a:defRPr/>
            </a:pPr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12 – 9 балів:Не помиляється той, хто не робить.</a:t>
            </a:r>
          </a:p>
          <a:p>
            <a:pPr>
              <a:defRPr/>
            </a:pPr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8 – 5 балів: Доки не намучишся, доти не научишся.</a:t>
            </a:r>
          </a:p>
          <a:p>
            <a:pPr>
              <a:defRPr/>
            </a:pPr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 – 2 бали: Ти не плач і не журися, краще в книжку подивися.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000364" y="714356"/>
            <a:ext cx="5114925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b="1" kern="10" spc="-36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побажання</a:t>
            </a:r>
          </a:p>
        </p:txBody>
      </p:sp>
      <p:pic>
        <p:nvPicPr>
          <p:cNvPr id="10" name="Picture 5" descr="ED0001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14950"/>
            <a:ext cx="2428860" cy="12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Содержимое 5"/>
          <p:cNvSpPr>
            <a:spLocks noGrp="1"/>
          </p:cNvSpPr>
          <p:nvPr>
            <p:ph type="subTitle" idx="1"/>
          </p:nvPr>
        </p:nvSpPr>
        <p:spPr>
          <a:xfrm>
            <a:off x="323528" y="2276475"/>
            <a:ext cx="8534752" cy="4081483"/>
          </a:xfrm>
          <a:solidFill>
            <a:srgbClr val="4FCEFF"/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Урок </a:t>
            </a:r>
            <a:r>
              <a:rPr lang="ru-RU" sz="3300" b="1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–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це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дзеркало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загальної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і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педагогічної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культури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учителя,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мірило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його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інтелектуального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багатства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показник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його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  кругозору та </a:t>
            </a: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ерудиції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ru-RU" sz="33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ru-RU" sz="3300" b="1" i="1" dirty="0" err="1" smtClean="0">
                <a:solidFill>
                  <a:schemeClr val="tx1"/>
                </a:solidFill>
                <a:cs typeface="Times New Roman" pitchFamily="18" charset="0"/>
              </a:rPr>
              <a:t>В.Сухомлинський</a:t>
            </a:r>
            <a:r>
              <a:rPr lang="ru-RU" sz="33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33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11" name="Picture 4" descr="PROFESSR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27" y="357166"/>
            <a:ext cx="2143140" cy="1631972"/>
          </a:xfrm>
          <a:noFill/>
        </p:spPr>
      </p:pic>
      <p:pic>
        <p:nvPicPr>
          <p:cNvPr id="12" name="Picture 5" descr="1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2138368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5720" y="1928802"/>
            <a:ext cx="6338917" cy="4500594"/>
          </a:xfrm>
          <a:prstGeom prst="cloudCallout">
            <a:avLst>
              <a:gd name="adj1" fmla="val 54574"/>
              <a:gd name="adj2" fmla="val -815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3200" b="1" dirty="0">
                <a:latin typeface="Times New Roman" pitchFamily="18" charset="0"/>
              </a:rPr>
              <a:t>Ось уже луна дзвінок.</a:t>
            </a:r>
          </a:p>
          <a:p>
            <a:pPr algn="ctr"/>
            <a:r>
              <a:rPr lang="uk-UA" sz="3200" b="1" dirty="0">
                <a:latin typeface="Times New Roman" pitchFamily="18" charset="0"/>
              </a:rPr>
              <a:t>Закінчився наш урок.</a:t>
            </a:r>
          </a:p>
          <a:p>
            <a:pPr algn="ctr"/>
            <a:r>
              <a:rPr lang="uk-UA" sz="3200" b="1" dirty="0">
                <a:latin typeface="Times New Roman" pitchFamily="18" charset="0"/>
              </a:rPr>
              <a:t>За роботу по заслузі.</a:t>
            </a:r>
          </a:p>
          <a:p>
            <a:pPr algn="ctr"/>
            <a:r>
              <a:rPr lang="uk-UA" sz="3200" b="1" dirty="0">
                <a:latin typeface="Times New Roman" pitchFamily="18" charset="0"/>
              </a:rPr>
              <a:t>Щиро дякую вам, ДРУЗІ!</a:t>
            </a:r>
          </a:p>
          <a:p>
            <a:pPr algn="ctr"/>
            <a:endParaRPr lang="ru-RU" sz="3200" dirty="0">
              <a:latin typeface="Times New Roman" pitchFamily="18" charset="0"/>
            </a:endParaRPr>
          </a:p>
        </p:txBody>
      </p:sp>
      <p:pic>
        <p:nvPicPr>
          <p:cNvPr id="10" name="Picture 6" descr="J00791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28670"/>
            <a:ext cx="277339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7715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60648"/>
            <a:ext cx="6000792" cy="1470025"/>
          </a:xfrm>
        </p:spPr>
        <p:txBody>
          <a:bodyPr>
            <a:normAutofit/>
          </a:bodyPr>
          <a:lstStyle/>
          <a:p>
            <a:r>
              <a:rPr lang="uk-UA" sz="3200" b="1" u="sng" dirty="0" smtClean="0">
                <a:latin typeface="Times New Roman" pitchFamily="18" charset="0"/>
              </a:rPr>
              <a:t>Кредо інтерактивного навчання: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416824" cy="3096344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</a:rPr>
              <a:t>Те, що я чую, я забуваю.</a:t>
            </a: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</a:rPr>
              <a:t>Те, що я бачу і чую, я трохи пам’ятаю. </a:t>
            </a: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</a:rPr>
              <a:t>Те, що я чую, бачу й обговорюю, я починаю розуміти.</a:t>
            </a: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</a:rPr>
              <a:t>Коли я чую, бачу, обговорюю й роблю, я набуваю знань і навичок. </a:t>
            </a: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</a:rPr>
              <a:t>Коли я передаю знання іншим, я самовдосконалююсь.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71481"/>
            <a:ext cx="6215106" cy="107157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700" b="1" i="1" dirty="0" err="1" smtClean="0">
                <a:latin typeface="Times New Roman" pitchFamily="18" charset="0"/>
                <a:cs typeface="Times New Roman" pitchFamily="18" charset="0"/>
              </a:rPr>
              <a:t>ожни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взятий урок –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ланка в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ланцюжку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 smtClean="0">
                <a:latin typeface="Times New Roman" pitchFamily="18" charset="0"/>
                <a:cs typeface="Times New Roman" pitchFamily="18" charset="0"/>
              </a:rPr>
              <a:t>являє собою ц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ілу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процесуальну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систему, яка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компонентів-етапів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8" name="Подзаголовок 7"/>
          <p:cNvGrpSpPr>
            <a:grpSpLocks noGrp="1"/>
          </p:cNvGrpSpPr>
          <p:nvPr/>
        </p:nvGrpSpPr>
        <p:grpSpPr>
          <a:xfrm>
            <a:off x="1042988" y="2276475"/>
            <a:ext cx="7416800" cy="2581285"/>
            <a:chOff x="2616200" y="1839913"/>
            <a:chExt cx="6070600" cy="284321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334000" y="4114800"/>
              <a:ext cx="2343150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</a:rPr>
                <a:t>цеглинка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48000" y="2590800"/>
              <a:ext cx="1516063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урок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7170738" y="1839913"/>
              <a:ext cx="1516062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</a:rPr>
                <a:t>собі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286250" y="1839913"/>
              <a:ext cx="2730500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уявити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16200" y="1839913"/>
              <a:ext cx="1519238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</a:rPr>
                <a:t>Якщо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419600" y="3352800"/>
              <a:ext cx="1517650" cy="5667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то </a:t>
              </a:r>
              <a:r>
                <a:rPr lang="ru-RU" sz="2400" dirty="0" err="1">
                  <a:solidFill>
                    <a:schemeClr val="tx1"/>
                  </a:solidFill>
                </a:rPr>
                <a:t>етап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743200" y="3352800"/>
              <a:ext cx="1517650" cy="5667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стіни,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400800" y="2590800"/>
              <a:ext cx="2201863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цегляної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724400" y="2590800"/>
              <a:ext cx="1517650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у вигляді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352800" y="4114800"/>
              <a:ext cx="1865313" cy="56832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її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1781175" cy="5667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-  </a:t>
              </a:r>
              <a:r>
                <a:rPr lang="ru-RU" sz="2400" dirty="0" err="1">
                  <a:solidFill>
                    <a:schemeClr val="tx1"/>
                  </a:solidFill>
                </a:rPr>
                <a:t>це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00034" y="5143512"/>
            <a:ext cx="8077200" cy="91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цеглинки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погано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підігнані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одна 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погано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зацементовані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стіна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розвалиться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1537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14488"/>
            <a:ext cx="7416824" cy="30963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Скажи </a:t>
            </a:r>
            <a:r>
              <a:rPr lang="ru-RU" sz="2800" dirty="0" err="1" smtClean="0">
                <a:solidFill>
                  <a:schemeClr val="tx1"/>
                </a:solidFill>
              </a:rPr>
              <a:t>мені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uk-UA" sz="2800" dirty="0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я забуду;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Покажи </a:t>
            </a:r>
            <a:r>
              <a:rPr lang="ru-RU" sz="2800" dirty="0" err="1" smtClean="0">
                <a:solidFill>
                  <a:schemeClr val="tx1"/>
                </a:solidFill>
              </a:rPr>
              <a:t>мені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я </a:t>
            </a:r>
            <a:r>
              <a:rPr lang="ru-RU" sz="2800" dirty="0" err="1" smtClean="0">
                <a:solidFill>
                  <a:schemeClr val="tx1"/>
                </a:solidFill>
              </a:rPr>
              <a:t>запам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ятаю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Дай </a:t>
            </a:r>
            <a:r>
              <a:rPr lang="ru-RU" sz="2800" dirty="0" err="1" smtClean="0">
                <a:solidFill>
                  <a:schemeClr val="tx1"/>
                </a:solidFill>
              </a:rPr>
              <a:t>зробити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я </a:t>
            </a:r>
            <a:r>
              <a:rPr lang="ru-RU" sz="2800" dirty="0" err="1" smtClean="0">
                <a:solidFill>
                  <a:schemeClr val="tx1"/>
                </a:solidFill>
              </a:rPr>
              <a:t>зрозумію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               </a:t>
            </a:r>
            <a:r>
              <a:rPr lang="ru-RU" sz="2800" i="1" dirty="0" smtClean="0">
                <a:solidFill>
                  <a:schemeClr val="tx1"/>
                </a:solidFill>
              </a:rPr>
              <a:t>                 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Китайська</a:t>
            </a:r>
            <a:r>
              <a:rPr lang="ru-RU" sz="2800" i="1" dirty="0" smtClean="0">
                <a:solidFill>
                  <a:schemeClr val="tx1"/>
                </a:solidFill>
              </a:rPr>
              <a:t> притча</a:t>
            </a:r>
          </a:p>
          <a:p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Picture 9" descr="BD0497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4214818"/>
            <a:ext cx="3887788" cy="184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688632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уроку: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416824" cy="3096344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  <a:latin typeface="Monotype Corsiva" pitchFamily="66" charset="0"/>
              </a:rPr>
              <a:t>Простий і складений присудок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TS1n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60648"/>
            <a:ext cx="5400600" cy="147002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Мета уроку: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80920" cy="38884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Учні повинні знати відомості про підмет і присудок, головні члени речення, другорядні члени речення, види речень за метою висловлювання, емоційним забарвленням, будовою, про порядок слів  у реченні, логічний наголос, способи вираження підмета і присудка.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Учні повинні вміти розрізняти просте речення і складне речення, види речень за метою висловлювання, емоційним забарвленням, будувати речення з різними видами підмета й присудка, правильно робити логічний наголос у реченні.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Виховувати в учнів любов до мови, культуру мовлення, спілкування.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fantik47.rusedu.net/gallery/3117/fon_prezentacii_O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1228</Words>
  <Application>Microsoft Office PowerPoint</Application>
  <PresentationFormat>Екран (4:3)</PresentationFormat>
  <Paragraphs>215</Paragraphs>
  <Slides>31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Кредо інтерактивного навчання:</vt:lpstr>
      <vt:lpstr>Кожний окремо взятий урок – це ланка в ланцюжку. Він являє собою цілу процесуальну систему, яка складається з компонентів-етапів.  </vt:lpstr>
      <vt:lpstr>Презентація PowerPoint</vt:lpstr>
      <vt:lpstr>Тема уроку:</vt:lpstr>
      <vt:lpstr>Мета уроку:</vt:lpstr>
      <vt:lpstr>Презентація PowerPoint</vt:lpstr>
      <vt:lpstr>Незакінчене речення</vt:lpstr>
      <vt:lpstr>Фронтальне опитування:</vt:lpstr>
      <vt:lpstr>Пригадай!</vt:lpstr>
      <vt:lpstr>Презентація PowerPoint</vt:lpstr>
      <vt:lpstr>Простий присудок</vt:lpstr>
      <vt:lpstr>Складений присудок</vt:lpstr>
      <vt:lpstr>Презентація PowerPoint</vt:lpstr>
      <vt:lpstr>1. Творче завдання</vt:lpstr>
      <vt:lpstr>2. Дослідження - аналіз </vt:lpstr>
      <vt:lpstr> 3. Творче конструювання (робота в парах) </vt:lpstr>
      <vt:lpstr>Презентація PowerPoint</vt:lpstr>
      <vt:lpstr>Презентація PowerPoint</vt:lpstr>
      <vt:lpstr>Презентація PowerPoint</vt:lpstr>
      <vt:lpstr>Презентація PowerPoint</vt:lpstr>
      <vt:lpstr>5. Творче моделювання</vt:lpstr>
      <vt:lpstr>Проаналізуй!</vt:lpstr>
      <vt:lpstr>Підсумок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Irina-PC</dc:creator>
  <cp:lastModifiedBy>ANDRIY KRAVETS</cp:lastModifiedBy>
  <cp:revision>81</cp:revision>
  <dcterms:created xsi:type="dcterms:W3CDTF">2013-11-03T11:30:09Z</dcterms:created>
  <dcterms:modified xsi:type="dcterms:W3CDTF">2021-03-15T14:16:02Z</dcterms:modified>
</cp:coreProperties>
</file>