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theme/themeOverride1.xml" ContentType="application/vnd.openxmlformats-officedocument.themeOverr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theme/themeOverride2.xml" ContentType="application/vnd.openxmlformats-officedocument.themeOverr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9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44;&#1080;&#1072;&#1075;&#1088;&#1072;&#1084;&#1084;&#1072;%20&#1074;%20Microsoft%20Word.xlsx" TargetMode="External"/><Relationship Id="rId1" Type="http://schemas.openxmlformats.org/officeDocument/2006/relationships/themeOverride" Target="../theme/themeOverride1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Word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4;&#1080;&#1072;&#1075;&#1088;&#1072;&#1084;&#1084;&#1072;%20&#1074;%20Microsoft%20Wor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Лист2!$A$32</c:f>
              <c:strCache>
                <c:ptCount val="1"/>
                <c:pt idx="0">
                  <c:v>Чистота туалетних кімнат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Лист2!$B$32:$F$32</c:f>
              <c:numCache>
                <c:formatCode>General</c:formatCode>
                <c:ptCount val="5"/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40704286964131"/>
          <c:y val="0.35358621670346196"/>
          <c:w val="0.74570122484689416"/>
          <c:h val="0.49924862861164404"/>
        </c:manualLayout>
      </c:layout>
      <c:pie3DChart>
        <c:varyColors val="1"/>
        <c:ser>
          <c:idx val="0"/>
          <c:order val="0"/>
          <c:tx>
            <c:strRef>
              <c:f>Лист2!$A$33</c:f>
              <c:strCache>
                <c:ptCount val="1"/>
                <c:pt idx="0">
                  <c:v>  Чистота їдальні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Лист2!$B$33:$F$33</c:f>
              <c:numCache>
                <c:formatCode>General</c:formatCode>
                <c:ptCount val="5"/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Лист2!$A$34</c:f>
              <c:strCache>
                <c:ptCount val="1"/>
                <c:pt idx="0">
                  <c:v>Чистота у спортивній залі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Лист2!$B$34:$F$34</c:f>
              <c:numCache>
                <c:formatCode>General</c:formatCode>
                <c:ptCount val="5"/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Лист2!$A$35</c:f>
              <c:strCache>
                <c:ptCount val="1"/>
                <c:pt idx="0">
                  <c:v>Температурний режим у школі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Лист2!$B$35:$F$35</c:f>
              <c:numCache>
                <c:formatCode>General</c:formatCode>
                <c:ptCount val="5"/>
                <c:pt idx="1">
                  <c:v>1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Лист2!$A$37:$A$40</c:f>
              <c:strCache>
                <c:ptCount val="4"/>
                <c:pt idx="0">
                  <c:v>так, їжа в їдальні завжди смачна і корисна</c:v>
                </c:pt>
                <c:pt idx="1">
                  <c:v>як правило, їжа в їдальні смачна і корисна</c:v>
                </c:pt>
                <c:pt idx="2">
                  <c:v>їжа несмачна</c:v>
                </c:pt>
                <c:pt idx="3">
                  <c:v>не знаю, бо не харчуюсь у шкільній їдальні</c:v>
                </c:pt>
              </c:strCache>
            </c:strRef>
          </c:cat>
          <c:val>
            <c:numRef>
              <c:f>Лист2!$B$37:$B$40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Лист2!$A$41:$A$45</c:f>
              <c:strCache>
                <c:ptCount val="5"/>
                <c:pt idx="0">
                  <c:v>7. Інформують Вас учителі, керівництво школи щодо правил охорони праці, техніки безпеки під час занять, пожежної безпеки, правил поведінки під час надзвичайних ситуацій?</c:v>
                </c:pt>
                <c:pt idx="1">
                  <c:v>так, регулярно, із залученням спеціальних служб (пожежна, з надзвичайних ситуацій та інші)</c:v>
                </c:pt>
                <c:pt idx="2">
                  <c:v>так, регулярно вчителі інформують під час проведення навчальних занять</c:v>
                </c:pt>
                <c:pt idx="3">
                  <c:v>у поодиноких випадках</c:v>
                </c:pt>
                <c:pt idx="4">
                  <c:v>не інформують взагалі</c:v>
                </c:pt>
              </c:strCache>
            </c:strRef>
          </c:cat>
          <c:val>
            <c:numRef>
              <c:f>Лист2!$B$41:$B$45</c:f>
              <c:numCache>
                <c:formatCode>General</c:formatCode>
                <c:ptCount val="5"/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Лист2!$A$48:$A$56</c:f>
              <c:strCache>
                <c:ptCount val="9"/>
                <c:pt idx="0">
                  <c:v>Лабораторне обладнання</c:v>
                </c:pt>
                <c:pt idx="1">
                  <c:v> Мультимедійне обладнання </c:v>
                </c:pt>
                <c:pt idx="2">
                  <c:v>    Комп’ютерна техніка та програми Інтернет </c:v>
                </c:pt>
                <c:pt idx="3">
                  <c:v>Візуалізація корисної інформації (карти, графіки, формули тощо) </c:v>
                </c:pt>
                <c:pt idx="5">
                  <c:v>Інтернет</c:v>
                </c:pt>
                <c:pt idx="6">
                  <c:v>Наочність</c:v>
                </c:pt>
                <c:pt idx="7">
                  <c:v> Спортивна зала/спортивний майданчик</c:v>
                </c:pt>
                <c:pt idx="8">
                  <c:v> Спортивний інвентар</c:v>
                </c:pt>
              </c:strCache>
            </c:strRef>
          </c:cat>
          <c:val>
            <c:numRef>
              <c:f>Лист2!$B$48:$B$56</c:f>
              <c:numCache>
                <c:formatCode>General</c:formatCode>
                <c:ptCount val="9"/>
                <c:pt idx="2">
                  <c:v>4</c:v>
                </c:pt>
                <c:pt idx="3">
                  <c:v>3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Лист2!$A$48:$A$56</c:f>
              <c:strCache>
                <c:ptCount val="9"/>
                <c:pt idx="0">
                  <c:v>Лабораторне обладнання</c:v>
                </c:pt>
                <c:pt idx="1">
                  <c:v> Мультимедійне обладнання </c:v>
                </c:pt>
                <c:pt idx="2">
                  <c:v>    Комп’ютерна техніка та програми Інтернет </c:v>
                </c:pt>
                <c:pt idx="3">
                  <c:v>Візуалізація корисної інформації (карти, графіки, формули тощо) </c:v>
                </c:pt>
                <c:pt idx="5">
                  <c:v>Інтернет</c:v>
                </c:pt>
                <c:pt idx="6">
                  <c:v>Наочність</c:v>
                </c:pt>
                <c:pt idx="7">
                  <c:v> Спортивна зала/спортивний майданчик</c:v>
                </c:pt>
                <c:pt idx="8">
                  <c:v> Спортивний інвентар</c:v>
                </c:pt>
              </c:strCache>
            </c:strRef>
          </c:cat>
          <c:val>
            <c:numRef>
              <c:f>Лист2!$C$48:$C$56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Лист2!$A$48:$A$56</c:f>
              <c:strCache>
                <c:ptCount val="9"/>
                <c:pt idx="0">
                  <c:v>Лабораторне обладнання</c:v>
                </c:pt>
                <c:pt idx="1">
                  <c:v> Мультимедійне обладнання </c:v>
                </c:pt>
                <c:pt idx="2">
                  <c:v>    Комп’ютерна техніка та програми Інтернет </c:v>
                </c:pt>
                <c:pt idx="3">
                  <c:v>Візуалізація корисної інформації (карти, графіки, формули тощо) </c:v>
                </c:pt>
                <c:pt idx="5">
                  <c:v>Інтернет</c:v>
                </c:pt>
                <c:pt idx="6">
                  <c:v>Наочність</c:v>
                </c:pt>
                <c:pt idx="7">
                  <c:v> Спортивна зала/спортивний майданчик</c:v>
                </c:pt>
                <c:pt idx="8">
                  <c:v> Спортивний інвентар</c:v>
                </c:pt>
              </c:strCache>
            </c:strRef>
          </c:cat>
          <c:val>
            <c:numRef>
              <c:f>Лист2!$D$48:$D$56</c:f>
              <c:numCache>
                <c:formatCode>General</c:formatCode>
                <c:ptCount val="9"/>
                <c:pt idx="0">
                  <c:v>4</c:v>
                </c:pt>
                <c:pt idx="1">
                  <c:v>1</c:v>
                </c:pt>
                <c:pt idx="3">
                  <c:v>1</c:v>
                </c:pt>
                <c:pt idx="8">
                  <c:v>4</c:v>
                </c:pt>
              </c:numCache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Лист2!$A$48:$A$56</c:f>
              <c:strCache>
                <c:ptCount val="9"/>
                <c:pt idx="0">
                  <c:v>Лабораторне обладнання</c:v>
                </c:pt>
                <c:pt idx="1">
                  <c:v> Мультимедійне обладнання </c:v>
                </c:pt>
                <c:pt idx="2">
                  <c:v>    Комп’ютерна техніка та програми Інтернет </c:v>
                </c:pt>
                <c:pt idx="3">
                  <c:v>Візуалізація корисної інформації (карти, графіки, формули тощо) </c:v>
                </c:pt>
                <c:pt idx="5">
                  <c:v>Інтернет</c:v>
                </c:pt>
                <c:pt idx="6">
                  <c:v>Наочність</c:v>
                </c:pt>
                <c:pt idx="7">
                  <c:v> Спортивна зала/спортивний майданчик</c:v>
                </c:pt>
                <c:pt idx="8">
                  <c:v> Спортивний інвентар</c:v>
                </c:pt>
              </c:strCache>
            </c:strRef>
          </c:cat>
          <c:val>
            <c:numRef>
              <c:f>Лист2!$E$48:$E$56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Лист2!$A$57:$A$61</c:f>
              <c:strCache>
                <c:ptCount val="5"/>
                <c:pt idx="0">
                  <c:v>9. Чи почуваєтесь Ви у безпеці, перебуваючи в школі? </c:v>
                </c:pt>
                <c:pt idx="1">
                  <c:v>так, мені безпечно</c:v>
                </c:pt>
                <c:pt idx="2">
                  <c:v>здебільшого, так</c:v>
                </c:pt>
                <c:pt idx="3">
                  <c:v>здебільшого, ні</c:v>
                </c:pt>
                <c:pt idx="4">
                  <c:v>я не почуваюся в безпеці</c:v>
                </c:pt>
              </c:strCache>
            </c:strRef>
          </c:cat>
          <c:val>
            <c:numRef>
              <c:f>Лист2!$B$57:$B$61</c:f>
              <c:numCache>
                <c:formatCode>General</c:formatCode>
                <c:ptCount val="5"/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Лист2!$A$62:$A$64</c:f>
              <c:strCache>
                <c:ptCount val="3"/>
                <c:pt idx="0">
                  <c:v>10. Звідки Ви отримуєте інформацію про те, що таке булінг, інші форми насильства? </c:v>
                </c:pt>
                <c:pt idx="2">
                  <c:v>Від учителів</c:v>
                </c:pt>
              </c:strCache>
            </c:strRef>
          </c:cat>
          <c:val>
            <c:numRef>
              <c:f>Лист2!$B$62:$B$64</c:f>
              <c:numCache>
                <c:formatCode>General</c:formatCode>
                <c:ptCount val="3"/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Лист2!$A$75:$A$78</c:f>
              <c:strCache>
                <c:ptCount val="4"/>
                <c:pt idx="0">
                  <c:v>не відчуваю, мені комфортно у школі і класі</c:v>
                </c:pt>
                <c:pt idx="1">
                  <c:v>щодо мене були поодинокі випадки агресії або кепкування</c:v>
                </c:pt>
                <c:pt idx="2">
                  <c:v>досить часто відчуваю агресію і кепкування щодо себе, мені психологічно некомфортно</c:v>
                </c:pt>
                <c:pt idx="3">
                  <c:v> постійно відчуваю цькування, я не хочу відвідувати школу</c:v>
                </c:pt>
              </c:strCache>
            </c:strRef>
          </c:cat>
          <c:val>
            <c:numRef>
              <c:f>Лист2!$B$75:$B$78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Лист2!$A$75:$A$78</c:f>
              <c:strCache>
                <c:ptCount val="4"/>
                <c:pt idx="0">
                  <c:v>не відчуваю, мені комфортно у школі і класі</c:v>
                </c:pt>
                <c:pt idx="1">
                  <c:v>щодо мене були поодинокі випадки агресії або кепкування</c:v>
                </c:pt>
                <c:pt idx="2">
                  <c:v>досить часто відчуваю агресію і кепкування щодо себе, мені психологічно некомфортно</c:v>
                </c:pt>
                <c:pt idx="3">
                  <c:v> постійно відчуваю цькування, я не хочу відвідувати школу</c:v>
                </c:pt>
              </c:strCache>
            </c:strRef>
          </c:cat>
          <c:val>
            <c:numRef>
              <c:f>Лист2!$C$75:$C$78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Лист2!$A$3:$A$7</c:f>
              <c:strCache>
                <c:ptCount val="5"/>
                <c:pt idx="0">
                  <c:v>1. Вам подобається перебувати у школі? </c:v>
                </c:pt>
                <c:pt idx="1">
                  <c:v>дуже подобається</c:v>
                </c:pt>
                <c:pt idx="2">
                  <c:v> подобається</c:v>
                </c:pt>
                <c:pt idx="3">
                  <c:v>не дуже подобається</c:v>
                </c:pt>
                <c:pt idx="4">
                  <c:v>не подобається</c:v>
                </c:pt>
              </c:strCache>
            </c:strRef>
          </c:cat>
          <c:val>
            <c:numRef>
              <c:f>Лист2!$B$3:$B$7</c:f>
              <c:numCache>
                <c:formatCode>General</c:formatCode>
                <c:ptCount val="5"/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Word]Лист2'!$B$6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Word]Лист2'!$A$7:$A$17</c:f>
              <c:strCache>
                <c:ptCount val="9"/>
                <c:pt idx="0">
                  <c:v>директор</c:v>
                </c:pt>
                <c:pt idx="1">
                  <c:v>заступник(и) директора</c:v>
                </c:pt>
                <c:pt idx="2">
                  <c:v>класний керівник</c:v>
                </c:pt>
                <c:pt idx="3">
                  <c:v>учителі</c:v>
                </c:pt>
                <c:pt idx="4">
                  <c:v>однокласники</c:v>
                </c:pt>
                <c:pt idx="5">
                  <c:v>інші учні школи;</c:v>
                </c:pt>
                <c:pt idx="6">
                  <c:v>технічний персонал школи;</c:v>
                </c:pt>
                <c:pt idx="7">
                  <c:v> батьки інших учнів</c:v>
                </c:pt>
                <c:pt idx="8">
                  <c:v>інші особи (вкажіть, будь ласка, хто саме?)</c:v>
                </c:pt>
              </c:strCache>
            </c:strRef>
          </c:cat>
          <c:val>
            <c:numRef>
              <c:f>'[Диаграмма в Microsoft Word]Лист2'!$B$7:$B$17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Word]Лист2'!$B$4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Word]Лист2'!$A$5:$A$11</c:f>
              <c:strCache>
                <c:ptCount val="7"/>
                <c:pt idx="0">
                  <c:v>ні до кого не звертався/лася</c:v>
                </c:pt>
                <c:pt idx="1">
                  <c:v>до директора</c:v>
                </c:pt>
                <c:pt idx="2">
                  <c:v>до практичного психолога</c:v>
                </c:pt>
                <c:pt idx="3">
                  <c:v>до заступника директора</c:v>
                </c:pt>
                <c:pt idx="4">
                  <c:v>до класного керівника</c:v>
                </c:pt>
                <c:pt idx="5">
                  <c:v> до педагогів</c:v>
                </c:pt>
                <c:pt idx="6">
                  <c:v>до однокласників</c:v>
                </c:pt>
              </c:strCache>
            </c:strRef>
          </c:cat>
          <c:val>
            <c:numRef>
              <c:f>'[Диаграмма в Microsoft Word]Лист2'!$B$5:$B$11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Лист2!$A$103:$A$106</c:f>
              <c:strCache>
                <c:ptCount val="4"/>
                <c:pt idx="0">
                  <c:v>ніхто нічого не зробив</c:v>
                </c:pt>
                <c:pt idx="1">
                  <c:v> мені намагалися допомогти, але булінг не припинився</c:v>
                </c:pt>
                <c:pt idx="2">
                  <c:v>мені допомогло частково: цькування припинилося на певний час</c:v>
                </c:pt>
                <c:pt idx="3">
                  <c:v>булінг стосовно мене припинився</c:v>
                </c:pt>
              </c:strCache>
            </c:strRef>
          </c:cat>
          <c:val>
            <c:numRef>
              <c:f>Лист2!$B$103:$B$106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0"/>
          <c:explosion val="25"/>
          <c:cat>
            <c:strRef>
              <c:f>Лист2!$A$107:$A$111</c:f>
              <c:strCache>
                <c:ptCount val="5"/>
                <c:pt idx="0">
                  <c:v>15. Керівництво закладу освіти доступне та відкрите до спілкування? </c:v>
                </c:pt>
                <c:pt idx="1">
                  <c:v>так</c:v>
                </c:pt>
                <c:pt idx="2">
                  <c:v>Переважно так</c:v>
                </c:pt>
                <c:pt idx="3">
                  <c:v>Переважно ні</c:v>
                </c:pt>
                <c:pt idx="4">
                  <c:v>ні</c:v>
                </c:pt>
              </c:strCache>
            </c:strRef>
          </c:cat>
          <c:val>
            <c:numRef>
              <c:f>Лист2!$C$107:$C$111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Лист2!$A$108:$A$111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Переважно ні</c:v>
                </c:pt>
                <c:pt idx="3">
                  <c:v>ні</c:v>
                </c:pt>
              </c:strCache>
            </c:strRef>
          </c:cat>
          <c:val>
            <c:numRef>
              <c:f>Лист2!$B$108:$B$111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Лист2!$A$108:$A$111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Переважно ні</c:v>
                </c:pt>
                <c:pt idx="3">
                  <c:v>ні</c:v>
                </c:pt>
              </c:strCache>
            </c:strRef>
          </c:cat>
          <c:val>
            <c:numRef>
              <c:f>Лист2!$C$108:$C$111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Word]Лист2'!$B$7</c:f>
              <c:strCache>
                <c:ptCount val="1"/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Word]Лист2'!$A$8:$A$11</c:f>
              <c:strCache>
                <c:ptCount val="4"/>
                <c:pt idx="0">
                  <c:v>так, звернення приймаються і розглядаються</c:v>
                </c:pt>
                <c:pt idx="1">
                  <c:v>так, звернення приймаються, однак лише деякі з них розглядаються</c:v>
                </c:pt>
                <c:pt idx="2">
                  <c:v>у школі не практикується розгляд звернень</c:v>
                </c:pt>
                <c:pt idx="3">
                  <c:v>мені нічого не відомо про можливість звернення до керівництва школи</c:v>
                </c:pt>
              </c:strCache>
            </c:strRef>
          </c:cat>
          <c:val>
            <c:numRef>
              <c:f>'[Диаграмма в Microsoft Word]Лист2'!$B$8:$B$11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Лист2!$A$118:$A$122</c:f>
              <c:strCache>
                <c:ptCount val="5"/>
                <c:pt idx="0">
                  <c:v>17.У Вашому закладі освіти розроблені правила поведінки? Чи ознайомлені Ви з ними та дотримуєтеся їх?</c:v>
                </c:pt>
                <c:pt idx="1">
                  <c:v>так, правила розроблені, оприлюднені, я їх дотримуюся</c:v>
                </c:pt>
                <c:pt idx="2">
                  <c:v>так, правила розроблені, оприлюднені, але я їх не дотримуюся;</c:v>
                </c:pt>
                <c:pt idx="3">
                  <c:v>правила не оприлюднені, але я дотримуюся загальних правил культури поведінки</c:v>
                </c:pt>
                <c:pt idx="4">
                  <c:v>мені нічого про це невідомо</c:v>
                </c:pt>
              </c:strCache>
            </c:strRef>
          </c:cat>
          <c:val>
            <c:numRef>
              <c:f>Лист2!$B$118:$B$122</c:f>
              <c:numCache>
                <c:formatCode>General</c:formatCode>
                <c:ptCount val="5"/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Лист2!$A$123:$A$127</c:f>
              <c:strCache>
                <c:ptCount val="5"/>
                <c:pt idx="0">
                  <c:v>18.Чи дотримуються Ваші права у закладі освіти? </c:v>
                </c:pt>
                <c:pt idx="1">
                  <c:v>так</c:v>
                </c:pt>
                <c:pt idx="2">
                  <c:v>Переважно так</c:v>
                </c:pt>
                <c:pt idx="3">
                  <c:v>Переважно ні</c:v>
                </c:pt>
                <c:pt idx="4">
                  <c:v>ні</c:v>
                </c:pt>
              </c:strCache>
            </c:strRef>
          </c:cat>
          <c:val>
            <c:numRef>
              <c:f>Лист2!$B$123:$B$127</c:f>
              <c:numCache>
                <c:formatCode>General</c:formatCode>
                <c:ptCount val="5"/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Лист2!$A$128:$A$130</c:f>
              <c:strCache>
                <c:ptCount val="3"/>
                <c:pt idx="0">
                  <c:v>19. Якщо Ваші права у закладі освіти порушуються, то які саме і в чому це проявляється? </c:v>
                </c:pt>
                <c:pt idx="2">
                  <c:v>Не порушуються</c:v>
                </c:pt>
              </c:strCache>
            </c:strRef>
          </c:cat>
          <c:val>
            <c:numRef>
              <c:f>Лист2!$B$128:$B$130</c:f>
              <c:numCache>
                <c:formatCode>General</c:formatCode>
                <c:ptCount val="3"/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Лист2!$A$138</c:f>
              <c:strCache>
                <c:ptCount val="1"/>
                <c:pt idx="0">
                  <c:v>так, проводяться інформаційні заходи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Лист2!$B$138:$C$138</c:f>
              <c:numCache>
                <c:formatCode>General</c:formatCode>
                <c:ptCount val="2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Лист2!$A$139</c:f>
              <c:strCache>
                <c:ptCount val="1"/>
                <c:pt idx="0">
                  <c:v> так, проводяться лише під час уроків інформатики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Лист2!$B$139:$C$139</c:f>
              <c:numCache>
                <c:formatCode>General</c:formatCode>
                <c:ptCount val="2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69934045373041243"/>
          <c:w val="0.86095975503062117"/>
          <c:h val="0.3006595462695875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7862591987133698"/>
          <c:w val="0.85649013265409624"/>
          <c:h val="0.49428436522926023"/>
        </c:manualLayout>
      </c:layout>
      <c:pie3DChart>
        <c:varyColors val="1"/>
        <c:ser>
          <c:idx val="0"/>
          <c:order val="0"/>
          <c:tx>
            <c:strRef>
              <c:f>Лист2!$A$144</c:f>
              <c:strCache>
                <c:ptCount val="1"/>
                <c:pt idx="0">
                  <c:v>1. Учителі мене підтримують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Лист2!$B$142:$E$143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Переваж-но ні</c:v>
                </c:pt>
                <c:pt idx="3">
                  <c:v>ні</c:v>
                </c:pt>
              </c:strCache>
            </c:strRef>
          </c:cat>
          <c:val>
            <c:numRef>
              <c:f>Лист2!$B$144:$E$144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Лист2!$A$145</c:f>
              <c:strCache>
                <c:ptCount val="1"/>
                <c:pt idx="0">
                  <c:v> 2. Учителі вірять у мене і мої успіхи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Лист2!$B$142:$E$143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Переваж-но ні</c:v>
                </c:pt>
                <c:pt idx="3">
                  <c:v>ні</c:v>
                </c:pt>
              </c:strCache>
            </c:strRef>
          </c:cat>
          <c:val>
            <c:numRef>
              <c:f>Лист2!$B$145:$E$145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Лист2!$A$146</c:f>
              <c:strCache>
                <c:ptCount val="1"/>
                <c:pt idx="0">
                  <c:v> 3. Учителі мене поважають 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Лист2!$B$142:$E$143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Переваж-но ні</c:v>
                </c:pt>
                <c:pt idx="3">
                  <c:v>ні</c:v>
                </c:pt>
              </c:strCache>
            </c:strRef>
          </c:cat>
          <c:val>
            <c:numRef>
              <c:f>Лист2!$B$146:$E$146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Лист2!$A$147</c:f>
              <c:strCache>
                <c:ptCount val="1"/>
                <c:pt idx="0">
                  <c:v>4. На моє прохання вчителі мені допомагають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Лист2!$B$142:$E$143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Переваж-но ні</c:v>
                </c:pt>
                <c:pt idx="3">
                  <c:v>ні</c:v>
                </c:pt>
              </c:strCache>
            </c:strRef>
          </c:cat>
          <c:val>
            <c:numRef>
              <c:f>Лист2!$B$147:$E$147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61111111111112"/>
          <c:y val="0.31268081073199189"/>
          <c:w val="0.81388888888888888"/>
          <c:h val="0.64767096821230674"/>
        </c:manualLayout>
      </c:layout>
      <c:pie3DChart>
        <c:varyColors val="1"/>
        <c:ser>
          <c:idx val="0"/>
          <c:order val="0"/>
          <c:tx>
            <c:strRef>
              <c:f>'[Диаграмма 2 в Microsoft Word]Лист2'!$A$9</c:f>
              <c:strCache>
                <c:ptCount val="1"/>
                <c:pt idx="0">
                  <c:v>1. Учителі мене підтримують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2 в Microsoft Word]Лист2'!$B$8:$E$8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Переваж-но ні</c:v>
                </c:pt>
                <c:pt idx="3">
                  <c:v>ні</c:v>
                </c:pt>
              </c:strCache>
            </c:strRef>
          </c:cat>
          <c:val>
            <c:numRef>
              <c:f>'[Диаграмма 2 в Microsoft Word]Лист2'!$B$9:$E$9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Word]Лист2'!$A$10</c:f>
              <c:strCache>
                <c:ptCount val="1"/>
                <c:pt idx="0">
                  <c:v> 3. Учителі мене поважають 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Word]Лист2'!$B$9:$E$9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Переваж-но ні</c:v>
                </c:pt>
                <c:pt idx="3">
                  <c:v>ні</c:v>
                </c:pt>
              </c:strCache>
            </c:strRef>
          </c:cat>
          <c:val>
            <c:numRef>
              <c:f>'[Диаграмма в Microsoft Word]Лист2'!$B$10:$E$10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Word]Лист2'!$A$8</c:f>
              <c:strCache>
                <c:ptCount val="1"/>
                <c:pt idx="0">
                  <c:v>4. На моє прохання вчителі мені допомагають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Word]Лист2'!$B$7:$E$7</c:f>
              <c:strCache>
                <c:ptCount val="4"/>
                <c:pt idx="0">
                  <c:v>так</c:v>
                </c:pt>
                <c:pt idx="1">
                  <c:v>Переважно так</c:v>
                </c:pt>
                <c:pt idx="2">
                  <c:v>Переваж-но ні</c:v>
                </c:pt>
                <c:pt idx="3">
                  <c:v>ні</c:v>
                </c:pt>
              </c:strCache>
            </c:strRef>
          </c:cat>
          <c:val>
            <c:numRef>
              <c:f>'[Диаграмма в Microsoft Word]Лист2'!$B$8:$E$8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Лист2!$A$148:$A$152</c:f>
              <c:strCache>
                <c:ptCount val="5"/>
                <c:pt idx="0">
                  <c:v>22. Ви отримуєте інформацію про критерії, правила і процедури оцінювання навчальних досягнень? </c:v>
                </c:pt>
                <c:pt idx="1">
                  <c:v>так, отримую</c:v>
                </c:pt>
                <c:pt idx="2">
                  <c:v>так, отримую, але тільки у разі звернення до вчителя</c:v>
                </c:pt>
                <c:pt idx="3">
                  <c:v>не отримую, навіть у разі звернення до вчителя, користуюсь інформацією з офіційних джерел</c:v>
                </c:pt>
                <c:pt idx="4">
                  <c:v>не отримую</c:v>
                </c:pt>
              </c:strCache>
            </c:strRef>
          </c:cat>
          <c:val>
            <c:numRef>
              <c:f>Лист2!$B$148:$B$152</c:f>
              <c:numCache>
                <c:formatCode>General</c:formatCode>
                <c:ptCount val="5"/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Лист2!$A$8:$A$12</c:f>
              <c:strCache>
                <c:ptCount val="5"/>
                <c:pt idx="0">
                  <c:v>2. Вам комфортно у школі (гімназії, ліцеї)? </c:v>
                </c:pt>
                <c:pt idx="1">
                  <c:v>комфортно</c:v>
                </c:pt>
                <c:pt idx="2">
                  <c:v> в цілому комфортно</c:v>
                </c:pt>
                <c:pt idx="3">
                  <c:v>не дуже комфортно</c:v>
                </c:pt>
                <c:pt idx="4">
                  <c:v>некомфортно</c:v>
                </c:pt>
              </c:strCache>
            </c:strRef>
          </c:cat>
          <c:val>
            <c:numRef>
              <c:f>Лист2!$B$8:$B$12</c:f>
              <c:numCache>
                <c:formatCode>General</c:formatCode>
                <c:ptCount val="5"/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Лист2!$A$154:$A$157</c:f>
              <c:strCache>
                <c:ptCount val="4"/>
                <c:pt idx="0">
                  <c:v>оцінюють справедливо</c:v>
                </c:pt>
                <c:pt idx="1">
                  <c:v>у більшості випадків оцінюють справедливо</c:v>
                </c:pt>
                <c:pt idx="2">
                  <c:v>у більшості випадків оцінюють несправедливо</c:v>
                </c:pt>
                <c:pt idx="3">
                  <c:v> оцінюють несправедливо</c:v>
                </c:pt>
              </c:strCache>
            </c:strRef>
          </c:cat>
          <c:val>
            <c:numRef>
              <c:f>Лист2!$B$154:$B$157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Лист2!$A$154:$A$157</c:f>
              <c:strCache>
                <c:ptCount val="4"/>
                <c:pt idx="0">
                  <c:v>оцінюють справедливо</c:v>
                </c:pt>
                <c:pt idx="1">
                  <c:v>у більшості випадків оцінюють справедливо</c:v>
                </c:pt>
                <c:pt idx="2">
                  <c:v>у більшості випадків оцінюють несправедливо</c:v>
                </c:pt>
                <c:pt idx="3">
                  <c:v> оцінюють несправедливо</c:v>
                </c:pt>
              </c:strCache>
            </c:strRef>
          </c:cat>
          <c:val>
            <c:numRef>
              <c:f>Лист2!$C$154:$C$157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Лист2!$A$159:$A$163</c:f>
              <c:strCache>
                <c:ptCount val="5"/>
                <c:pt idx="0">
                  <c:v>24. Наскільки доступно вчителі пояснюють та аргументують виставлення оцінок?</c:v>
                </c:pt>
                <c:pt idx="1">
                  <c:v>вчителі ще до початку оцінювання завжди пояснюють, за що я можу отримати ту чи іншу оцінку, а після оцінювання завжди її обґрунтовують</c:v>
                </c:pt>
                <c:pt idx="2">
                  <c:v>вчителі, в переважній більшості, пояснюють вимоги до оцінювання, аргументують оцінку лише на моє прохання</c:v>
                </c:pt>
                <c:pt idx="3">
                  <c:v>вчителі дуже рідко попередньо пояснюють вимоги до оцінювання, не завжди аргументують оцінку навіть на моє прохання</c:v>
                </c:pt>
                <c:pt idx="4">
                  <c:v>вчителі ніколи не пояснюють вимоги до оцінювання, відмовляються обґрунтувати виставлену оцінку, навіть на моє прохання.</c:v>
                </c:pt>
              </c:strCache>
            </c:strRef>
          </c:cat>
          <c:val>
            <c:numRef>
              <c:f>Лист2!$B$159:$B$163</c:f>
              <c:numCache>
                <c:formatCode>General</c:formatCode>
                <c:ptCount val="5"/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Лист2!$A$164:$A$168</c:f>
              <c:strCache>
                <c:ptCount val="5"/>
                <c:pt idx="0">
                  <c:v>25. Чи здійснюєте ви самооцінювання результатів своєї роботи під час занять?</c:v>
                </c:pt>
                <c:pt idx="1">
                  <c:v>так, постійно</c:v>
                </c:pt>
                <c:pt idx="2">
                  <c:v>здебільшого, так</c:v>
                </c:pt>
                <c:pt idx="3">
                  <c:v>дуже рідко</c:v>
                </c:pt>
                <c:pt idx="4">
                  <c:v>ніколи</c:v>
                </c:pt>
              </c:strCache>
            </c:strRef>
          </c:cat>
          <c:val>
            <c:numRef>
              <c:f>Лист2!$B$164:$B$168</c:f>
              <c:numCache>
                <c:formatCode>General</c:formatCode>
                <c:ptCount val="5"/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Лист2!$A$171</c:f>
              <c:strCache>
                <c:ptCount val="1"/>
                <c:pt idx="0">
                  <c:v>Аргументація виставлених оцінок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Лист2!$B$171:$E$171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Лист2!$A$172</c:f>
              <c:strCache>
                <c:ptCount val="1"/>
                <c:pt idx="0">
                  <c:v> Аналіз допущених помилок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Лист2!$B$172:$E$172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Лист2!$A$173</c:f>
              <c:strCache>
                <c:ptCount val="1"/>
                <c:pt idx="0">
                  <c:v>Визначення шляхів покращення результатів навчання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Лист2!$B$173:$E$173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Лист2!$A$174</c:f>
              <c:strCache>
                <c:ptCount val="1"/>
                <c:pt idx="0">
                  <c:v>Заохочення до подальшого навчання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Лист2!$B$174:$E$174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Лист2!$A$176:$A$181</c:f>
              <c:strCache>
                <c:ptCount val="6"/>
                <c:pt idx="0">
                  <c:v>27. У школі оцінюють Ваші навчальні досягнення з метою:</c:v>
                </c:pt>
                <c:pt idx="1">
                  <c:v>відстеження Вашого індивідуального прогресу</c:v>
                </c:pt>
                <c:pt idx="2">
                  <c:v>визначення рівня Ваших знань, умінь і навичок</c:v>
                </c:pt>
                <c:pt idx="3">
                  <c:v>для відтворення матеріалу підручника</c:v>
                </c:pt>
                <c:pt idx="4">
                  <c:v>мені невідомо з якою метою;</c:v>
                </c:pt>
                <c:pt idx="5">
                  <c:v>оцінка використовується як інструмент покарання</c:v>
                </c:pt>
              </c:strCache>
            </c:strRef>
          </c:cat>
          <c:val>
            <c:numRef>
              <c:f>Лист2!$B$176:$B$181</c:f>
              <c:numCache>
                <c:formatCode>General</c:formatCode>
                <c:ptCount val="6"/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Лист2!$A$182:$A$190</c:f>
              <c:strCache>
                <c:ptCount val="9"/>
                <c:pt idx="0">
                  <c:v>28. Від кого (чого) залежать Ваші результати навчання? (можна обрати кілька варіантів відповідей) </c:v>
                </c:pt>
                <c:pt idx="1">
                  <c:v>виключно від мої праці та наполегливості</c:v>
                </c:pt>
                <c:pt idx="2">
                  <c:v>від моєї праці та батьків, які мотивують мене до навчанні</c:v>
                </c:pt>
                <c:pt idx="3">
                  <c:v>від рівня викладання</c:v>
                </c:pt>
                <c:pt idx="4">
                  <c:v>від більш поблажливого ставлення вчителів</c:v>
                </c:pt>
                <c:pt idx="5">
                  <c:v>від моїх однокласників, які допомагатимуть мені на уроках та з домашніми завданнями</c:v>
                </c:pt>
                <c:pt idx="6">
                  <c:v>від погодних умов</c:v>
                </c:pt>
                <c:pt idx="7">
                  <c:v>від обладнання та інтер’єру школи</c:v>
                </c:pt>
                <c:pt idx="8">
                  <c:v> від об’єктивного/необ’єктивного оцінювання моїх навчальних досягнень</c:v>
                </c:pt>
              </c:strCache>
            </c:strRef>
          </c:cat>
          <c:val>
            <c:numRef>
              <c:f>Лист2!$B$182:$B$190</c:f>
              <c:numCache>
                <c:formatCode>General</c:formatCode>
                <c:ptCount val="9"/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Лист2!$A$192:$A$195</c:f>
              <c:strCache>
                <c:ptCount val="4"/>
                <c:pt idx="0">
                  <c:v>так, завжди і в повній мірі враховується</c:v>
                </c:pt>
                <c:pt idx="1">
                  <c:v>враховується з окремих предметів</c:v>
                </c:pt>
                <c:pt idx="2">
                  <c:v>більшість вчителів нав’язують свою думку як єдино правильну</c:v>
                </c:pt>
                <c:pt idx="3">
                  <c:v> у школі думка учнів практично не враховується</c:v>
                </c:pt>
              </c:strCache>
            </c:strRef>
          </c:cat>
          <c:val>
            <c:numRef>
              <c:f>Лист2!$B$192:$B$195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Лист2!$A$192:$A$195</c:f>
              <c:strCache>
                <c:ptCount val="4"/>
                <c:pt idx="0">
                  <c:v>так, завжди і в повній мірі враховується</c:v>
                </c:pt>
                <c:pt idx="1">
                  <c:v>враховується з окремих предметів</c:v>
                </c:pt>
                <c:pt idx="2">
                  <c:v>більшість вчителів нав’язують свою думку як єдино правильну</c:v>
                </c:pt>
                <c:pt idx="3">
                  <c:v> у школі думка учнів практично не враховується</c:v>
                </c:pt>
              </c:strCache>
            </c:strRef>
          </c:cat>
          <c:val>
            <c:numRef>
              <c:f>Лист2!$C$192:$C$195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Лист2!$A$197</c:f>
              <c:strCache>
                <c:ptCount val="1"/>
                <c:pt idx="0">
                  <c:v>я відповідально ставлюсь до навчання, усвідомлюю його важливість для подальшого життя, моя школа цю відповідальність розвиває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Лист2!$B$197:$C$197</c:f>
              <c:numCache>
                <c:formatCode>General</c:formatCode>
                <c:ptCount val="2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Лист2!$A$198</c:f>
              <c:strCache>
                <c:ptCount val="1"/>
                <c:pt idx="0">
                  <c:v>я відповідально ставлюсь до навчання, усвідомлюю його важливість для подальшого життя, але школа цю відповідальність не розвиває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Лист2!$B$198:$C$198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Лист2!$A$202:$A$207</c:f>
              <c:strCache>
                <c:ptCount val="6"/>
                <c:pt idx="0">
                  <c:v>31. Проводяться з Вами бесіди про важливість дотримання академічної доброчесності: неприпустимість списування та плагіату, необхідності вказувати джерела інформації, які використовуються тощо? (можливо обрати кілька варіантів відповідей)</c:v>
                </c:pt>
                <c:pt idx="1">
                  <c:v>так, регулярно проводяться</c:v>
                </c:pt>
                <c:pt idx="2">
                  <c:v>так, але нерегулярно</c:v>
                </c:pt>
                <c:pt idx="3">
                  <c:v>тільки на початку навчального року</c:v>
                </c:pt>
                <c:pt idx="4">
                  <c:v>подібні заходи не проводились</c:v>
                </c:pt>
                <c:pt idx="5">
                  <c:v>не розумію, про що йдеться</c:v>
                </c:pt>
              </c:strCache>
            </c:strRef>
          </c:cat>
          <c:val>
            <c:numRef>
              <c:f>Лист2!$B$202:$B$207</c:f>
              <c:numCache>
                <c:formatCode>General</c:formatCode>
                <c:ptCount val="6"/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Лист2!$A$208:$A$211</c:f>
              <c:strCache>
                <c:ptCount val="4"/>
                <c:pt idx="0">
                  <c:v>32. З якою метою Ви відвідуєте шкільну бібліотеку (інформаційно-ресурсний центр)? (можна обрати кілька варіантів відповідей) </c:v>
                </c:pt>
                <c:pt idx="1">
                  <c:v>для самопідготовки, консультацій, проектної роботи</c:v>
                </c:pt>
                <c:pt idx="2">
                  <c:v>відвідую тільки для отримання необхідної літератури та підручників</c:v>
                </c:pt>
                <c:pt idx="3">
                  <c:v>відвідую під час зустрічей з письменниками, виставок учнівських робіт, іншої культурної діяльності</c:v>
                </c:pt>
              </c:strCache>
            </c:strRef>
          </c:cat>
          <c:val>
            <c:numRef>
              <c:f>Лист2!$B$208:$B$211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Лист2!$A$213:$A$221</c:f>
              <c:strCache>
                <c:ptCount val="9"/>
                <c:pt idx="0">
                  <c:v>33. Оберіть питання, у вирішенні яких Ви брали участь? (можна обрати кілька варіантів відповідей) </c:v>
                </c:pt>
                <c:pt idx="1">
                  <c:v>оформлення та дизайн навчальних кабінетів та інших приміщень</c:v>
                </c:pt>
                <c:pt idx="2">
                  <c:v>визначення профілю навчання</c:v>
                </c:pt>
                <c:pt idx="3">
                  <c:v>визначення курсів за вибором і факультативів</c:v>
                </c:pt>
                <c:pt idx="4">
                  <c:v>режим роботи школи</c:v>
                </c:pt>
                <c:pt idx="5">
                  <c:v>тематика гуртків</c:v>
                </c:pt>
                <c:pt idx="6">
                  <c:v>дозвілля</c:v>
                </c:pt>
                <c:pt idx="7">
                  <c:v>моя думка не враховувалась щодо жодного із варіантів</c:v>
                </c:pt>
                <c:pt idx="8">
                  <c:v>інше (вкажіть, що саме) </c:v>
                </c:pt>
              </c:strCache>
            </c:strRef>
          </c:cat>
          <c:val>
            <c:numRef>
              <c:f>Лист2!$B$213:$B$221</c:f>
              <c:numCache>
                <c:formatCode>General</c:formatCode>
                <c:ptCount val="9"/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Лист2!$A$13:$A$17</c:f>
              <c:strCache>
                <c:ptCount val="5"/>
                <c:pt idx="0">
                  <c:v>3. Вас задовольняє розклад занять?</c:v>
                </c:pt>
                <c:pt idx="1">
                  <c:v>так, цілком задовольняє</c:v>
                </c:pt>
                <c:pt idx="2">
                  <c:v>переважно задовольняє</c:v>
                </c:pt>
                <c:pt idx="3">
                  <c:v>переважно не задовольняє</c:v>
                </c:pt>
                <c:pt idx="4">
                  <c:v>цілком не задовольняє</c:v>
                </c:pt>
              </c:strCache>
            </c:strRef>
          </c:cat>
          <c:val>
            <c:numRef>
              <c:f>Лист2!$B$13:$B$17</c:f>
              <c:numCache>
                <c:formatCode>General</c:formatCode>
                <c:ptCount val="5"/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Word]Лист2'!$A$8</c:f>
              <c:strCache>
                <c:ptCount val="1"/>
                <c:pt idx="0">
                  <c:v>Які організовуються в класі 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Word]Лист2'!$B$7:$E$7</c:f>
              <c:strCache>
                <c:ptCount val="4"/>
                <c:pt idx="0">
                  <c:v>Постійно</c:v>
                </c:pt>
                <c:pt idx="1">
                  <c:v>Часто</c:v>
                </c:pt>
                <c:pt idx="2">
                  <c:v>Іноді </c:v>
                </c:pt>
                <c:pt idx="3">
                  <c:v>   Ніколи </c:v>
                </c:pt>
              </c:strCache>
            </c:strRef>
          </c:cat>
          <c:val>
            <c:numRef>
              <c:f>'[Диаграмма в Microsoft Word]Лист2'!$B$8:$E$8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Word]Лист2'!$A$8</c:f>
              <c:strCache>
                <c:ptCount val="1"/>
                <c:pt idx="0">
                  <c:v>Які стосуються усієї школи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Word]Лист2'!$B$7:$E$7</c:f>
              <c:strCache>
                <c:ptCount val="4"/>
                <c:pt idx="0">
                  <c:v>Постійно</c:v>
                </c:pt>
                <c:pt idx="1">
                  <c:v>Часто</c:v>
                </c:pt>
                <c:pt idx="2">
                  <c:v>Іноді </c:v>
                </c:pt>
                <c:pt idx="3">
                  <c:v>   Ніколи </c:v>
                </c:pt>
              </c:strCache>
            </c:strRef>
          </c:cat>
          <c:val>
            <c:numRef>
              <c:f>'[Диаграмма в Microsoft Word]Лист2'!$B$8:$E$8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в Microsoft PowerPoint]Лист2'!$A$9</c:f>
              <c:strCache>
                <c:ptCount val="1"/>
                <c:pt idx="0">
                  <c:v>  Ініціативи на рівні громади (району, міста/села, області) 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PowerPoint]Лист2'!$B$8:$E$8</c:f>
              <c:strCache>
                <c:ptCount val="4"/>
                <c:pt idx="0">
                  <c:v>Постійно</c:v>
                </c:pt>
                <c:pt idx="1">
                  <c:v>Часто</c:v>
                </c:pt>
                <c:pt idx="2">
                  <c:v>Іноді </c:v>
                </c:pt>
                <c:pt idx="3">
                  <c:v>   Ніколи </c:v>
                </c:pt>
              </c:strCache>
            </c:strRef>
          </c:cat>
          <c:val>
            <c:numRef>
              <c:f>'[Диаграмма в Microsoft PowerPoint]Лист2'!$B$9:$E$9</c:f>
              <c:numCache>
                <c:formatCode>General</c:formatCode>
                <c:ptCount val="4"/>
                <c:pt idx="1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Лист2!$A$227:$A$231</c:f>
              <c:strCache>
                <c:ptCount val="5"/>
                <c:pt idx="0">
                  <c:v>35. Найчастіше участь у вищезазначених заходах Ви брали:</c:v>
                </c:pt>
                <c:pt idx="1">
                  <c:v>за власною ініціативою</c:v>
                </c:pt>
                <c:pt idx="2">
                  <c:v>за ініціативи однокласників</c:v>
                </c:pt>
                <c:pt idx="3">
                  <c:v>з ініціативи класного керівника</c:v>
                </c:pt>
                <c:pt idx="4">
                  <c:v>з ініціативи керівництва школи</c:v>
                </c:pt>
              </c:strCache>
            </c:strRef>
          </c:cat>
          <c:val>
            <c:numRef>
              <c:f>Лист2!$B$227:$B$231</c:f>
              <c:numCache>
                <c:formatCode>General</c:formatCode>
                <c:ptCount val="5"/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Лист2!$A$244:$A$253</c:f>
              <c:strCache>
                <c:ptCount val="10"/>
                <c:pt idx="0">
                  <c:v>37. Як Ви отримуєте інформацію про діяльність школи та про події, які в ній відбуваються? (можливо обрати кілька варіантів відповідей) </c:v>
                </c:pt>
                <c:pt idx="1">
                  <c:v>від класного керівника</c:v>
                </c:pt>
                <c:pt idx="2">
                  <c:v>з інформаційних стендів у школі</c:v>
                </c:pt>
                <c:pt idx="3">
                  <c:v>з сайту школи</c:v>
                </c:pt>
                <c:pt idx="4">
                  <c:v>з спільноти в соціальних мережах</c:v>
                </c:pt>
                <c:pt idx="5">
                  <c:v>з інтерактивної інтернет-платформи</c:v>
                </c:pt>
                <c:pt idx="6">
                  <c:v>важко отримати інформацію</c:v>
                </c:pt>
                <c:pt idx="7">
                  <c:v>мене це не цікавить</c:v>
                </c:pt>
                <c:pt idx="8">
                  <c:v>інформацію отримую лише з власної ініціативи;</c:v>
                </c:pt>
                <c:pt idx="9">
                  <c:v> інформація недоступна для мене</c:v>
                </c:pt>
              </c:strCache>
            </c:strRef>
          </c:cat>
          <c:val>
            <c:numRef>
              <c:f>Лист2!$B$244:$B$253</c:f>
              <c:numCache>
                <c:formatCode>General</c:formatCode>
                <c:ptCount val="10"/>
                <c:pt idx="1">
                  <c:v>5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Лист2!$A$254:$A$261</c:f>
              <c:strCache>
                <c:ptCount val="8"/>
                <c:pt idx="0">
                  <c:v>38. У яких формах вчителі і керівництво інформують Вас про негативне ставлення до корупції? (можна обрати кілька варіантів відповідей)</c:v>
                </c:pt>
                <c:pt idx="1">
                  <c:v>уроки</c:v>
                </c:pt>
                <c:pt idx="2">
                  <c:v>позаурочні заходи</c:v>
                </c:pt>
                <c:pt idx="3">
                  <c:v>бесіди</c:v>
                </c:pt>
                <c:pt idx="4">
                  <c:v>бесіди із запрошенням гостей</c:v>
                </c:pt>
                <c:pt idx="5">
                  <c:v>через електронні ресурси</c:v>
                </c:pt>
                <c:pt idx="6">
                  <c:v>через індивідуальну роботу</c:v>
                </c:pt>
                <c:pt idx="7">
                  <c:v>практично не інформують</c:v>
                </c:pt>
              </c:strCache>
            </c:strRef>
          </c:cat>
          <c:val>
            <c:numRef>
              <c:f>Лист2!$B$254:$B$261</c:f>
              <c:numCache>
                <c:formatCode>General</c:formatCode>
                <c:ptCount val="8"/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Лист2!$A$263:$A$267</c:f>
              <c:strCache>
                <c:ptCount val="5"/>
                <c:pt idx="0">
                  <c:v>39. Якого запитання або запитань не вистачає у цій анкеті?</c:v>
                </c:pt>
                <c:pt idx="2">
                  <c:v> Поставте, будь ласка, собі це запитання … </c:v>
                </c:pt>
                <c:pt idx="4">
                  <c:v>Запитань достатньо</c:v>
                </c:pt>
              </c:strCache>
            </c:strRef>
          </c:cat>
          <c:val>
            <c:numRef>
              <c:f>Лист2!$B$263:$B$267</c:f>
              <c:numCache>
                <c:formatCode>General</c:formatCode>
                <c:ptCount val="5"/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10853764786369"/>
          <c:y val="0.36443360230739846"/>
          <c:w val="0.76742934995526813"/>
          <c:h val="0.6355663976926015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Лист2!$A$30</c:f>
              <c:strCache>
                <c:ptCount val="1"/>
                <c:pt idx="0">
                  <c:v>Облаштування території навколо школи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Лист2!$B$30:$E$30</c:f>
              <c:numCache>
                <c:formatCode>General</c:formatCode>
                <c:ptCount val="4"/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3981657368784945"/>
          <c:w val="0.74570122484689416"/>
          <c:h val="0.64819601454928455"/>
        </c:manualLayout>
      </c:layout>
      <c:pie3DChart>
        <c:varyColors val="1"/>
        <c:ser>
          <c:idx val="0"/>
          <c:order val="0"/>
          <c:tx>
            <c:strRef>
              <c:f>Лист2!$A$31</c:f>
              <c:strCache>
                <c:ptCount val="1"/>
                <c:pt idx="0">
                  <c:v> Чистота навчальних кабінетів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Лист2!$B$31:$E$31</c:f>
              <c:numCache>
                <c:formatCode>General</c:formatCode>
                <c:ptCount val="4"/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7" Type="http://schemas.openxmlformats.org/officeDocument/2006/relationships/chart" Target="../charts/chart37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6.xml"/><Relationship Id="rId5" Type="http://schemas.openxmlformats.org/officeDocument/2006/relationships/chart" Target="../charts/chart35.xml"/><Relationship Id="rId4" Type="http://schemas.openxmlformats.org/officeDocument/2006/relationships/chart" Target="../charts/chart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0.xml"/><Relationship Id="rId3" Type="http://schemas.openxmlformats.org/officeDocument/2006/relationships/chart" Target="../charts/chart45.xml"/><Relationship Id="rId7" Type="http://schemas.openxmlformats.org/officeDocument/2006/relationships/chart" Target="../charts/chart49.xml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8.xml"/><Relationship Id="rId5" Type="http://schemas.openxmlformats.org/officeDocument/2006/relationships/chart" Target="../charts/chart47.xml"/><Relationship Id="rId4" Type="http://schemas.openxmlformats.org/officeDocument/2006/relationships/chart" Target="../charts/chart4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1.xml"/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3.xml"/><Relationship Id="rId4" Type="http://schemas.openxmlformats.org/officeDocument/2006/relationships/chart" Target="../charts/chart6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1. Вам </a:t>
            </a:r>
            <a:r>
              <a:rPr lang="ru-RU" sz="2000" dirty="0" err="1"/>
              <a:t>подобається</a:t>
            </a:r>
            <a:r>
              <a:rPr lang="ru-RU" sz="2000" dirty="0"/>
              <a:t> </a:t>
            </a:r>
            <a:r>
              <a:rPr lang="ru-RU" sz="2000" dirty="0" err="1"/>
              <a:t>перебувати</a:t>
            </a:r>
            <a:r>
              <a:rPr lang="ru-RU" sz="2000" dirty="0"/>
              <a:t> у </a:t>
            </a:r>
            <a:r>
              <a:rPr lang="ru-RU" sz="2000" dirty="0" err="1"/>
              <a:t>школі</a:t>
            </a:r>
            <a:r>
              <a:rPr lang="ru-RU" sz="2000" dirty="0"/>
              <a:t>? 				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3135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726224"/>
              </p:ext>
            </p:extLst>
          </p:nvPr>
        </p:nvGraphicFramePr>
        <p:xfrm>
          <a:off x="251520" y="2276474"/>
          <a:ext cx="7848872" cy="381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1800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11.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відчуваєте</a:t>
            </a:r>
            <a:r>
              <a:rPr lang="ru-RU" sz="1800" dirty="0"/>
              <a:t> Ви у </a:t>
            </a:r>
            <a:r>
              <a:rPr lang="ru-RU" sz="1800" dirty="0" err="1"/>
              <a:t>школі</a:t>
            </a:r>
            <a:r>
              <a:rPr lang="ru-RU" sz="1800" dirty="0"/>
              <a:t> </a:t>
            </a:r>
            <a:r>
              <a:rPr lang="ru-RU" sz="1800" dirty="0" err="1"/>
              <a:t>булінг</a:t>
            </a:r>
            <a:r>
              <a:rPr lang="ru-RU" sz="1800" dirty="0"/>
              <a:t>/</a:t>
            </a:r>
            <a:r>
              <a:rPr lang="ru-RU" sz="1800" dirty="0" err="1"/>
              <a:t>цькування</a:t>
            </a:r>
            <a:r>
              <a:rPr lang="ru-RU" sz="1800" dirty="0"/>
              <a:t> (</a:t>
            </a:r>
            <a:r>
              <a:rPr lang="ru-RU" sz="1800" dirty="0" err="1"/>
              <a:t>систематичні</a:t>
            </a:r>
            <a:r>
              <a:rPr lang="ru-RU" sz="1800" dirty="0"/>
              <a:t> </a:t>
            </a:r>
            <a:r>
              <a:rPr lang="ru-RU" sz="1800" dirty="0" err="1"/>
              <a:t>дії</a:t>
            </a:r>
            <a:r>
              <a:rPr lang="ru-RU" sz="1800" dirty="0"/>
              <a:t> (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бездіяльність</a:t>
            </a:r>
            <a:r>
              <a:rPr lang="ru-RU" sz="1800" dirty="0"/>
              <a:t>) </a:t>
            </a:r>
            <a:r>
              <a:rPr lang="ru-RU" sz="1800" dirty="0" err="1"/>
              <a:t>учасників</a:t>
            </a:r>
            <a:r>
              <a:rPr lang="ru-RU" sz="1800" dirty="0"/>
              <a:t> </a:t>
            </a:r>
            <a:r>
              <a:rPr lang="ru-RU" sz="1800" dirty="0" err="1"/>
              <a:t>освітнього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полягають</a:t>
            </a:r>
            <a:r>
              <a:rPr lang="ru-RU" sz="1800" dirty="0"/>
              <a:t> у </a:t>
            </a:r>
            <a:r>
              <a:rPr lang="ru-RU" sz="1800" dirty="0" err="1"/>
              <a:t>психологічному</a:t>
            </a:r>
            <a:r>
              <a:rPr lang="ru-RU" sz="1800" dirty="0"/>
              <a:t>, </a:t>
            </a:r>
            <a:r>
              <a:rPr lang="ru-RU" sz="1800" dirty="0" err="1"/>
              <a:t>фізичному</a:t>
            </a:r>
            <a:r>
              <a:rPr lang="ru-RU" sz="1800" dirty="0"/>
              <a:t>, </a:t>
            </a:r>
            <a:r>
              <a:rPr lang="ru-RU" sz="1800" dirty="0" err="1"/>
              <a:t>економічному</a:t>
            </a:r>
            <a:r>
              <a:rPr lang="ru-RU" sz="1800" dirty="0"/>
              <a:t>, сексуальному </a:t>
            </a:r>
            <a:r>
              <a:rPr lang="ru-RU" sz="1800" dirty="0" err="1"/>
              <a:t>насильстві</a:t>
            </a:r>
            <a:r>
              <a:rPr lang="ru-RU" sz="1800" dirty="0"/>
              <a:t>)?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4654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906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12. </a:t>
            </a:r>
            <a:r>
              <a:rPr lang="ru-RU" sz="2000" dirty="0" err="1"/>
              <a:t>Якщо</a:t>
            </a:r>
            <a:r>
              <a:rPr lang="ru-RU" sz="2000" dirty="0"/>
              <a:t> Ви </a:t>
            </a:r>
            <a:r>
              <a:rPr lang="ru-RU" sz="2000" dirty="0" err="1"/>
              <a:t>потерпали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булінгу</a:t>
            </a:r>
            <a:r>
              <a:rPr lang="ru-RU" sz="2000" dirty="0"/>
              <a:t> /</a:t>
            </a:r>
            <a:r>
              <a:rPr lang="ru-RU" sz="2000" dirty="0" err="1"/>
              <a:t>цькування</a:t>
            </a:r>
            <a:r>
              <a:rPr lang="ru-RU" sz="2000" dirty="0"/>
              <a:t> у </a:t>
            </a:r>
            <a:r>
              <a:rPr lang="ru-RU" sz="2000" dirty="0" err="1"/>
              <a:t>школі</a:t>
            </a:r>
            <a:r>
              <a:rPr lang="ru-RU" sz="2000" dirty="0"/>
              <a:t>, то </a:t>
            </a:r>
            <a:r>
              <a:rPr lang="ru-RU" sz="2000" dirty="0" err="1"/>
              <a:t>від</a:t>
            </a:r>
            <a:r>
              <a:rPr lang="ru-RU" sz="2000" dirty="0"/>
              <a:t> кого? (</a:t>
            </a:r>
            <a:r>
              <a:rPr lang="ru-RU" sz="2000" dirty="0" err="1"/>
              <a:t>можливо</a:t>
            </a:r>
            <a:r>
              <a:rPr lang="ru-RU" sz="2000" dirty="0"/>
              <a:t> обрати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варіантів</a:t>
            </a:r>
            <a:r>
              <a:rPr lang="ru-RU" sz="2000" dirty="0"/>
              <a:t> </a:t>
            </a:r>
            <a:r>
              <a:rPr lang="ru-RU" sz="2000" dirty="0" err="1"/>
              <a:t>відповідей</a:t>
            </a:r>
            <a:r>
              <a:rPr lang="ru-RU" sz="2000" dirty="0"/>
              <a:t>):	</a:t>
            </a:r>
            <a:r>
              <a:rPr lang="ru-RU" dirty="0"/>
              <a:t>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536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13. </a:t>
            </a:r>
            <a:r>
              <a:rPr lang="ru-RU" sz="1800" dirty="0" err="1"/>
              <a:t>Якщо</a:t>
            </a:r>
            <a:r>
              <a:rPr lang="ru-RU" sz="1800" dirty="0"/>
              <a:t> Ви </a:t>
            </a:r>
            <a:r>
              <a:rPr lang="ru-RU" sz="1800" dirty="0" err="1"/>
              <a:t>потерпали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випадків</a:t>
            </a:r>
            <a:r>
              <a:rPr lang="ru-RU" sz="1800" dirty="0"/>
              <a:t> </a:t>
            </a:r>
            <a:r>
              <a:rPr lang="ru-RU" sz="1800" dirty="0" err="1"/>
              <a:t>булінгу</a:t>
            </a:r>
            <a:r>
              <a:rPr lang="ru-RU" sz="1800" dirty="0"/>
              <a:t> (</a:t>
            </a:r>
            <a:r>
              <a:rPr lang="ru-RU" sz="1800" dirty="0" err="1"/>
              <a:t>цькування</a:t>
            </a:r>
            <a:r>
              <a:rPr lang="ru-RU" sz="1800" dirty="0"/>
              <a:t>), </a:t>
            </a:r>
            <a:r>
              <a:rPr lang="ru-RU" sz="1800" dirty="0" err="1"/>
              <a:t>чи</a:t>
            </a:r>
            <a:r>
              <a:rPr lang="ru-RU" sz="1800" dirty="0"/>
              <a:t> стали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свідком</a:t>
            </a:r>
            <a:r>
              <a:rPr lang="ru-RU" sz="1800" dirty="0"/>
              <a:t>, то до кого Ви </a:t>
            </a:r>
            <a:r>
              <a:rPr lang="ru-RU" sz="1800" dirty="0" err="1"/>
              <a:t>звертались</a:t>
            </a:r>
            <a:r>
              <a:rPr lang="ru-RU" sz="1800" dirty="0"/>
              <a:t> за </a:t>
            </a:r>
            <a:r>
              <a:rPr lang="ru-RU" sz="1800" dirty="0" err="1"/>
              <a:t>допомогою</a:t>
            </a:r>
            <a:r>
              <a:rPr lang="ru-RU" sz="1800" dirty="0"/>
              <a:t> у </a:t>
            </a:r>
            <a:r>
              <a:rPr lang="ru-RU" sz="1800" dirty="0" err="1"/>
              <a:t>закладі</a:t>
            </a:r>
            <a:r>
              <a:rPr lang="ru-RU" sz="1800" dirty="0"/>
              <a:t> </a:t>
            </a:r>
            <a:r>
              <a:rPr lang="ru-RU" sz="1800" dirty="0" err="1"/>
              <a:t>освіти</a:t>
            </a:r>
            <a:r>
              <a:rPr lang="ru-RU" sz="1800" dirty="0"/>
              <a:t>? (</a:t>
            </a:r>
            <a:r>
              <a:rPr lang="ru-RU" sz="1800" dirty="0" err="1"/>
              <a:t>можливо</a:t>
            </a:r>
            <a:r>
              <a:rPr lang="ru-RU" sz="1800" dirty="0"/>
              <a:t> обрати 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варіантів</a:t>
            </a:r>
            <a:r>
              <a:rPr lang="ru-RU" sz="1800" dirty="0"/>
              <a:t> </a:t>
            </a:r>
            <a:r>
              <a:rPr lang="ru-RU" sz="1800" dirty="0" err="1"/>
              <a:t>відповідей</a:t>
            </a:r>
            <a:r>
              <a:rPr lang="ru-RU" sz="1800" dirty="0"/>
              <a:t>)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9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14.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допомогло</a:t>
            </a:r>
            <a:r>
              <a:rPr lang="ru-RU" sz="1800" dirty="0"/>
              <a:t>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звернення</a:t>
            </a:r>
            <a:r>
              <a:rPr lang="ru-RU" sz="1800" dirty="0"/>
              <a:t> </a:t>
            </a:r>
            <a:r>
              <a:rPr lang="ru-RU" sz="1800" dirty="0" err="1"/>
              <a:t>зупинити</a:t>
            </a:r>
            <a:r>
              <a:rPr lang="ru-RU" sz="1800" dirty="0"/>
              <a:t> </a:t>
            </a:r>
            <a:r>
              <a:rPr lang="ru-RU" sz="1800" dirty="0" err="1"/>
              <a:t>булінг</a:t>
            </a:r>
            <a:r>
              <a:rPr lang="ru-RU" sz="1800" dirty="0"/>
              <a:t> (</a:t>
            </a:r>
            <a:r>
              <a:rPr lang="ru-RU" sz="1800" dirty="0" err="1"/>
              <a:t>цькування</a:t>
            </a:r>
            <a:r>
              <a:rPr lang="ru-RU" sz="1800" dirty="0"/>
              <a:t>) </a:t>
            </a:r>
            <a:r>
              <a:rPr lang="ru-RU" sz="1800" dirty="0" err="1"/>
              <a:t>відносно</a:t>
            </a:r>
            <a:r>
              <a:rPr lang="ru-RU" sz="1800" dirty="0"/>
              <a:t> Вас?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8478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626902"/>
              </p:ext>
            </p:extLst>
          </p:nvPr>
        </p:nvGraphicFramePr>
        <p:xfrm>
          <a:off x="467544" y="1124744"/>
          <a:ext cx="63904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186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15. </a:t>
            </a:r>
            <a:r>
              <a:rPr lang="ru-RU" sz="2000" dirty="0" err="1"/>
              <a:t>Керівництво</a:t>
            </a:r>
            <a:r>
              <a:rPr lang="ru-RU" sz="2000" dirty="0"/>
              <a:t> закладу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/>
              <a:t>доступне</a:t>
            </a:r>
            <a:r>
              <a:rPr lang="ru-RU" sz="2000" dirty="0"/>
              <a:t> та </a:t>
            </a:r>
            <a:r>
              <a:rPr lang="ru-RU" sz="2000" dirty="0" err="1"/>
              <a:t>відкрите</a:t>
            </a:r>
            <a:r>
              <a:rPr lang="ru-RU" sz="2000" dirty="0"/>
              <a:t> до </a:t>
            </a:r>
            <a:r>
              <a:rPr lang="ru-RU" sz="2000" dirty="0" err="1"/>
              <a:t>спілкування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2212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789008"/>
              </p:ext>
            </p:extLst>
          </p:nvPr>
        </p:nvGraphicFramePr>
        <p:xfrm>
          <a:off x="683568" y="2057400"/>
          <a:ext cx="7128792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991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16.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закладу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?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0916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17.У </a:t>
            </a:r>
            <a:r>
              <a:rPr lang="ru-RU" sz="2000" dirty="0" err="1"/>
              <a:t>Вашому</a:t>
            </a:r>
            <a:r>
              <a:rPr lang="ru-RU" sz="2000" dirty="0"/>
              <a:t> </a:t>
            </a:r>
            <a:r>
              <a:rPr lang="ru-RU" sz="2000" dirty="0" err="1"/>
              <a:t>закладі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/>
              <a:t>розроблені</a:t>
            </a:r>
            <a:r>
              <a:rPr lang="ru-RU" sz="2000" dirty="0"/>
              <a:t> правила </a:t>
            </a:r>
            <a:r>
              <a:rPr lang="ru-RU" sz="2000" dirty="0" err="1"/>
              <a:t>поведінки</a:t>
            </a:r>
            <a:r>
              <a:rPr lang="ru-RU" sz="2000" dirty="0"/>
              <a:t>?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ознайомлені</a:t>
            </a:r>
            <a:r>
              <a:rPr lang="ru-RU" sz="2000" dirty="0"/>
              <a:t> Ви з ними та </a:t>
            </a:r>
            <a:r>
              <a:rPr lang="ru-RU" sz="2000" dirty="0" err="1"/>
              <a:t>дотримуєтеся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?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791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393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18.Чи </a:t>
            </a:r>
            <a:r>
              <a:rPr lang="ru-RU" sz="2000" dirty="0" err="1"/>
              <a:t>дотримуються</a:t>
            </a:r>
            <a:r>
              <a:rPr lang="ru-RU" sz="2000" dirty="0"/>
              <a:t> </a:t>
            </a:r>
            <a:r>
              <a:rPr lang="ru-RU" sz="2000" dirty="0" err="1"/>
              <a:t>Ваші</a:t>
            </a:r>
            <a:r>
              <a:rPr lang="ru-RU" sz="2000" dirty="0"/>
              <a:t> права у </a:t>
            </a:r>
            <a:r>
              <a:rPr lang="ru-RU" sz="2000" dirty="0" err="1"/>
              <a:t>закладі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565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159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19.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Ваші</a:t>
            </a:r>
            <a:r>
              <a:rPr lang="ru-RU" sz="2000" dirty="0"/>
              <a:t> права у </a:t>
            </a:r>
            <a:r>
              <a:rPr lang="ru-RU" sz="2000" dirty="0" err="1"/>
              <a:t>закладі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/>
              <a:t>порушуються</a:t>
            </a:r>
            <a:r>
              <a:rPr lang="ru-RU" sz="2000" dirty="0"/>
              <a:t>, то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і в </a:t>
            </a:r>
            <a:r>
              <a:rPr lang="ru-RU" sz="2000" dirty="0" err="1"/>
              <a:t>чому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проявляється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4665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282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20. </a:t>
            </a:r>
            <a:r>
              <a:rPr lang="ru-RU" sz="1800" dirty="0" err="1"/>
              <a:t>Інформує</a:t>
            </a:r>
            <a:r>
              <a:rPr lang="ru-RU" sz="1800" dirty="0"/>
              <a:t> Вас заклад про те, як </a:t>
            </a:r>
            <a:r>
              <a:rPr lang="ru-RU" sz="1800" dirty="0" err="1"/>
              <a:t>безпечно</a:t>
            </a:r>
            <a:r>
              <a:rPr lang="ru-RU" sz="1800" dirty="0"/>
              <a:t> </a:t>
            </a:r>
            <a:r>
              <a:rPr lang="ru-RU" sz="1800" dirty="0" err="1"/>
              <a:t>користуватися</a:t>
            </a:r>
            <a:r>
              <a:rPr lang="ru-RU" sz="1800" dirty="0"/>
              <a:t> </a:t>
            </a:r>
            <a:r>
              <a:rPr lang="ru-RU" sz="1800" dirty="0" err="1"/>
              <a:t>Інтернетом</a:t>
            </a:r>
            <a:r>
              <a:rPr lang="ru-RU" sz="1800" dirty="0"/>
              <a:t>?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1396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552610"/>
              </p:ext>
            </p:extLst>
          </p:nvPr>
        </p:nvGraphicFramePr>
        <p:xfrm>
          <a:off x="971600" y="2057400"/>
          <a:ext cx="588640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1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2. Вам комфортно у </a:t>
            </a:r>
            <a:r>
              <a:rPr lang="ru-RU" sz="1600" dirty="0" err="1" smtClean="0"/>
              <a:t>школі</a:t>
            </a:r>
            <a:r>
              <a:rPr lang="ru-RU" sz="1600" dirty="0" smtClean="0"/>
              <a:t> (</a:t>
            </a:r>
            <a:r>
              <a:rPr lang="ru-RU" sz="1600" dirty="0" err="1" smtClean="0"/>
              <a:t>гімназії</a:t>
            </a:r>
            <a:r>
              <a:rPr lang="ru-RU" sz="1600" dirty="0" smtClean="0"/>
              <a:t>, </a:t>
            </a:r>
            <a:r>
              <a:rPr lang="ru-RU" sz="1600" dirty="0" err="1" smtClean="0"/>
              <a:t>ліцеї</a:t>
            </a:r>
            <a:r>
              <a:rPr lang="ru-RU" sz="1600" dirty="0" smtClean="0"/>
              <a:t>)? </a:t>
            </a:r>
            <a:r>
              <a:rPr lang="ru-RU" sz="1600" dirty="0"/>
              <a:t>				</a:t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6248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320118"/>
              </p:ext>
            </p:extLst>
          </p:nvPr>
        </p:nvGraphicFramePr>
        <p:xfrm>
          <a:off x="467544" y="1268760"/>
          <a:ext cx="8064895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4034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21. </a:t>
            </a:r>
            <a:r>
              <a:rPr lang="ru-RU" sz="1800" dirty="0" err="1"/>
              <a:t>Наскільки</a:t>
            </a:r>
            <a:r>
              <a:rPr lang="ru-RU" sz="1800" dirty="0"/>
              <a:t> Ви </a:t>
            </a:r>
            <a:r>
              <a:rPr lang="ru-RU" sz="1800" dirty="0" err="1"/>
              <a:t>погоджуєтеся</a:t>
            </a:r>
            <a:r>
              <a:rPr lang="ru-RU" sz="1800" dirty="0"/>
              <a:t> з </a:t>
            </a:r>
            <a:r>
              <a:rPr lang="ru-RU" sz="1800" dirty="0" err="1"/>
              <a:t>наступними</a:t>
            </a:r>
            <a:r>
              <a:rPr lang="ru-RU" sz="1800" dirty="0"/>
              <a:t> </a:t>
            </a:r>
            <a:r>
              <a:rPr lang="ru-RU" sz="1800" dirty="0" err="1"/>
              <a:t>твердженнями</a:t>
            </a:r>
            <a:r>
              <a:rPr lang="ru-RU" sz="1800" dirty="0"/>
              <a:t>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308067"/>
              </p:ext>
            </p:extLst>
          </p:nvPr>
        </p:nvGraphicFramePr>
        <p:xfrm>
          <a:off x="5868144" y="3212976"/>
          <a:ext cx="288032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644868"/>
              </p:ext>
            </p:extLst>
          </p:nvPr>
        </p:nvGraphicFramePr>
        <p:xfrm>
          <a:off x="5148064" y="1268760"/>
          <a:ext cx="354908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361994"/>
              </p:ext>
            </p:extLst>
          </p:nvPr>
        </p:nvGraphicFramePr>
        <p:xfrm>
          <a:off x="395536" y="1412777"/>
          <a:ext cx="4968553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155481"/>
              </p:ext>
            </p:extLst>
          </p:nvPr>
        </p:nvGraphicFramePr>
        <p:xfrm>
          <a:off x="539552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406424"/>
              </p:ext>
            </p:extLst>
          </p:nvPr>
        </p:nvGraphicFramePr>
        <p:xfrm>
          <a:off x="395536" y="3573016"/>
          <a:ext cx="468052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238951"/>
              </p:ext>
            </p:extLst>
          </p:nvPr>
        </p:nvGraphicFramePr>
        <p:xfrm>
          <a:off x="5292080" y="3573016"/>
          <a:ext cx="338437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58611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22. Ви </a:t>
            </a:r>
            <a:r>
              <a:rPr lang="ru-RU" sz="2000" dirty="0" err="1"/>
              <a:t>отримуєте</a:t>
            </a:r>
            <a:r>
              <a:rPr lang="ru-RU" sz="2000" dirty="0"/>
              <a:t> </a:t>
            </a:r>
            <a:r>
              <a:rPr lang="ru-RU" sz="2000" dirty="0" err="1"/>
              <a:t>інформацію</a:t>
            </a:r>
            <a:r>
              <a:rPr lang="ru-RU" sz="2000" dirty="0"/>
              <a:t> про </a:t>
            </a:r>
            <a:r>
              <a:rPr lang="ru-RU" sz="2000" dirty="0" err="1"/>
              <a:t>критерії</a:t>
            </a:r>
            <a:r>
              <a:rPr lang="ru-RU" sz="2000" dirty="0"/>
              <a:t>, правила і </a:t>
            </a:r>
            <a:r>
              <a:rPr lang="ru-RU" sz="2000" dirty="0" err="1"/>
              <a:t>процедури</a:t>
            </a:r>
            <a:r>
              <a:rPr lang="ru-RU" sz="2000" dirty="0"/>
              <a:t> </a:t>
            </a:r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/>
              <a:t>навчальних</a:t>
            </a:r>
            <a:r>
              <a:rPr lang="ru-RU" sz="2000" dirty="0"/>
              <a:t> </a:t>
            </a:r>
            <a:r>
              <a:rPr lang="ru-RU" sz="2000" dirty="0" err="1"/>
              <a:t>досягнень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8201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461399"/>
              </p:ext>
            </p:extLst>
          </p:nvPr>
        </p:nvGraphicFramePr>
        <p:xfrm>
          <a:off x="1338262" y="1944182"/>
          <a:ext cx="6467475" cy="296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1051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23. </a:t>
            </a:r>
            <a:r>
              <a:rPr lang="ru-RU" sz="1800" dirty="0" err="1"/>
              <a:t>Наскільки</a:t>
            </a:r>
            <a:r>
              <a:rPr lang="ru-RU" sz="1800" dirty="0"/>
              <a:t> </a:t>
            </a:r>
            <a:r>
              <a:rPr lang="ru-RU" sz="1800" dirty="0" err="1"/>
              <a:t>вчителі</a:t>
            </a:r>
            <a:r>
              <a:rPr lang="ru-RU" sz="1800" dirty="0"/>
              <a:t> справедливо </a:t>
            </a:r>
            <a:r>
              <a:rPr lang="ru-RU" sz="1800" dirty="0" err="1"/>
              <a:t>оцінюють</a:t>
            </a:r>
            <a:r>
              <a:rPr lang="ru-RU" sz="1800" dirty="0"/>
              <a:t> </a:t>
            </a:r>
            <a:r>
              <a:rPr lang="ru-RU" sz="1800" dirty="0" err="1"/>
              <a:t>Ваші</a:t>
            </a:r>
            <a:r>
              <a:rPr lang="ru-RU" sz="1800" dirty="0"/>
              <a:t> </a:t>
            </a:r>
            <a:r>
              <a:rPr lang="ru-RU" sz="1800" dirty="0" err="1"/>
              <a:t>навчальні</a:t>
            </a:r>
            <a:r>
              <a:rPr lang="ru-RU" sz="1800" dirty="0"/>
              <a:t> </a:t>
            </a:r>
            <a:r>
              <a:rPr lang="ru-RU" sz="1800" dirty="0" err="1"/>
              <a:t>досягнення</a:t>
            </a:r>
            <a:r>
              <a:rPr lang="ru-RU" sz="1800" dirty="0"/>
              <a:t>?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556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655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24. </a:t>
            </a:r>
            <a:r>
              <a:rPr lang="ru-RU" sz="1800" dirty="0" err="1"/>
              <a:t>Наскільки</a:t>
            </a:r>
            <a:r>
              <a:rPr lang="ru-RU" sz="1800" dirty="0"/>
              <a:t> доступно </a:t>
            </a:r>
            <a:r>
              <a:rPr lang="ru-RU" sz="1800" dirty="0" err="1"/>
              <a:t>вчителі</a:t>
            </a:r>
            <a:r>
              <a:rPr lang="ru-RU" sz="1800" dirty="0"/>
              <a:t> </a:t>
            </a:r>
            <a:r>
              <a:rPr lang="ru-RU" sz="1800" dirty="0" err="1"/>
              <a:t>пояснюють</a:t>
            </a:r>
            <a:r>
              <a:rPr lang="ru-RU" sz="1800" dirty="0"/>
              <a:t> та </a:t>
            </a:r>
            <a:r>
              <a:rPr lang="ru-RU" sz="1800" dirty="0" err="1"/>
              <a:t>аргументують</a:t>
            </a:r>
            <a:r>
              <a:rPr lang="ru-RU" sz="1800" dirty="0"/>
              <a:t> </a:t>
            </a:r>
            <a:r>
              <a:rPr lang="ru-RU" sz="1800" dirty="0" err="1"/>
              <a:t>виставлення</a:t>
            </a:r>
            <a:r>
              <a:rPr lang="ru-RU" sz="1800" dirty="0"/>
              <a:t> </a:t>
            </a:r>
            <a:r>
              <a:rPr lang="ru-RU" sz="1800" dirty="0" err="1"/>
              <a:t>оцінок</a:t>
            </a:r>
            <a:r>
              <a:rPr lang="ru-RU" sz="1800" dirty="0"/>
              <a:t>?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9431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488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25.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здійснюєте</a:t>
            </a:r>
            <a:r>
              <a:rPr lang="ru-RU" sz="2000" dirty="0"/>
              <a:t> </a:t>
            </a:r>
            <a:r>
              <a:rPr lang="ru-RU" sz="2000" dirty="0" err="1"/>
              <a:t>ви</a:t>
            </a:r>
            <a:r>
              <a:rPr lang="ru-RU" sz="2000" dirty="0"/>
              <a:t> </a:t>
            </a:r>
            <a:r>
              <a:rPr lang="ru-RU" sz="2000" dirty="0" err="1"/>
              <a:t>самооцінювання</a:t>
            </a:r>
            <a:r>
              <a:rPr lang="ru-RU" sz="2000" dirty="0"/>
              <a:t> </a:t>
            </a:r>
            <a:r>
              <a:rPr lang="ru-RU" sz="2000" dirty="0" err="1"/>
              <a:t>результатів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занять?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0725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058679"/>
              </p:ext>
            </p:extLst>
          </p:nvPr>
        </p:nvGraphicFramePr>
        <p:xfrm>
          <a:off x="467544" y="980728"/>
          <a:ext cx="7257231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761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26. В </a:t>
            </a:r>
            <a:r>
              <a:rPr lang="ru-RU" sz="2000" dirty="0" err="1"/>
              <a:t>яких</a:t>
            </a:r>
            <a:r>
              <a:rPr lang="ru-RU" sz="2000" dirty="0"/>
              <a:t> формах Ви, як правило, </a:t>
            </a:r>
            <a:r>
              <a:rPr lang="ru-RU" sz="2000" dirty="0" err="1"/>
              <a:t>отримуєте</a:t>
            </a:r>
            <a:r>
              <a:rPr lang="ru-RU" sz="2000" dirty="0"/>
              <a:t> </a:t>
            </a:r>
            <a:r>
              <a:rPr lang="ru-RU" sz="2000" dirty="0" err="1"/>
              <a:t>зворотній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вчителів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Вашого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: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888609"/>
              </p:ext>
            </p:extLst>
          </p:nvPr>
        </p:nvGraphicFramePr>
        <p:xfrm>
          <a:off x="457200" y="1196753"/>
          <a:ext cx="8229600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936652"/>
              </p:ext>
            </p:extLst>
          </p:nvPr>
        </p:nvGraphicFramePr>
        <p:xfrm>
          <a:off x="467544" y="2420888"/>
          <a:ext cx="4572000" cy="1524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295003"/>
              </p:ext>
            </p:extLst>
          </p:nvPr>
        </p:nvGraphicFramePr>
        <p:xfrm>
          <a:off x="5076056" y="4221088"/>
          <a:ext cx="3384376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994423"/>
              </p:ext>
            </p:extLst>
          </p:nvPr>
        </p:nvGraphicFramePr>
        <p:xfrm>
          <a:off x="107504" y="1052736"/>
          <a:ext cx="454429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085628"/>
              </p:ext>
            </p:extLst>
          </p:nvPr>
        </p:nvGraphicFramePr>
        <p:xfrm>
          <a:off x="4499992" y="1052736"/>
          <a:ext cx="454429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592745"/>
              </p:ext>
            </p:extLst>
          </p:nvPr>
        </p:nvGraphicFramePr>
        <p:xfrm>
          <a:off x="323529" y="3212976"/>
          <a:ext cx="43204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51748"/>
              </p:ext>
            </p:extLst>
          </p:nvPr>
        </p:nvGraphicFramePr>
        <p:xfrm>
          <a:off x="4355976" y="3501008"/>
          <a:ext cx="454429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794627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	</a:t>
            </a:r>
            <a:r>
              <a:rPr lang="ru-RU" dirty="0"/>
              <a:t>	</a:t>
            </a:r>
            <a:r>
              <a:rPr lang="ru-RU" sz="2000" dirty="0"/>
              <a:t>27. У </a:t>
            </a:r>
            <a:r>
              <a:rPr lang="ru-RU" sz="2000" dirty="0" err="1"/>
              <a:t>школі</a:t>
            </a:r>
            <a:r>
              <a:rPr lang="ru-RU" sz="2000" dirty="0"/>
              <a:t> </a:t>
            </a:r>
            <a:r>
              <a:rPr lang="ru-RU" sz="2000" dirty="0" err="1"/>
              <a:t>оцінюють</a:t>
            </a:r>
            <a:r>
              <a:rPr lang="ru-RU" sz="2000" dirty="0"/>
              <a:t> </a:t>
            </a:r>
            <a:r>
              <a:rPr lang="ru-RU" sz="2000" dirty="0" err="1"/>
              <a:t>Ваші</a:t>
            </a:r>
            <a:r>
              <a:rPr lang="ru-RU" sz="2000" dirty="0"/>
              <a:t> </a:t>
            </a:r>
            <a:r>
              <a:rPr lang="ru-RU" sz="2000" dirty="0" err="1"/>
              <a:t>навчальні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з метою: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0020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6524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28. </a:t>
            </a:r>
            <a:r>
              <a:rPr lang="ru-RU" sz="2000" dirty="0" err="1"/>
              <a:t>Від</a:t>
            </a:r>
            <a:r>
              <a:rPr lang="ru-RU" sz="2000" dirty="0"/>
              <a:t> кого (</a:t>
            </a:r>
            <a:r>
              <a:rPr lang="ru-RU" sz="2000" dirty="0" err="1"/>
              <a:t>чого</a:t>
            </a:r>
            <a:r>
              <a:rPr lang="ru-RU" sz="2000" dirty="0"/>
              <a:t>) </a:t>
            </a:r>
            <a:r>
              <a:rPr lang="ru-RU" sz="2000" dirty="0" err="1"/>
              <a:t>залежать</a:t>
            </a:r>
            <a:r>
              <a:rPr lang="ru-RU" sz="2000" dirty="0"/>
              <a:t> </a:t>
            </a:r>
            <a:r>
              <a:rPr lang="ru-RU" sz="2000" dirty="0" err="1"/>
              <a:t>Ваші</a:t>
            </a:r>
            <a:r>
              <a:rPr lang="ru-RU" sz="2000" dirty="0"/>
              <a:t> </a:t>
            </a:r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? (</a:t>
            </a:r>
            <a:r>
              <a:rPr lang="ru-RU" sz="2000" dirty="0" err="1"/>
              <a:t>можна</a:t>
            </a:r>
            <a:r>
              <a:rPr lang="ru-RU" sz="2000" dirty="0"/>
              <a:t> обрати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варіантів</a:t>
            </a:r>
            <a:r>
              <a:rPr lang="ru-RU" sz="2000" dirty="0"/>
              <a:t> </a:t>
            </a:r>
            <a:r>
              <a:rPr lang="ru-RU" sz="2000" dirty="0" err="1"/>
              <a:t>відповідей</a:t>
            </a:r>
            <a:r>
              <a:rPr lang="ru-RU" sz="2000" dirty="0"/>
              <a:t>)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886901"/>
              </p:ext>
            </p:extLst>
          </p:nvPr>
        </p:nvGraphicFramePr>
        <p:xfrm>
          <a:off x="323528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042188"/>
              </p:ext>
            </p:extLst>
          </p:nvPr>
        </p:nvGraphicFramePr>
        <p:xfrm>
          <a:off x="395536" y="-1730952"/>
          <a:ext cx="6448609" cy="10319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0903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29. Ваша думка </a:t>
            </a:r>
            <a:r>
              <a:rPr lang="ru-RU" sz="2000" dirty="0" err="1"/>
              <a:t>вислуховується</a:t>
            </a:r>
            <a:r>
              <a:rPr lang="ru-RU" sz="2000" dirty="0"/>
              <a:t> і </a:t>
            </a:r>
            <a:r>
              <a:rPr lang="ru-RU" sz="2000" dirty="0" err="1"/>
              <a:t>враховується</a:t>
            </a:r>
            <a:r>
              <a:rPr lang="ru-RU" sz="2000" dirty="0"/>
              <a:t> </a:t>
            </a:r>
            <a:r>
              <a:rPr lang="ru-RU" sz="2000" dirty="0" err="1"/>
              <a:t>вчителями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уроків</a:t>
            </a:r>
            <a:r>
              <a:rPr lang="ru-RU" sz="2000" dirty="0"/>
              <a:t>?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5224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00815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30. </a:t>
            </a:r>
            <a:r>
              <a:rPr lang="ru-RU" sz="2000" dirty="0" err="1"/>
              <a:t>Укажіть</a:t>
            </a:r>
            <a:r>
              <a:rPr lang="ru-RU" sz="2000" dirty="0"/>
              <a:t> </a:t>
            </a:r>
            <a:r>
              <a:rPr lang="ru-RU" sz="2000" dirty="0" err="1"/>
              <a:t>твердження</a:t>
            </a:r>
            <a:r>
              <a:rPr lang="ru-RU" sz="2000" dirty="0"/>
              <a:t>, з </a:t>
            </a:r>
            <a:r>
              <a:rPr lang="ru-RU" sz="2000" dirty="0" err="1"/>
              <a:t>яким</a:t>
            </a:r>
            <a:r>
              <a:rPr lang="ru-RU" sz="2000" dirty="0"/>
              <a:t> Ви </a:t>
            </a:r>
            <a:r>
              <a:rPr lang="ru-RU" sz="2000" dirty="0" err="1"/>
              <a:t>найбільше</a:t>
            </a:r>
            <a:r>
              <a:rPr lang="ru-RU" sz="2000" dirty="0"/>
              <a:t> </a:t>
            </a:r>
            <a:r>
              <a:rPr lang="ru-RU" sz="2000" dirty="0" err="1"/>
              <a:t>погоджуєтесь</a:t>
            </a:r>
            <a:r>
              <a:rPr lang="ru-RU" sz="2000" dirty="0"/>
              <a:t>:			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266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415871"/>
              </p:ext>
            </p:extLst>
          </p:nvPr>
        </p:nvGraphicFramePr>
        <p:xfrm>
          <a:off x="179512" y="2057400"/>
          <a:ext cx="7704856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4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3. Вас </a:t>
            </a:r>
            <a:r>
              <a:rPr lang="ru-RU" sz="1800" dirty="0" err="1"/>
              <a:t>задовольняє</a:t>
            </a:r>
            <a:r>
              <a:rPr lang="ru-RU" sz="1800" dirty="0"/>
              <a:t> </a:t>
            </a:r>
            <a:r>
              <a:rPr lang="ru-RU" sz="1800" dirty="0" err="1"/>
              <a:t>розклад</a:t>
            </a:r>
            <a:r>
              <a:rPr lang="ru-RU" sz="1800" dirty="0"/>
              <a:t> занять?			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2125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054780"/>
              </p:ext>
            </p:extLst>
          </p:nvPr>
        </p:nvGraphicFramePr>
        <p:xfrm>
          <a:off x="1128712" y="1556792"/>
          <a:ext cx="688657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072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31. </a:t>
            </a:r>
            <a:r>
              <a:rPr lang="ru-RU" sz="1800" dirty="0" err="1"/>
              <a:t>Проводяться</a:t>
            </a:r>
            <a:r>
              <a:rPr lang="ru-RU" sz="1800" dirty="0"/>
              <a:t> з Вами </a:t>
            </a:r>
            <a:r>
              <a:rPr lang="ru-RU" sz="1800" dirty="0" err="1"/>
              <a:t>бесіди</a:t>
            </a:r>
            <a:r>
              <a:rPr lang="ru-RU" sz="1800" dirty="0"/>
              <a:t> про </a:t>
            </a:r>
            <a:r>
              <a:rPr lang="ru-RU" sz="1800" dirty="0" err="1"/>
              <a:t>важливість</a:t>
            </a:r>
            <a:r>
              <a:rPr lang="ru-RU" sz="1800" dirty="0"/>
              <a:t> </a:t>
            </a:r>
            <a:r>
              <a:rPr lang="ru-RU" sz="1800" dirty="0" err="1"/>
              <a:t>дотримання</a:t>
            </a:r>
            <a:r>
              <a:rPr lang="ru-RU" sz="1800" dirty="0"/>
              <a:t> </a:t>
            </a:r>
            <a:r>
              <a:rPr lang="ru-RU" sz="1800" dirty="0" err="1"/>
              <a:t>академічної</a:t>
            </a:r>
            <a:r>
              <a:rPr lang="ru-RU" sz="1800" dirty="0"/>
              <a:t> </a:t>
            </a:r>
            <a:r>
              <a:rPr lang="ru-RU" sz="1800" dirty="0" err="1"/>
              <a:t>доброчесності</a:t>
            </a:r>
            <a:r>
              <a:rPr lang="ru-RU" sz="1800" dirty="0"/>
              <a:t>: </a:t>
            </a:r>
            <a:r>
              <a:rPr lang="ru-RU" sz="1800" dirty="0" err="1"/>
              <a:t>неприпустимість</a:t>
            </a:r>
            <a:r>
              <a:rPr lang="ru-RU" sz="1800" dirty="0"/>
              <a:t> </a:t>
            </a:r>
            <a:r>
              <a:rPr lang="ru-RU" sz="1800" dirty="0" err="1"/>
              <a:t>списування</a:t>
            </a:r>
            <a:r>
              <a:rPr lang="ru-RU" sz="1800" dirty="0"/>
              <a:t> та </a:t>
            </a:r>
            <a:r>
              <a:rPr lang="ru-RU" sz="1800" dirty="0" err="1"/>
              <a:t>плагіату</a:t>
            </a:r>
            <a:r>
              <a:rPr lang="ru-RU" sz="1800" dirty="0"/>
              <a:t>, </a:t>
            </a:r>
            <a:r>
              <a:rPr lang="ru-RU" sz="1800" dirty="0" err="1"/>
              <a:t>необхідності</a:t>
            </a:r>
            <a:r>
              <a:rPr lang="ru-RU" sz="1800" dirty="0"/>
              <a:t> </a:t>
            </a:r>
            <a:r>
              <a:rPr lang="ru-RU" sz="1800" dirty="0" err="1"/>
              <a:t>вказувати</a:t>
            </a:r>
            <a:r>
              <a:rPr lang="ru-RU" sz="1800" dirty="0"/>
              <a:t> </a:t>
            </a:r>
            <a:r>
              <a:rPr lang="ru-RU" sz="1800" dirty="0" err="1"/>
              <a:t>джерела</a:t>
            </a:r>
            <a:r>
              <a:rPr lang="ru-RU" sz="1800" dirty="0"/>
              <a:t> </a:t>
            </a:r>
            <a:r>
              <a:rPr lang="ru-RU" sz="1800" dirty="0" err="1"/>
              <a:t>інформації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використовуються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/>
              <a:t>? (</a:t>
            </a:r>
            <a:r>
              <a:rPr lang="ru-RU" sz="1800" dirty="0" err="1"/>
              <a:t>можливо</a:t>
            </a:r>
            <a:r>
              <a:rPr lang="ru-RU" sz="1800" dirty="0"/>
              <a:t> обрати 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варіантів</a:t>
            </a:r>
            <a:r>
              <a:rPr lang="ru-RU" sz="1800" dirty="0"/>
              <a:t> </a:t>
            </a:r>
            <a:r>
              <a:rPr lang="ru-RU" sz="1800" dirty="0" err="1"/>
              <a:t>відповідей</a:t>
            </a:r>
            <a:r>
              <a:rPr lang="ru-RU" sz="1800" dirty="0"/>
              <a:t>)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6976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1083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		</a:t>
            </a:r>
            <a:r>
              <a:rPr lang="ru-RU" sz="2000" dirty="0"/>
              <a:t>32. З </a:t>
            </a:r>
            <a:r>
              <a:rPr lang="ru-RU" sz="2000" dirty="0" err="1"/>
              <a:t>якою</a:t>
            </a:r>
            <a:r>
              <a:rPr lang="ru-RU" sz="2000" dirty="0"/>
              <a:t> метою Ви </a:t>
            </a:r>
            <a:r>
              <a:rPr lang="ru-RU" sz="2000" dirty="0" err="1"/>
              <a:t>відвідуєте</a:t>
            </a:r>
            <a:r>
              <a:rPr lang="ru-RU" sz="2000" dirty="0"/>
              <a:t> </a:t>
            </a:r>
            <a:r>
              <a:rPr lang="ru-RU" sz="2000" dirty="0" err="1"/>
              <a:t>шкільну</a:t>
            </a:r>
            <a:r>
              <a:rPr lang="ru-RU" sz="2000" dirty="0"/>
              <a:t> </a:t>
            </a:r>
            <a:r>
              <a:rPr lang="ru-RU" sz="2000" dirty="0" err="1"/>
              <a:t>бібліотеку</a:t>
            </a:r>
            <a:r>
              <a:rPr lang="ru-RU" sz="2000" dirty="0"/>
              <a:t> (</a:t>
            </a:r>
            <a:r>
              <a:rPr lang="ru-RU" sz="2000" dirty="0" err="1"/>
              <a:t>інформаційно-ресурсний</a:t>
            </a:r>
            <a:r>
              <a:rPr lang="ru-RU" sz="2000" dirty="0"/>
              <a:t> центр)? (</a:t>
            </a:r>
            <a:r>
              <a:rPr lang="ru-RU" sz="2000" dirty="0" err="1"/>
              <a:t>можна</a:t>
            </a:r>
            <a:r>
              <a:rPr lang="ru-RU" sz="2000" dirty="0"/>
              <a:t> обрати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варіантів</a:t>
            </a:r>
            <a:r>
              <a:rPr lang="ru-RU" sz="2000" dirty="0"/>
              <a:t> </a:t>
            </a:r>
            <a:r>
              <a:rPr lang="ru-RU" sz="2000" dirty="0" err="1" smtClean="0"/>
              <a:t>відповідей</a:t>
            </a:r>
            <a:r>
              <a:rPr lang="ru-RU" sz="2000" dirty="0" smtClean="0"/>
              <a:t>) 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9891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806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33. </a:t>
            </a:r>
            <a:r>
              <a:rPr lang="ru-RU" sz="1800" dirty="0" err="1"/>
              <a:t>Оберіть</a:t>
            </a:r>
            <a:r>
              <a:rPr lang="ru-RU" sz="1800" dirty="0"/>
              <a:t> </a:t>
            </a:r>
            <a:r>
              <a:rPr lang="ru-RU" sz="1800" dirty="0" err="1"/>
              <a:t>питання</a:t>
            </a:r>
            <a:r>
              <a:rPr lang="ru-RU" sz="1800" dirty="0"/>
              <a:t>, у </a:t>
            </a:r>
            <a:r>
              <a:rPr lang="ru-RU" sz="1800" dirty="0" err="1"/>
              <a:t>вирішенні</a:t>
            </a:r>
            <a:r>
              <a:rPr lang="ru-RU" sz="1800" dirty="0"/>
              <a:t> </a:t>
            </a:r>
            <a:r>
              <a:rPr lang="ru-RU" sz="1800" dirty="0" err="1"/>
              <a:t>яких</a:t>
            </a:r>
            <a:r>
              <a:rPr lang="ru-RU" sz="1800" dirty="0"/>
              <a:t> Ви брали участь? (</a:t>
            </a:r>
            <a:r>
              <a:rPr lang="ru-RU" sz="1800" dirty="0" err="1"/>
              <a:t>можна</a:t>
            </a:r>
            <a:r>
              <a:rPr lang="ru-RU" sz="1800" dirty="0"/>
              <a:t> обрати 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варіантів</a:t>
            </a:r>
            <a:r>
              <a:rPr lang="ru-RU" sz="1800" dirty="0"/>
              <a:t> </a:t>
            </a:r>
            <a:r>
              <a:rPr lang="ru-RU" sz="1800" dirty="0" err="1"/>
              <a:t>відповідей</a:t>
            </a:r>
            <a:r>
              <a:rPr lang="ru-RU" sz="1800" dirty="0"/>
              <a:t>)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9099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335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34. В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ініціативах</a:t>
            </a:r>
            <a:r>
              <a:rPr lang="ru-RU" sz="1800" dirty="0"/>
              <a:t> (заходах, проектах, </a:t>
            </a:r>
            <a:r>
              <a:rPr lang="ru-RU" sz="1800" dirty="0" err="1"/>
              <a:t>подіях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/>
              <a:t>) </a:t>
            </a:r>
            <a:r>
              <a:rPr lang="ru-RU" sz="1800" dirty="0" err="1"/>
              <a:t>ви</a:t>
            </a:r>
            <a:r>
              <a:rPr lang="ru-RU" sz="1800" dirty="0"/>
              <a:t> берете участь?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649562"/>
              </p:ext>
            </p:extLst>
          </p:nvPr>
        </p:nvGraphicFramePr>
        <p:xfrm>
          <a:off x="5076056" y="1412776"/>
          <a:ext cx="3744416" cy="2613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720181"/>
              </p:ext>
            </p:extLst>
          </p:nvPr>
        </p:nvGraphicFramePr>
        <p:xfrm>
          <a:off x="457200" y="1600201"/>
          <a:ext cx="3610744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854437"/>
              </p:ext>
            </p:extLst>
          </p:nvPr>
        </p:nvGraphicFramePr>
        <p:xfrm>
          <a:off x="4139952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607114"/>
              </p:ext>
            </p:extLst>
          </p:nvPr>
        </p:nvGraphicFramePr>
        <p:xfrm>
          <a:off x="2286000" y="4149080"/>
          <a:ext cx="4572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71715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35. </a:t>
            </a:r>
            <a:r>
              <a:rPr lang="ru-RU" sz="2000" dirty="0" err="1"/>
              <a:t>Найчастіше</a:t>
            </a:r>
            <a:r>
              <a:rPr lang="ru-RU" sz="2000" dirty="0"/>
              <a:t> участь у </a:t>
            </a:r>
            <a:r>
              <a:rPr lang="ru-RU" sz="2000" dirty="0" err="1"/>
              <a:t>вищезазначених</a:t>
            </a:r>
            <a:r>
              <a:rPr lang="ru-RU" sz="2000" dirty="0"/>
              <a:t> заходах Ви брали:			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3977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93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37. Як Ви </a:t>
            </a:r>
            <a:r>
              <a:rPr lang="ru-RU" sz="1800" dirty="0" err="1"/>
              <a:t>отримуєте</a:t>
            </a:r>
            <a:r>
              <a:rPr lang="ru-RU" sz="1800" dirty="0"/>
              <a:t> </a:t>
            </a:r>
            <a:r>
              <a:rPr lang="ru-RU" sz="1800" dirty="0" err="1"/>
              <a:t>інформацію</a:t>
            </a:r>
            <a:r>
              <a:rPr lang="ru-RU" sz="1800" dirty="0"/>
              <a:t> про </a:t>
            </a:r>
            <a:r>
              <a:rPr lang="ru-RU" sz="1800" dirty="0" err="1"/>
              <a:t>діяльність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 та про </a:t>
            </a:r>
            <a:r>
              <a:rPr lang="ru-RU" sz="1800" dirty="0" err="1"/>
              <a:t>події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в </a:t>
            </a:r>
            <a:r>
              <a:rPr lang="ru-RU" sz="1800" dirty="0" err="1"/>
              <a:t>ній</a:t>
            </a:r>
            <a:r>
              <a:rPr lang="ru-RU" sz="1800" dirty="0"/>
              <a:t> </a:t>
            </a:r>
            <a:r>
              <a:rPr lang="ru-RU" sz="1800" dirty="0" err="1"/>
              <a:t>відбуваються</a:t>
            </a:r>
            <a:r>
              <a:rPr lang="ru-RU" sz="1800" dirty="0"/>
              <a:t>? (</a:t>
            </a:r>
            <a:r>
              <a:rPr lang="ru-RU" sz="1800" dirty="0" err="1"/>
              <a:t>можливо</a:t>
            </a:r>
            <a:r>
              <a:rPr lang="ru-RU" sz="1800" dirty="0"/>
              <a:t> обрати 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варіантів</a:t>
            </a:r>
            <a:r>
              <a:rPr lang="ru-RU" sz="1800" dirty="0"/>
              <a:t> </a:t>
            </a:r>
            <a:r>
              <a:rPr lang="ru-RU" sz="1800" dirty="0" err="1"/>
              <a:t>відповідей</a:t>
            </a:r>
            <a:r>
              <a:rPr lang="ru-RU" sz="1800" dirty="0"/>
              <a:t>)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456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5880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dirty="0"/>
              <a:t>			</a:t>
            </a:r>
            <a:r>
              <a:rPr lang="ru-RU" sz="2000" dirty="0"/>
              <a:t>38. У </a:t>
            </a:r>
            <a:r>
              <a:rPr lang="ru-RU" sz="2000" dirty="0" err="1"/>
              <a:t>яких</a:t>
            </a:r>
            <a:r>
              <a:rPr lang="ru-RU" sz="2000" dirty="0"/>
              <a:t> формах </a:t>
            </a:r>
            <a:r>
              <a:rPr lang="ru-RU" sz="2000" dirty="0" err="1"/>
              <a:t>вчителі</a:t>
            </a:r>
            <a:r>
              <a:rPr lang="ru-RU" sz="2000" dirty="0"/>
              <a:t> і </a:t>
            </a:r>
            <a:r>
              <a:rPr lang="ru-RU" sz="2000" dirty="0" err="1"/>
              <a:t>керівництво</a:t>
            </a:r>
            <a:r>
              <a:rPr lang="ru-RU" sz="2000" dirty="0"/>
              <a:t> </a:t>
            </a:r>
            <a:r>
              <a:rPr lang="ru-RU" sz="2000" dirty="0" err="1"/>
              <a:t>інформують</a:t>
            </a:r>
            <a:r>
              <a:rPr lang="ru-RU" sz="2000" dirty="0"/>
              <a:t> Вас про </a:t>
            </a:r>
            <a:r>
              <a:rPr lang="ru-RU" sz="2000" dirty="0" err="1"/>
              <a:t>негативне</a:t>
            </a:r>
            <a:r>
              <a:rPr lang="ru-RU" sz="2000" dirty="0"/>
              <a:t> </a:t>
            </a:r>
            <a:r>
              <a:rPr lang="ru-RU" sz="2000" dirty="0" err="1"/>
              <a:t>ставлення</a:t>
            </a:r>
            <a:r>
              <a:rPr lang="ru-RU" sz="2000" dirty="0"/>
              <a:t> до </a:t>
            </a:r>
            <a:r>
              <a:rPr lang="ru-RU" sz="2000" dirty="0" err="1"/>
              <a:t>корупції</a:t>
            </a:r>
            <a:r>
              <a:rPr lang="ru-RU" sz="2000" dirty="0"/>
              <a:t>? (</a:t>
            </a:r>
            <a:r>
              <a:rPr lang="ru-RU" sz="2000" dirty="0" err="1"/>
              <a:t>можна</a:t>
            </a:r>
            <a:r>
              <a:rPr lang="ru-RU" sz="2000" dirty="0"/>
              <a:t> обрати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варіантів</a:t>
            </a:r>
            <a:r>
              <a:rPr lang="ru-RU" sz="2000" dirty="0"/>
              <a:t> </a:t>
            </a:r>
            <a:r>
              <a:rPr lang="ru-RU" sz="2000" dirty="0" err="1"/>
              <a:t>відповідей</a:t>
            </a:r>
            <a:r>
              <a:rPr lang="ru-RU" sz="2000" dirty="0"/>
              <a:t>)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484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2780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39.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запитання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запитань</a:t>
            </a:r>
            <a:r>
              <a:rPr lang="ru-RU" sz="2000" dirty="0"/>
              <a:t> не </a:t>
            </a:r>
            <a:r>
              <a:rPr lang="ru-RU" sz="2000" dirty="0" err="1"/>
              <a:t>вистачає</a:t>
            </a:r>
            <a:r>
              <a:rPr lang="ru-RU" sz="2000" dirty="0"/>
              <a:t> у </a:t>
            </a:r>
            <a:r>
              <a:rPr lang="ru-RU" sz="2000" dirty="0" err="1"/>
              <a:t>цій</a:t>
            </a:r>
            <a:r>
              <a:rPr lang="ru-RU" sz="2000" dirty="0"/>
              <a:t> </a:t>
            </a:r>
            <a:r>
              <a:rPr lang="ru-RU" sz="2000" dirty="0" err="1"/>
              <a:t>анкеті</a:t>
            </a:r>
            <a:r>
              <a:rPr lang="ru-RU" sz="2000" dirty="0"/>
              <a:t>?			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0600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609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5. Як Ви </a:t>
            </a:r>
            <a:r>
              <a:rPr lang="ru-RU" sz="1800" dirty="0" err="1"/>
              <a:t>оціните</a:t>
            </a:r>
            <a:r>
              <a:rPr lang="ru-RU" sz="1800" dirty="0"/>
              <a:t> за 4-бальною шкалою (1 – </a:t>
            </a:r>
            <a:r>
              <a:rPr lang="ru-RU" sz="1800" dirty="0" err="1"/>
              <a:t>дуже</a:t>
            </a:r>
            <a:r>
              <a:rPr lang="ru-RU" sz="1800" dirty="0"/>
              <a:t> погано … 4 – </a:t>
            </a:r>
            <a:r>
              <a:rPr lang="ru-RU" sz="1800" dirty="0" err="1"/>
              <a:t>відмінно</a:t>
            </a:r>
            <a:r>
              <a:rPr lang="ru-RU" sz="1800" dirty="0"/>
              <a:t>)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388704"/>
              </p:ext>
            </p:extLst>
          </p:nvPr>
        </p:nvGraphicFramePr>
        <p:xfrm>
          <a:off x="0" y="1628801"/>
          <a:ext cx="269979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138485"/>
              </p:ext>
            </p:extLst>
          </p:nvPr>
        </p:nvGraphicFramePr>
        <p:xfrm>
          <a:off x="251520" y="764704"/>
          <a:ext cx="38164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361625"/>
              </p:ext>
            </p:extLst>
          </p:nvPr>
        </p:nvGraphicFramePr>
        <p:xfrm>
          <a:off x="1561" y="3861049"/>
          <a:ext cx="4572000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812934"/>
              </p:ext>
            </p:extLst>
          </p:nvPr>
        </p:nvGraphicFramePr>
        <p:xfrm>
          <a:off x="4211960" y="764704"/>
          <a:ext cx="4572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583698"/>
              </p:ext>
            </p:extLst>
          </p:nvPr>
        </p:nvGraphicFramePr>
        <p:xfrm>
          <a:off x="3995936" y="2204864"/>
          <a:ext cx="4572000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049835"/>
              </p:ext>
            </p:extLst>
          </p:nvPr>
        </p:nvGraphicFramePr>
        <p:xfrm>
          <a:off x="4572000" y="3861048"/>
          <a:ext cx="457200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070218"/>
              </p:ext>
            </p:extLst>
          </p:nvPr>
        </p:nvGraphicFramePr>
        <p:xfrm>
          <a:off x="2267744" y="4941168"/>
          <a:ext cx="4572000" cy="227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89758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6. </a:t>
            </a:r>
            <a:r>
              <a:rPr lang="ru-RU" sz="2000" dirty="0" err="1"/>
              <a:t>Чи</a:t>
            </a:r>
            <a:r>
              <a:rPr lang="ru-RU" sz="2000" dirty="0"/>
              <a:t> є </a:t>
            </a:r>
            <a:r>
              <a:rPr lang="ru-RU" sz="2000" dirty="0" err="1"/>
              <a:t>харчування</a:t>
            </a:r>
            <a:r>
              <a:rPr lang="ru-RU" sz="2000" dirty="0"/>
              <a:t>, яке </a:t>
            </a:r>
            <a:r>
              <a:rPr lang="ru-RU" sz="2000" dirty="0" err="1"/>
              <a:t>пропонує</a:t>
            </a:r>
            <a:r>
              <a:rPr lang="ru-RU" sz="2000" dirty="0"/>
              <a:t> </a:t>
            </a:r>
            <a:r>
              <a:rPr lang="ru-RU" sz="2000" dirty="0" err="1"/>
              <a:t>шкільна</a:t>
            </a:r>
            <a:r>
              <a:rPr lang="ru-RU" sz="2000" dirty="0"/>
              <a:t> </a:t>
            </a:r>
            <a:r>
              <a:rPr lang="ru-RU" sz="2000" dirty="0" err="1"/>
              <a:t>їдальня</a:t>
            </a:r>
            <a:r>
              <a:rPr lang="ru-RU" sz="2000" dirty="0"/>
              <a:t>, </a:t>
            </a:r>
            <a:r>
              <a:rPr lang="ru-RU" sz="2000" dirty="0" err="1"/>
              <a:t>смачним</a:t>
            </a:r>
            <a:r>
              <a:rPr lang="ru-RU" sz="2000" dirty="0"/>
              <a:t> та </a:t>
            </a:r>
            <a:r>
              <a:rPr lang="ru-RU" sz="2000" dirty="0" err="1"/>
              <a:t>корисним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475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566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7. </a:t>
            </a:r>
            <a:r>
              <a:rPr lang="ru-RU" sz="1800" dirty="0" err="1"/>
              <a:t>Інформують</a:t>
            </a:r>
            <a:r>
              <a:rPr lang="ru-RU" sz="1800" dirty="0"/>
              <a:t> Вас </a:t>
            </a:r>
            <a:r>
              <a:rPr lang="ru-RU" sz="1800" dirty="0" err="1"/>
              <a:t>учителі</a:t>
            </a:r>
            <a:r>
              <a:rPr lang="ru-RU" sz="1800" dirty="0"/>
              <a:t>, </a:t>
            </a:r>
            <a:r>
              <a:rPr lang="ru-RU" sz="1800" dirty="0" err="1"/>
              <a:t>керівництво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правил </a:t>
            </a:r>
            <a:r>
              <a:rPr lang="ru-RU" sz="1800" dirty="0" err="1"/>
              <a:t>охорони</a:t>
            </a:r>
            <a:r>
              <a:rPr lang="ru-RU" sz="1800" dirty="0"/>
              <a:t> </a:t>
            </a:r>
            <a:r>
              <a:rPr lang="ru-RU" sz="1800" dirty="0" err="1"/>
              <a:t>праці</a:t>
            </a:r>
            <a:r>
              <a:rPr lang="ru-RU" sz="1800" dirty="0"/>
              <a:t>, </a:t>
            </a:r>
            <a:r>
              <a:rPr lang="ru-RU" sz="1800" dirty="0" err="1"/>
              <a:t>техніки</a:t>
            </a:r>
            <a:r>
              <a:rPr lang="ru-RU" sz="1800" dirty="0"/>
              <a:t> </a:t>
            </a:r>
            <a:r>
              <a:rPr lang="ru-RU" sz="1800" dirty="0" err="1"/>
              <a:t>безпеки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час занять, </a:t>
            </a:r>
            <a:r>
              <a:rPr lang="ru-RU" sz="1800" dirty="0" err="1"/>
              <a:t>пожежної</a:t>
            </a:r>
            <a:r>
              <a:rPr lang="ru-RU" sz="1800" dirty="0"/>
              <a:t> </a:t>
            </a:r>
            <a:r>
              <a:rPr lang="ru-RU" sz="1800" dirty="0" err="1"/>
              <a:t>безпеки</a:t>
            </a:r>
            <a:r>
              <a:rPr lang="ru-RU" sz="1800" dirty="0"/>
              <a:t>, правил </a:t>
            </a:r>
            <a:r>
              <a:rPr lang="ru-RU" sz="1800" dirty="0" err="1"/>
              <a:t>поведінки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час </a:t>
            </a:r>
            <a:r>
              <a:rPr lang="ru-RU" sz="1800" dirty="0" err="1"/>
              <a:t>надзвичайних</a:t>
            </a:r>
            <a:r>
              <a:rPr lang="ru-RU" sz="1800" dirty="0"/>
              <a:t> </a:t>
            </a:r>
            <a:r>
              <a:rPr lang="ru-RU" sz="1800" dirty="0" err="1"/>
              <a:t>ситуацій</a:t>
            </a:r>
            <a:r>
              <a:rPr lang="ru-RU" sz="1800" dirty="0"/>
              <a:t>?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0142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88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8.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використовується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час </a:t>
            </a:r>
            <a:r>
              <a:rPr lang="ru-RU" sz="1800" dirty="0" err="1"/>
              <a:t>навчання</a:t>
            </a:r>
            <a:r>
              <a:rPr lang="ru-RU" sz="1800" dirty="0"/>
              <a:t> та </a:t>
            </a:r>
            <a:r>
              <a:rPr lang="ru-RU" sz="1800" dirty="0" err="1"/>
              <a:t>позаурочних</a:t>
            </a:r>
            <a:r>
              <a:rPr lang="ru-RU" sz="1800" dirty="0"/>
              <a:t> </a:t>
            </a:r>
            <a:r>
              <a:rPr lang="ru-RU" sz="1800" dirty="0" err="1"/>
              <a:t>заходів</a:t>
            </a:r>
            <a:r>
              <a:rPr lang="ru-RU" sz="1800" dirty="0"/>
              <a:t>: 				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1738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900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9.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почуваєтесь</a:t>
            </a:r>
            <a:r>
              <a:rPr lang="ru-RU" sz="2000" dirty="0"/>
              <a:t> Ви у </a:t>
            </a:r>
            <a:r>
              <a:rPr lang="ru-RU" sz="2000" dirty="0" err="1"/>
              <a:t>безпеці</a:t>
            </a:r>
            <a:r>
              <a:rPr lang="ru-RU" sz="2000" dirty="0"/>
              <a:t>, </a:t>
            </a:r>
            <a:r>
              <a:rPr lang="ru-RU" sz="2000" dirty="0" err="1"/>
              <a:t>перебуваючи</a:t>
            </a:r>
            <a:r>
              <a:rPr lang="ru-RU" sz="2000" dirty="0"/>
              <a:t> в </a:t>
            </a:r>
            <a:r>
              <a:rPr lang="ru-RU" sz="2000" dirty="0" err="1"/>
              <a:t>школі</a:t>
            </a:r>
            <a:r>
              <a:rPr lang="ru-RU" sz="2000" dirty="0"/>
              <a:t>? 			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6664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6192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10. </a:t>
            </a:r>
            <a:r>
              <a:rPr lang="ru-RU" sz="2000" dirty="0" err="1"/>
              <a:t>Звідки</a:t>
            </a:r>
            <a:r>
              <a:rPr lang="ru-RU" sz="2000" dirty="0"/>
              <a:t> Ви </a:t>
            </a:r>
            <a:r>
              <a:rPr lang="ru-RU" sz="2000" dirty="0" err="1"/>
              <a:t>отримуєте</a:t>
            </a:r>
            <a:r>
              <a:rPr lang="ru-RU" sz="2000" dirty="0"/>
              <a:t> </a:t>
            </a:r>
            <a:r>
              <a:rPr lang="ru-RU" sz="2000" dirty="0" err="1"/>
              <a:t>інформацію</a:t>
            </a:r>
            <a:r>
              <a:rPr lang="ru-RU" sz="2000" dirty="0"/>
              <a:t> про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таке</a:t>
            </a:r>
            <a:r>
              <a:rPr lang="ru-RU" sz="2000" dirty="0"/>
              <a:t> </a:t>
            </a:r>
            <a:r>
              <a:rPr lang="ru-RU" sz="2000" dirty="0" err="1"/>
              <a:t>булінг</a:t>
            </a:r>
            <a:r>
              <a:rPr lang="ru-RU" sz="2000" dirty="0"/>
              <a:t>,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насильства</a:t>
            </a:r>
            <a:r>
              <a:rPr lang="ru-RU" sz="2000" dirty="0"/>
              <a:t>? </a:t>
            </a:r>
            <a:r>
              <a:rPr lang="ru-RU" dirty="0"/>
              <a:t>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855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5069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667</Words>
  <Application>Microsoft Office PowerPoint</Application>
  <PresentationFormat>Экран (4:3)</PresentationFormat>
  <Paragraphs>66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1. Вам подобається перебувати у школі?      </vt:lpstr>
      <vt:lpstr>2. Вам комфортно у школі (гімназії, ліцеї)?      </vt:lpstr>
      <vt:lpstr>3. Вас задовольняє розклад занять?   </vt:lpstr>
      <vt:lpstr>5. Як Ви оціните за 4-бальною шкалою (1 – дуже погано … 4 – відмінно)      </vt:lpstr>
      <vt:lpstr>6. Чи є харчування, яке пропонує шкільна їдальня, смачним та корисним?      </vt:lpstr>
      <vt:lpstr>7. Інформують Вас учителі, керівництво школи щодо правил охорони праці, техніки безпеки під час занять, пожежної безпеки, правил поведінки під час надзвичайних ситуацій?     </vt:lpstr>
      <vt:lpstr>8. Чи використовується під час навчання та позаурочних заходів:      </vt:lpstr>
      <vt:lpstr>9. Чи почуваєтесь Ви у безпеці, перебуваючи в школі?      </vt:lpstr>
      <vt:lpstr>10. Звідки Ви отримуєте інформацію про те, що таке булінг, інші форми насильства?      </vt:lpstr>
      <vt:lpstr>11. Чи відчуваєте Ви у школі булінг/цькування (систематичні дії (або бездіяльність) учасників освітнього процесу, які полягають у психологічному, фізичному, економічному, сексуальному насильстві)?      </vt:lpstr>
      <vt:lpstr>12. Якщо Ви потерпали від булінгу /цькування у школі, то від кого? (можливо обрати кілька варіантів відповідей):     </vt:lpstr>
      <vt:lpstr>13. Якщо Ви потерпали від випадків булінгу (цькування), чи стали його свідком, то до кого Ви звертались за допомогою у закладі освіти? (можливо обрати кілька варіантів відповідей)      </vt:lpstr>
      <vt:lpstr>14. Чи допомогло це звернення зупинити булінг (цькування) відносно Вас?      </vt:lpstr>
      <vt:lpstr>15. Керівництво закладу освіти доступне та відкрите до спілкування?      </vt:lpstr>
      <vt:lpstr>16. Розглядає керівництво закладу освіти Ваші звернення?</vt:lpstr>
      <vt:lpstr>17.У Вашому закладі освіти розроблені правила поведінки? Чи ознайомлені Ви з ними та дотримуєтеся їх?     </vt:lpstr>
      <vt:lpstr>18.Чи дотримуються Ваші права у закладі освіти?      </vt:lpstr>
      <vt:lpstr>19. Якщо Ваші права у закладі освіти порушуються, то які саме і в чому це проявляється?      </vt:lpstr>
      <vt:lpstr>20. Інформує Вас заклад про те, як безпечно користуватися Інтернетом?      </vt:lpstr>
      <vt:lpstr>21. Наскільки Ви погоджуєтеся з наступними твердженнями    </vt:lpstr>
      <vt:lpstr>22. Ви отримуєте інформацію про критерії, правила і процедури оцінювання навчальних досягнень?      </vt:lpstr>
      <vt:lpstr>23. Наскільки вчителі справедливо оцінюють Ваші навчальні досягнення?     </vt:lpstr>
      <vt:lpstr>24. Наскільки доступно вчителі пояснюють та аргументують виставлення оцінок?     </vt:lpstr>
      <vt:lpstr>25. Чи здійснюєте ви самооцінювання результатів своєї роботи під час занять?     </vt:lpstr>
      <vt:lpstr>26. В яких формах Ви, як правило, отримуєте зворотній зв’язок від вчителів щодо Вашого навчання:     </vt:lpstr>
      <vt:lpstr>  27. У школі оцінюють Ваші навчальні досягнення з метою:   </vt:lpstr>
      <vt:lpstr>28. Від кого (чого) залежать Ваші результати навчання? (можна обрати кілька варіантів відповідей)      </vt:lpstr>
      <vt:lpstr>29. Ваша думка вислуховується і враховується вчителями під час проведення уроків?     </vt:lpstr>
      <vt:lpstr>30. Укажіть твердження, з яким Ви найбільше погоджуєтесь:     </vt:lpstr>
      <vt:lpstr>31. Проводяться з Вами бесіди про важливість дотримання академічної доброчесності: неприпустимість списування та плагіату, необхідності вказувати джерела інформації, які використовуються тощо? (можливо обрати кілька варіантів відповідей)     </vt:lpstr>
      <vt:lpstr>   32. З якою метою Ви відвідуєте шкільну бібліотеку (інформаційно-ресурсний центр)? (можна обрати кілька варіантів відповідей)   </vt:lpstr>
      <vt:lpstr>33. Оберіть питання, у вирішенні яких Ви брали участь? (можна обрати кілька варіантів відповідей)      </vt:lpstr>
      <vt:lpstr>34. В яких ініціативах (заходах, проектах, подіях тощо) ви берете участь?     </vt:lpstr>
      <vt:lpstr>35. Найчастіше участь у вищезазначених заходах Ви брали:     </vt:lpstr>
      <vt:lpstr>37. Як Ви отримуєте інформацію про діяльність школи та про події, які в ній відбуваються? (можливо обрати кілька варіантів відповідей)      </vt:lpstr>
      <vt:lpstr>   38. У яких формах вчителі і керівництво інформують Вас про негативне ставлення до корупції? (можна обрати кілька варіантів відповідей)  </vt:lpstr>
      <vt:lpstr>39. Якого запитання або запитань не вистачає у цій анкеті?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Вам подобається перебувати у школі?</dc:title>
  <dc:creator>Uer</dc:creator>
  <cp:lastModifiedBy>User</cp:lastModifiedBy>
  <cp:revision>22</cp:revision>
  <dcterms:created xsi:type="dcterms:W3CDTF">2021-12-07T16:23:41Z</dcterms:created>
  <dcterms:modified xsi:type="dcterms:W3CDTF">2023-02-06T14:22:31Z</dcterms:modified>
</cp:coreProperties>
</file>