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341" r:id="rId3"/>
    <p:sldId id="336" r:id="rId4"/>
    <p:sldId id="319" r:id="rId5"/>
    <p:sldId id="324" r:id="rId6"/>
    <p:sldId id="312" r:id="rId7"/>
    <p:sldId id="320" r:id="rId8"/>
    <p:sldId id="327" r:id="rId9"/>
    <p:sldId id="323" r:id="rId10"/>
    <p:sldId id="328" r:id="rId11"/>
    <p:sldId id="325" r:id="rId12"/>
    <p:sldId id="338" r:id="rId13"/>
    <p:sldId id="339" r:id="rId14"/>
    <p:sldId id="34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6600FF"/>
    <a:srgbClr val="0066FF"/>
    <a:srgbClr val="00CCFF"/>
    <a:srgbClr val="FF33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71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Autofit/>
          </a:bodyPr>
          <a:lstStyle/>
          <a:p>
            <a:r>
              <a:rPr lang="uk-UA" sz="3600" dirty="0" err="1" smtClean="0">
                <a:solidFill>
                  <a:srgbClr val="C00000"/>
                </a:solidFill>
                <a:latin typeface="Palatino Linotype" panose="02040502050505030304" pitchFamily="18" charset="0"/>
              </a:rPr>
              <a:t>Портфоліо</a:t>
            </a:r>
            <a:r>
              <a:rPr lang="uk-UA" sz="36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/>
            </a:r>
            <a:br>
              <a:rPr lang="uk-UA" sz="36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</a:br>
            <a:r>
              <a:rPr lang="uk-UA" sz="36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 </a:t>
            </a:r>
            <a:r>
              <a:rPr lang="uk-UA" sz="36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власного досвіду </a:t>
            </a:r>
            <a:br>
              <a:rPr lang="uk-UA" sz="36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</a:br>
            <a:r>
              <a:rPr lang="uk-UA" sz="36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роботи вчителя</a:t>
            </a:r>
            <a:br>
              <a:rPr lang="uk-UA" sz="36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</a:br>
            <a:r>
              <a:rPr lang="uk-UA" sz="36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української мови та літератури</a:t>
            </a:r>
            <a:br>
              <a:rPr lang="uk-UA" sz="36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</a:br>
            <a:r>
              <a:rPr lang="uk-UA" sz="3600" dirty="0" err="1" smtClean="0">
                <a:solidFill>
                  <a:srgbClr val="C00000"/>
                </a:solidFill>
                <a:latin typeface="Palatino Linotype" panose="02040502050505030304" pitchFamily="18" charset="0"/>
              </a:rPr>
              <a:t>Долішненської</a:t>
            </a:r>
            <a:r>
              <a:rPr lang="uk-UA" sz="36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 СЗШ </a:t>
            </a:r>
            <a:r>
              <a:rPr lang="uk-UA" sz="36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І-ІІ ст.</a:t>
            </a:r>
            <a:br>
              <a:rPr lang="uk-UA" sz="36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</a:br>
            <a:r>
              <a:rPr lang="uk-UA" sz="36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Мельник М.І.</a:t>
            </a:r>
            <a:endParaRPr lang="uk-UA" sz="3600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01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4032448" cy="11430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dirty="0" smtClean="0">
                <a:ln w="31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Працюю творчо</a:t>
            </a:r>
            <a:endParaRPr lang="uk-UA" sz="3200" dirty="0">
              <a:ln w="31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3627" y="1428725"/>
            <a:ext cx="6672139" cy="1468760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uk-UA" sz="3600" dirty="0" smtClean="0">
                <a:solidFill>
                  <a:srgbClr val="0066FF"/>
                </a:solidFill>
                <a:latin typeface="Palatino Linotype" panose="02040502050505030304" pitchFamily="18" charset="0"/>
              </a:rPr>
              <a:t>Складаю кросворди, ребуси;</a:t>
            </a:r>
          </a:p>
          <a:p>
            <a:pPr>
              <a:buBlip>
                <a:blip r:embed="rId2"/>
              </a:buBlip>
            </a:pPr>
            <a:r>
              <a:rPr lang="uk-UA" sz="3600" dirty="0" smtClean="0">
                <a:solidFill>
                  <a:srgbClr val="0066FF"/>
                </a:solidFill>
                <a:latin typeface="Palatino Linotype" panose="02040502050505030304" pitchFamily="18" charset="0"/>
              </a:rPr>
              <a:t>Пишу твори, </a:t>
            </a:r>
            <a:r>
              <a:rPr lang="uk-UA" sz="3600" dirty="0" err="1" smtClean="0">
                <a:solidFill>
                  <a:srgbClr val="0066FF"/>
                </a:solidFill>
                <a:latin typeface="Palatino Linotype" panose="02040502050505030304" pitchFamily="18" charset="0"/>
              </a:rPr>
              <a:t>сенкани</a:t>
            </a:r>
            <a:r>
              <a:rPr lang="uk-UA" sz="3600" dirty="0" smtClean="0">
                <a:solidFill>
                  <a:srgbClr val="0066FF"/>
                </a:solidFill>
                <a:latin typeface="Palatino Linotype" panose="02040502050505030304" pitchFamily="18" charset="0"/>
              </a:rPr>
              <a:t>, казки;</a:t>
            </a:r>
          </a:p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uk-UA" sz="3600" dirty="0" smtClean="0">
                <a:solidFill>
                  <a:srgbClr val="0066FF"/>
                </a:solidFill>
                <a:latin typeface="Palatino Linotype" panose="02040502050505030304" pitchFamily="18" charset="0"/>
              </a:rPr>
              <a:t>Підбираю різноманітні творчі завдання, вікторини, ігри;</a:t>
            </a:r>
          </a:p>
          <a:p>
            <a:pPr>
              <a:buClr>
                <a:srgbClr val="FF0000"/>
              </a:buClr>
              <a:buBlip>
                <a:blip r:embed="rId2"/>
              </a:buBlip>
            </a:pPr>
            <a:r>
              <a:rPr lang="uk-UA" sz="3600" dirty="0" smtClean="0">
                <a:solidFill>
                  <a:srgbClr val="0066FF"/>
                </a:solidFill>
                <a:latin typeface="Palatino Linotype" panose="02040502050505030304" pitchFamily="18" charset="0"/>
              </a:rPr>
              <a:t>Готую позакласні заходи.</a:t>
            </a:r>
          </a:p>
        </p:txBody>
      </p:sp>
    </p:spTree>
    <p:extLst>
      <p:ext uri="{BB962C8B-B14F-4D97-AF65-F5344CB8AC3E}">
        <p14:creationId xmlns:p14="http://schemas.microsoft.com/office/powerpoint/2010/main" xmlns="" val="1227631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Форми   проведення   уроків</a:t>
            </a:r>
          </a:p>
          <a:p>
            <a:pPr marL="0" indent="0" algn="ctr">
              <a:buFont typeface="Wingdings" pitchFamily="2" charset="2"/>
              <a:buChar char="v"/>
            </a:pPr>
            <a:r>
              <a:rPr lang="uk-UA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Урок-казка</a:t>
            </a:r>
          </a:p>
          <a:p>
            <a:pPr marL="0" indent="0" algn="ctr">
              <a:buFont typeface="Wingdings" pitchFamily="2" charset="2"/>
              <a:buChar char="v"/>
            </a:pPr>
            <a:r>
              <a:rPr lang="uk-UA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Урок-мандрівка</a:t>
            </a:r>
          </a:p>
          <a:p>
            <a:pPr marL="0" indent="0" algn="ctr">
              <a:buFont typeface="Wingdings" pitchFamily="2" charset="2"/>
              <a:buChar char="v"/>
            </a:pPr>
            <a:r>
              <a:rPr lang="uk-UA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Урок-гра</a:t>
            </a:r>
          </a:p>
          <a:p>
            <a:pPr marL="0" indent="0" algn="ctr">
              <a:buFont typeface="Wingdings" pitchFamily="2" charset="2"/>
              <a:buChar char="v"/>
            </a:pPr>
            <a:r>
              <a:rPr lang="uk-UA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Урок-конкурс</a:t>
            </a:r>
          </a:p>
          <a:p>
            <a:pPr marL="0" indent="0" algn="ctr">
              <a:buFont typeface="Wingdings" pitchFamily="2" charset="2"/>
              <a:buChar char="v"/>
            </a:pPr>
            <a:r>
              <a:rPr lang="uk-UA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Урок-презентація</a:t>
            </a:r>
          </a:p>
          <a:p>
            <a:pPr marL="0" indent="0" algn="ctr">
              <a:buFont typeface="Wingdings" pitchFamily="2" charset="2"/>
              <a:buChar char="v"/>
            </a:pPr>
            <a:r>
              <a:rPr lang="uk-UA" sz="28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Урок-КВК</a:t>
            </a:r>
            <a:endParaRPr lang="uk-UA" sz="2800" b="1" dirty="0" smtClean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marL="0" indent="0" algn="ctr">
              <a:buFont typeface="Wingdings" pitchFamily="2" charset="2"/>
              <a:buChar char="v"/>
            </a:pPr>
            <a:r>
              <a:rPr lang="uk-UA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Урок-роздум</a:t>
            </a:r>
            <a:endParaRPr lang="uk-UA" sz="2800" b="1" dirty="0" smtClean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algn="ctr">
              <a:buBlip>
                <a:blip r:embed="rId2"/>
              </a:buBlip>
            </a:pPr>
            <a:endParaRPr lang="uk-UA" sz="2400" dirty="0" smtClean="0">
              <a:latin typeface="Palatino Linotype" panose="02040502050505030304" pitchFamily="18" charset="0"/>
            </a:endParaRPr>
          </a:p>
          <a:p>
            <a:pPr algn="ctr">
              <a:buBlip>
                <a:blip r:embed="rId2"/>
              </a:buBlip>
            </a:pPr>
            <a:endParaRPr lang="uk-UA" sz="2400" dirty="0" smtClean="0">
              <a:latin typeface="Palatino Linotype" panose="02040502050505030304" pitchFamily="18" charset="0"/>
            </a:endParaRPr>
          </a:p>
          <a:p>
            <a:pPr algn="ctr">
              <a:buBlip>
                <a:blip r:embed="rId2"/>
              </a:buBlip>
            </a:pPr>
            <a:endParaRPr lang="uk-UA" sz="2400" dirty="0" smtClean="0">
              <a:latin typeface="Palatino Linotype" panose="02040502050505030304" pitchFamily="18" charset="0"/>
            </a:endParaRPr>
          </a:p>
          <a:p>
            <a:pPr algn="ctr">
              <a:buBlip>
                <a:blip r:embed="rId2"/>
              </a:buBlip>
            </a:pPr>
            <a:endParaRPr lang="uk-UA" sz="2400" dirty="0" smtClean="0">
              <a:latin typeface="Palatino Linotype" panose="02040502050505030304" pitchFamily="18" charset="0"/>
            </a:endParaRPr>
          </a:p>
          <a:p>
            <a:pPr algn="ctr">
              <a:buBlip>
                <a:blip r:embed="rId2"/>
              </a:buBlip>
            </a:pPr>
            <a:endParaRPr lang="uk-UA" sz="2400" dirty="0" smtClean="0">
              <a:latin typeface="Palatino Linotype" panose="02040502050505030304" pitchFamily="18" charset="0"/>
            </a:endParaRPr>
          </a:p>
          <a:p>
            <a:pPr algn="ctr">
              <a:buBlip>
                <a:blip r:embed="rId2"/>
              </a:buBlip>
            </a:pPr>
            <a:endParaRPr lang="uk-UA" sz="2400" dirty="0" smtClean="0">
              <a:latin typeface="Palatino Linotype" panose="02040502050505030304" pitchFamily="18" charset="0"/>
            </a:endParaRPr>
          </a:p>
          <a:p>
            <a:pPr algn="ctr">
              <a:buBlip>
                <a:blip r:embed="rId2"/>
              </a:buBlip>
            </a:pPr>
            <a:endParaRPr lang="uk-UA" sz="2400" dirty="0" smtClean="0">
              <a:latin typeface="Palatino Linotype" panose="02040502050505030304" pitchFamily="18" charset="0"/>
            </a:endParaRPr>
          </a:p>
          <a:p>
            <a:pPr algn="ctr">
              <a:buBlip>
                <a:blip r:embed="rId2"/>
              </a:buBlip>
            </a:pPr>
            <a:endParaRPr lang="uk-UA" sz="2400" dirty="0" smtClean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3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uk-UA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Інтерактивні технології  навчання</a:t>
            </a:r>
            <a:endParaRPr lang="uk-UA" sz="2800" b="1" dirty="0" smtClean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07236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uk-UA" sz="36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“Мікрофон”</a:t>
            </a:r>
            <a:r>
              <a:rPr lang="uk-UA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, </a:t>
            </a:r>
            <a:r>
              <a:rPr lang="uk-UA" sz="36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“Навчаючи-</a:t>
            </a:r>
            <a:r>
              <a:rPr lang="uk-UA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uk-UA" sz="36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у</a:t>
            </a:r>
            <a:r>
              <a:rPr lang="uk-UA" sz="36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чусь”</a:t>
            </a:r>
            <a:r>
              <a:rPr lang="uk-UA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, </a:t>
            </a:r>
            <a:r>
              <a:rPr lang="uk-UA" sz="36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“Займи</a:t>
            </a:r>
            <a:r>
              <a:rPr lang="uk-UA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uk-UA" sz="36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позицію”</a:t>
            </a:r>
            <a:r>
              <a:rPr lang="uk-UA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, </a:t>
            </a:r>
            <a:r>
              <a:rPr lang="uk-UA" sz="36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”Незакінчене</a:t>
            </a:r>
            <a:r>
              <a:rPr lang="uk-UA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uk-UA" sz="36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речення”</a:t>
            </a:r>
            <a:r>
              <a:rPr lang="uk-UA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, </a:t>
            </a:r>
            <a:r>
              <a:rPr lang="uk-UA" sz="36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”Акваріум”</a:t>
            </a:r>
            <a:r>
              <a:rPr lang="uk-UA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, </a:t>
            </a:r>
            <a:r>
              <a:rPr lang="uk-UA" sz="36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”Мозковий</a:t>
            </a:r>
            <a:r>
              <a:rPr lang="uk-UA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   </a:t>
            </a:r>
            <a:r>
              <a:rPr lang="uk-UA" sz="36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штурм”</a:t>
            </a:r>
            <a:r>
              <a:rPr lang="uk-UA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, </a:t>
            </a:r>
            <a:r>
              <a:rPr lang="uk-UA" sz="36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”Доміно”</a:t>
            </a:r>
            <a:r>
              <a:rPr lang="uk-UA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,                </a:t>
            </a:r>
          </a:p>
          <a:p>
            <a:pPr algn="ctr">
              <a:buNone/>
            </a:pPr>
            <a:r>
              <a:rPr lang="uk-UA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uk-UA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     </a:t>
            </a:r>
            <a:r>
              <a:rPr lang="uk-UA" sz="36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”Поліфонізм”</a:t>
            </a:r>
            <a:r>
              <a:rPr lang="uk-UA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,  </a:t>
            </a:r>
            <a:r>
              <a:rPr lang="uk-UA" sz="36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бліц-опитування</a:t>
            </a:r>
            <a:r>
              <a:rPr lang="uk-UA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,  </a:t>
            </a:r>
            <a:r>
              <a:rPr lang="uk-UA" sz="3600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“Гронування”</a:t>
            </a:r>
            <a:endParaRPr lang="uk-UA" sz="3600" b="1" dirty="0" smtClean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85794"/>
            <a:ext cx="7000924" cy="63184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/>
            </a:r>
            <a:br>
              <a:rPr lang="uk-UA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</a:br>
            <a:r>
              <a:rPr lang="uk-UA" sz="31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Ігровий метод проведення уроків</a:t>
            </a:r>
            <a:r>
              <a:rPr lang="uk-UA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/>
            </a:r>
            <a:br>
              <a:rPr lang="uk-UA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0"/>
            <a:ext cx="6929486" cy="4525963"/>
          </a:xfrm>
        </p:spPr>
        <p:txBody>
          <a:bodyPr/>
          <a:lstStyle/>
          <a:p>
            <a:r>
              <a:rPr lang="uk-UA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”Хто</a:t>
            </a:r>
            <a:r>
              <a:rPr lang="uk-UA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uk-UA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швидше”</a:t>
            </a:r>
            <a:endParaRPr lang="uk-UA" b="1" dirty="0" smtClean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r>
              <a:rPr lang="uk-UA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“Хто</a:t>
            </a:r>
            <a:r>
              <a:rPr lang="uk-UA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uk-UA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більше”</a:t>
            </a:r>
            <a:endParaRPr lang="uk-UA" b="1" dirty="0" smtClean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r>
              <a:rPr lang="uk-UA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“Аукціон”</a:t>
            </a:r>
            <a:endParaRPr lang="uk-UA" b="1" dirty="0" smtClean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r>
              <a:rPr lang="uk-UA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“Пяте</a:t>
            </a:r>
            <a:r>
              <a:rPr lang="uk-UA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uk-UA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зайве”</a:t>
            </a:r>
            <a:endParaRPr lang="uk-UA" b="1" dirty="0" smtClean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r>
              <a:rPr lang="uk-UA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“Коректор”</a:t>
            </a:r>
            <a:endParaRPr lang="uk-UA" b="1" dirty="0" smtClean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7472386" cy="100013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Методи перевірки знань з літератури</a:t>
            </a:r>
            <a:endParaRPr lang="uk-UA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071678"/>
            <a:ext cx="7072362" cy="4054485"/>
          </a:xfrm>
        </p:spPr>
        <p:txBody>
          <a:bodyPr/>
          <a:lstStyle/>
          <a:p>
            <a:r>
              <a:rPr lang="uk-UA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uk-UA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 Літературні та цитатні диктанти</a:t>
            </a:r>
          </a:p>
          <a:p>
            <a:r>
              <a:rPr lang="uk-UA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Літературні вікторини</a:t>
            </a:r>
          </a:p>
          <a:p>
            <a:r>
              <a:rPr lang="uk-UA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Кросворди</a:t>
            </a:r>
          </a:p>
          <a:p>
            <a:r>
              <a:rPr lang="uk-UA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Конкурси</a:t>
            </a:r>
          </a:p>
          <a:p>
            <a:r>
              <a:rPr lang="uk-UA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Ігри подорожі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642918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Про мене</a:t>
            </a:r>
            <a:endParaRPr lang="uk-UA" dirty="0"/>
          </a:p>
        </p:txBody>
      </p:sp>
      <p:pic>
        <p:nvPicPr>
          <p:cNvPr id="4" name="Picture 2" descr="C:\Users\User\Pictures\Зіскановане\Зіскановане_20210223 (2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250" t="50457" r="15166" b="15850"/>
          <a:stretch>
            <a:fillRect/>
          </a:stretch>
        </p:blipFill>
        <p:spPr bwMode="auto">
          <a:xfrm rot="5580000">
            <a:off x="4105960" y="2085438"/>
            <a:ext cx="4464647" cy="30172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9" y="1857364"/>
            <a:ext cx="3143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Д</a:t>
            </a:r>
            <a:r>
              <a:rPr lang="uk-UA" sz="24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ата народження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20.11.1964 р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Освіта  вища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ВНЗ Ужгородський державний університет</a:t>
            </a:r>
          </a:p>
          <a:p>
            <a:r>
              <a:rPr lang="uk-UA" sz="24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Спеціальність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Palatino Linotype" panose="02040502050505030304" pitchFamily="18" charset="0"/>
              </a:rPr>
              <a:t>Українська мова та література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Працюю над проблемою</a:t>
            </a:r>
            <a:br>
              <a:rPr lang="uk-UA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</a:br>
            <a:r>
              <a:rPr lang="uk-UA" dirty="0" smtClean="0">
                <a:solidFill>
                  <a:srgbClr val="006600"/>
                </a:solidFill>
                <a:latin typeface="Palatino Linotype" panose="02040502050505030304" pitchFamily="18" charset="0"/>
              </a:rPr>
              <a:t>«Використання інтерактивних методів навчання на </a:t>
            </a:r>
            <a:r>
              <a:rPr lang="uk-UA" dirty="0" smtClean="0">
                <a:solidFill>
                  <a:srgbClr val="006600"/>
                </a:solidFill>
                <a:latin typeface="Palatino Linotype" panose="02040502050505030304" pitchFamily="18" charset="0"/>
              </a:rPr>
              <a:t>уроках</a:t>
            </a:r>
            <a:br>
              <a:rPr lang="uk-UA" dirty="0" smtClean="0">
                <a:solidFill>
                  <a:srgbClr val="006600"/>
                </a:solidFill>
                <a:latin typeface="Palatino Linotype" panose="02040502050505030304" pitchFamily="18" charset="0"/>
              </a:rPr>
            </a:br>
            <a:r>
              <a:rPr lang="uk-UA" dirty="0" smtClean="0">
                <a:solidFill>
                  <a:srgbClr val="006600"/>
                </a:solidFill>
                <a:latin typeface="Palatino Linotype" panose="02040502050505030304" pitchFamily="18" charset="0"/>
              </a:rPr>
              <a:t>української мови та літератури»</a:t>
            </a:r>
            <a:endParaRPr lang="uk-UA" dirty="0">
              <a:solidFill>
                <a:srgbClr val="0066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85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6912768" cy="4824536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0066FF"/>
                </a:solidFill>
                <a:latin typeface="Palatino Linotype" panose="02040502050505030304" pitchFamily="18" charset="0"/>
              </a:rPr>
              <a:t>Школу робить школою учитель!</a:t>
            </a:r>
            <a:br>
              <a:rPr lang="uk-UA" sz="2400" dirty="0" smtClean="0">
                <a:solidFill>
                  <a:srgbClr val="0066FF"/>
                </a:solidFill>
                <a:latin typeface="Palatino Linotype" panose="02040502050505030304" pitchFamily="18" charset="0"/>
              </a:rPr>
            </a:br>
            <a:r>
              <a:rPr lang="uk-UA" sz="2400" dirty="0" smtClean="0">
                <a:solidFill>
                  <a:srgbClr val="0066FF"/>
                </a:solidFill>
                <a:latin typeface="Palatino Linotype" panose="02040502050505030304" pitchFamily="18" charset="0"/>
              </a:rPr>
              <a:t>Художник учиться змішувати фарби і наносити мазки на полотно.</a:t>
            </a:r>
            <a:br>
              <a:rPr lang="uk-UA" sz="2400" dirty="0" smtClean="0">
                <a:solidFill>
                  <a:srgbClr val="0066FF"/>
                </a:solidFill>
                <a:latin typeface="Palatino Linotype" panose="02040502050505030304" pitchFamily="18" charset="0"/>
              </a:rPr>
            </a:br>
            <a:r>
              <a:rPr lang="uk-UA" sz="2400" dirty="0" smtClean="0">
                <a:solidFill>
                  <a:srgbClr val="0066FF"/>
                </a:solidFill>
                <a:latin typeface="Palatino Linotype" panose="02040502050505030304" pitchFamily="18" charset="0"/>
              </a:rPr>
              <a:t>Музикант розучує етюди.</a:t>
            </a:r>
            <a:br>
              <a:rPr lang="uk-UA" sz="2400" dirty="0" smtClean="0">
                <a:solidFill>
                  <a:srgbClr val="0066FF"/>
                </a:solidFill>
                <a:latin typeface="Palatino Linotype" panose="02040502050505030304" pitchFamily="18" charset="0"/>
              </a:rPr>
            </a:br>
            <a:r>
              <a:rPr lang="uk-UA" sz="2400" dirty="0" smtClean="0">
                <a:solidFill>
                  <a:srgbClr val="0066FF"/>
                </a:solidFill>
                <a:latin typeface="Palatino Linotype" panose="02040502050505030304" pitchFamily="18" charset="0"/>
              </a:rPr>
              <a:t>Журналіст і письменник освоює прийоми письмового мовлення.</a:t>
            </a:r>
            <a:br>
              <a:rPr lang="uk-UA" sz="2400" dirty="0" smtClean="0">
                <a:solidFill>
                  <a:srgbClr val="0066FF"/>
                </a:solidFill>
                <a:latin typeface="Palatino Linotype" panose="02040502050505030304" pitchFamily="18" charset="0"/>
              </a:rPr>
            </a:br>
            <a:r>
              <a:rPr lang="uk-UA" sz="2400" dirty="0" smtClean="0">
                <a:solidFill>
                  <a:srgbClr val="0066FF"/>
                </a:solidFill>
                <a:latin typeface="Palatino Linotype" panose="02040502050505030304" pitchFamily="18" charset="0"/>
              </a:rPr>
              <a:t>Справжній учитель теж змішує фарби, розучує етюди, освоює прийоми. </a:t>
            </a:r>
            <a:br>
              <a:rPr lang="uk-UA" sz="2400" dirty="0" smtClean="0">
                <a:solidFill>
                  <a:srgbClr val="0066FF"/>
                </a:solidFill>
                <a:latin typeface="Palatino Linotype" panose="02040502050505030304" pitchFamily="18" charset="0"/>
              </a:rPr>
            </a:br>
            <a:r>
              <a:rPr lang="uk-UA" sz="2400" dirty="0" smtClean="0">
                <a:solidFill>
                  <a:srgbClr val="0066FF"/>
                </a:solidFill>
                <a:latin typeface="Palatino Linotype" panose="02040502050505030304" pitchFamily="18" charset="0"/>
              </a:rPr>
              <a:t>І тільки справжній учитель знає, скільки праці перероблено, поки ноти, ритми, мелодії не злились в музику уроку!</a:t>
            </a:r>
            <a:endParaRPr lang="uk-UA" sz="2400" dirty="0">
              <a:solidFill>
                <a:srgbClr val="0066FF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84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ln w="31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Мої уроки складаються з п'яти </a:t>
            </a:r>
            <a:r>
              <a:rPr lang="uk-UA" sz="2400" b="1" dirty="0" smtClean="0">
                <a:ln w="31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етапів:</a:t>
            </a:r>
            <a:endParaRPr lang="uk-UA" sz="2400" b="1" dirty="0">
              <a:ln w="3175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0" name="Круглая лента лицом вниз 9"/>
          <p:cNvSpPr/>
          <p:nvPr/>
        </p:nvSpPr>
        <p:spPr>
          <a:xfrm>
            <a:off x="2123728" y="3068960"/>
            <a:ext cx="4896544" cy="1512168"/>
          </a:xfrm>
          <a:prstGeom prst="ellipseRibb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Урок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95536" y="1268760"/>
            <a:ext cx="2304256" cy="1008112"/>
          </a:xfrm>
          <a:prstGeom prst="wedgeRoundRectCallout">
            <a:avLst>
              <a:gd name="adj1" fmla="val 26131"/>
              <a:gd name="adj2" fmla="val 12578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317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Palatino Linotype" panose="02040502050505030304" pitchFamily="18" charset="0"/>
              </a:rPr>
              <a:t>5) Рефлексія</a:t>
            </a:r>
            <a:endParaRPr lang="uk-UA" b="1" dirty="0">
              <a:ln w="317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084168" y="5157192"/>
            <a:ext cx="2664296" cy="1008112"/>
          </a:xfrm>
          <a:prstGeom prst="wedgeRoundRectCallout">
            <a:avLst>
              <a:gd name="adj1" fmla="val -16212"/>
              <a:gd name="adj2" fmla="val -13789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317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alatino Linotype" panose="02040502050505030304" pitchFamily="18" charset="0"/>
              </a:rPr>
              <a:t>3) Актуалізація</a:t>
            </a:r>
            <a:endParaRPr lang="uk-UA" sz="2400" b="1" dirty="0">
              <a:ln w="317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827584" y="5157192"/>
            <a:ext cx="2376264" cy="1008112"/>
          </a:xfrm>
          <a:prstGeom prst="wedgeRoundRectCallout">
            <a:avLst>
              <a:gd name="adj1" fmla="val 6014"/>
              <a:gd name="adj2" fmla="val -13894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n w="3175">
                  <a:solidFill>
                    <a:srgbClr val="6600FF"/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4) Усвідомлення змісту</a:t>
            </a:r>
            <a:endParaRPr lang="uk-UA" sz="2000" b="1" dirty="0">
              <a:ln w="3175">
                <a:solidFill>
                  <a:srgbClr val="66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203848" y="1221904"/>
            <a:ext cx="2304256" cy="1008112"/>
          </a:xfrm>
          <a:prstGeom prst="wedgeRoundRectCallout">
            <a:avLst>
              <a:gd name="adj1" fmla="val 10340"/>
              <a:gd name="adj2" fmla="val 16058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635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Palatino Linotype" panose="02040502050505030304" pitchFamily="18" charset="0"/>
              </a:rPr>
              <a:t>1) Розминка</a:t>
            </a:r>
            <a:endParaRPr lang="uk-UA" sz="2400" b="1" dirty="0">
              <a:ln w="635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6372200" y="1268760"/>
            <a:ext cx="2376264" cy="1008112"/>
          </a:xfrm>
          <a:prstGeom prst="wedgeRoundRectCallout">
            <a:avLst>
              <a:gd name="adj1" fmla="val -22608"/>
              <a:gd name="adj2" fmla="val 126836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317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Palatino Linotype" panose="02040502050505030304" pitchFamily="18" charset="0"/>
              </a:rPr>
              <a:t>2) Обґрунтування навчання</a:t>
            </a:r>
            <a:endParaRPr lang="uk-UA" b="1" dirty="0">
              <a:ln w="317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056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282364" y="2537476"/>
            <a:ext cx="1656184" cy="278542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ln w="3175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Твор</a:t>
            </a:r>
            <a:r>
              <a:rPr lang="uk-UA" b="1" dirty="0">
                <a:ln w="3175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-</a:t>
            </a:r>
            <a:r>
              <a:rPr lang="uk-UA" b="1" dirty="0" smtClean="0">
                <a:ln w="3175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чий підхід учителя</a:t>
            </a:r>
            <a:endParaRPr lang="uk-UA" b="1" dirty="0">
              <a:ln w="3175">
                <a:solidFill>
                  <a:srgbClr val="006600"/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27632" y="1268760"/>
            <a:ext cx="2592288" cy="4392488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ln w="31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Ефек-тивний</a:t>
            </a:r>
            <a:r>
              <a:rPr lang="uk-UA" sz="2800" b="1" dirty="0" smtClean="0">
                <a:ln w="31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 урок</a:t>
            </a:r>
            <a:endParaRPr lang="uk-UA" sz="2800" b="1" dirty="0">
              <a:ln w="3175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81155" y="2537476"/>
            <a:ext cx="1656184" cy="278542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ln w="3175">
                  <a:solidFill>
                    <a:srgbClr val="6600FF"/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Рете-льна</a:t>
            </a:r>
            <a:r>
              <a:rPr lang="uk-UA" b="1" dirty="0" smtClean="0">
                <a:ln w="3175">
                  <a:solidFill>
                    <a:srgbClr val="6600FF"/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uk-UA" b="1" dirty="0" err="1" smtClean="0">
                <a:ln w="3175">
                  <a:solidFill>
                    <a:srgbClr val="6600FF"/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підго-товка</a:t>
            </a:r>
            <a:r>
              <a:rPr lang="uk-UA" b="1" dirty="0" smtClean="0">
                <a:ln w="3175">
                  <a:solidFill>
                    <a:srgbClr val="6600FF"/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 до уроку</a:t>
            </a:r>
            <a:endParaRPr lang="uk-UA" b="1" dirty="0">
              <a:ln w="3175">
                <a:solidFill>
                  <a:srgbClr val="66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5639" y="2562152"/>
            <a:ext cx="1656184" cy="278542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3175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Глибокі </a:t>
            </a:r>
            <a:r>
              <a:rPr lang="uk-UA" b="1" dirty="0" err="1" smtClean="0">
                <a:ln w="3175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теоре-тичні</a:t>
            </a:r>
            <a:r>
              <a:rPr lang="uk-UA" b="1" dirty="0" smtClean="0">
                <a:ln w="3175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uk-UA" b="1" dirty="0" err="1" smtClean="0">
                <a:ln w="3175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зання</a:t>
            </a:r>
            <a:endParaRPr lang="uk-UA" b="1" dirty="0">
              <a:ln w="3175">
                <a:solidFill>
                  <a:srgbClr val="0000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Плюс 2"/>
          <p:cNvSpPr/>
          <p:nvPr/>
        </p:nvSpPr>
        <p:spPr>
          <a:xfrm>
            <a:off x="1749107" y="3666830"/>
            <a:ext cx="432048" cy="576064"/>
          </a:xfrm>
          <a:prstGeom prst="mathPlu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люс 10"/>
          <p:cNvSpPr/>
          <p:nvPr/>
        </p:nvSpPr>
        <p:spPr>
          <a:xfrm>
            <a:off x="3850316" y="3642154"/>
            <a:ext cx="432048" cy="576064"/>
          </a:xfrm>
          <a:prstGeom prst="mathPlu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Равно 9"/>
          <p:cNvSpPr/>
          <p:nvPr/>
        </p:nvSpPr>
        <p:spPr>
          <a:xfrm>
            <a:off x="5938547" y="3642154"/>
            <a:ext cx="494651" cy="410242"/>
          </a:xfrm>
          <a:prstGeom prst="mathEqual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97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4075" y="1196751"/>
            <a:ext cx="2784310" cy="4313485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Урок – це дзеркало загальної педагогічної культури вчителя, мірило його інтелектуального багатства, показник його кругозору та ерудиції.</a:t>
            </a:r>
            <a:br>
              <a:rPr lang="uk-UA" sz="2000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</a:br>
            <a:r>
              <a:rPr lang="uk-UA" sz="2000" dirty="0" smtClean="0">
                <a:solidFill>
                  <a:srgbClr val="0066FF"/>
                </a:solidFill>
                <a:latin typeface="Palatino Linotype" panose="02040502050505030304" pitchFamily="18" charset="0"/>
              </a:rPr>
              <a:t>                           </a:t>
            </a:r>
            <a:r>
              <a:rPr lang="uk-UA" sz="2000" dirty="0" err="1" smtClean="0">
                <a:solidFill>
                  <a:srgbClr val="0066FF"/>
                </a:solidFill>
                <a:latin typeface="Palatino Linotype" panose="02040502050505030304" pitchFamily="18" charset="0"/>
              </a:rPr>
              <a:t>В.Сухомлинський</a:t>
            </a:r>
            <a:endParaRPr lang="uk-UA" sz="2000" dirty="0">
              <a:solidFill>
                <a:srgbClr val="0066FF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C:\Users\User\Downloads\IMG-3637f8136452f6bb82d07193e6f960a6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4214842" cy="4482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16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верх 3"/>
          <p:cNvSpPr/>
          <p:nvPr/>
        </p:nvSpPr>
        <p:spPr>
          <a:xfrm>
            <a:off x="618745" y="188640"/>
            <a:ext cx="7992888" cy="1368152"/>
          </a:xfrm>
          <a:prstGeom prst="ellipseRibbon2">
            <a:avLst>
              <a:gd name="adj1" fmla="val 22785"/>
              <a:gd name="adj2" fmla="val 50000"/>
              <a:gd name="adj3" fmla="val 12500"/>
            </a:avLst>
          </a:prstGeom>
          <a:scene3d>
            <a:camera prst="obliqueTopLef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31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Моя власна формула успіху</a:t>
            </a:r>
            <a:endParaRPr lang="uk-UA" sz="2400" b="1" dirty="0">
              <a:ln w="3175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5" name="Сердце 4"/>
          <p:cNvSpPr/>
          <p:nvPr/>
        </p:nvSpPr>
        <p:spPr>
          <a:xfrm>
            <a:off x="3500532" y="1554410"/>
            <a:ext cx="2232248" cy="1872208"/>
          </a:xfrm>
          <a:prstGeom prst="hear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n w="31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Любов до дітей</a:t>
            </a:r>
            <a:endParaRPr lang="uk-UA" sz="2400" b="1" dirty="0">
              <a:ln w="3175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7" name="Сердце 6"/>
          <p:cNvSpPr/>
          <p:nvPr/>
        </p:nvSpPr>
        <p:spPr>
          <a:xfrm>
            <a:off x="5096946" y="4581128"/>
            <a:ext cx="2232248" cy="1872208"/>
          </a:xfrm>
          <a:prstGeom prst="hear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3175">
                  <a:solidFill>
                    <a:srgbClr val="6600FF"/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Постійне самовдосконалення</a:t>
            </a:r>
            <a:endParaRPr lang="uk-UA" b="1" dirty="0">
              <a:ln w="3175">
                <a:solidFill>
                  <a:srgbClr val="6600FF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8" name="Сердце 7"/>
          <p:cNvSpPr/>
          <p:nvPr/>
        </p:nvSpPr>
        <p:spPr>
          <a:xfrm>
            <a:off x="1967333" y="4581128"/>
            <a:ext cx="2232248" cy="1872208"/>
          </a:xfrm>
          <a:prstGeom prst="hear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n w="3175">
                  <a:solidFill>
                    <a:srgbClr val="0066FF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Невтомна праця</a:t>
            </a:r>
            <a:endParaRPr lang="uk-UA" sz="2000" b="1" dirty="0">
              <a:ln w="3175">
                <a:solidFill>
                  <a:srgbClr val="0066FF"/>
                </a:solidFill>
                <a:prstDash val="solid"/>
                <a:miter lim="800000"/>
              </a:ln>
              <a:solidFill>
                <a:srgbClr val="0066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9" name="Сердце 8"/>
          <p:cNvSpPr/>
          <p:nvPr/>
        </p:nvSpPr>
        <p:spPr>
          <a:xfrm>
            <a:off x="6012160" y="2196079"/>
            <a:ext cx="2232248" cy="1872208"/>
          </a:xfrm>
          <a:prstGeom prst="hear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n w="3175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Любов до предмета</a:t>
            </a:r>
            <a:endParaRPr lang="uk-UA" sz="2000" b="1" dirty="0">
              <a:ln w="3175">
                <a:solidFill>
                  <a:srgbClr val="006600"/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0" name="Сердце 9"/>
          <p:cNvSpPr/>
          <p:nvPr/>
        </p:nvSpPr>
        <p:spPr>
          <a:xfrm>
            <a:off x="928706" y="2424070"/>
            <a:ext cx="2232248" cy="1872208"/>
          </a:xfrm>
          <a:prstGeom prst="hear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3175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Любов до професії</a:t>
            </a:r>
            <a:endParaRPr lang="uk-UA" b="1" dirty="0">
              <a:ln w="3175">
                <a:solidFill>
                  <a:srgbClr val="0000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20435669">
            <a:off x="2683601" y="2095386"/>
            <a:ext cx="799713" cy="240374"/>
          </a:xfrm>
          <a:prstGeom prst="curvedDownArrow">
            <a:avLst>
              <a:gd name="adj1" fmla="val 65625"/>
              <a:gd name="adj2" fmla="val 65625"/>
              <a:gd name="adj3" fmla="val 0"/>
            </a:avLst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14430691">
            <a:off x="1347664" y="4318706"/>
            <a:ext cx="830071" cy="267591"/>
          </a:xfrm>
          <a:prstGeom prst="curvedDownArrow">
            <a:avLst>
              <a:gd name="adj1" fmla="val 65625"/>
              <a:gd name="adj2" fmla="val 65625"/>
              <a:gd name="adj3" fmla="val 0"/>
            </a:avLst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10800000">
            <a:off x="4067943" y="5085183"/>
            <a:ext cx="1159753" cy="240375"/>
          </a:xfrm>
          <a:prstGeom prst="curvedDownArrow">
            <a:avLst>
              <a:gd name="adj1" fmla="val 65625"/>
              <a:gd name="adj2" fmla="val 65625"/>
              <a:gd name="adj3" fmla="val 0"/>
            </a:avLst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 rot="2361271">
            <a:off x="5612303" y="1903634"/>
            <a:ext cx="799713" cy="240374"/>
          </a:xfrm>
          <a:prstGeom prst="curvedDownArrow">
            <a:avLst>
              <a:gd name="adj1" fmla="val 65625"/>
              <a:gd name="adj2" fmla="val 65625"/>
              <a:gd name="adj3" fmla="val 0"/>
            </a:avLst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7441209">
            <a:off x="6821380" y="4147697"/>
            <a:ext cx="991571" cy="213557"/>
          </a:xfrm>
          <a:prstGeom prst="curvedDownArrow">
            <a:avLst>
              <a:gd name="adj1" fmla="val 65625"/>
              <a:gd name="adj2" fmla="val 65625"/>
              <a:gd name="adj3" fmla="val 0"/>
            </a:avLst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46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146875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b="1" dirty="0" smtClean="0">
                <a:ln w="3175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Palatino Linotype" panose="02040502050505030304" pitchFamily="18" charset="0"/>
              </a:rPr>
              <a:t>«Учитель… може виховувати і навчати доти, доки сам працює над своїм вихованням й освітою»</a:t>
            </a:r>
            <a:endParaRPr lang="uk-UA" b="1" dirty="0">
              <a:ln w="3175">
                <a:solidFill>
                  <a:srgbClr val="C00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C:\Users\User\Downloads\IMG-21260b9ecb3db1ff922bdae9463a1345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6000792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2812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227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Портфоліо  власного досвіду  роботи вчителя української мови та літератури Долішненської СЗШ І-ІІ ст. Мельник М.І.</vt:lpstr>
      <vt:lpstr>Про мене</vt:lpstr>
      <vt:lpstr>Працюю над проблемою «Використання інтерактивних методів навчання на уроках української мови та літератури»</vt:lpstr>
      <vt:lpstr>Школу робить школою учитель! Художник учиться змішувати фарби і наносити мазки на полотно. Музикант розучує етюди. Журналіст і письменник освоює прийоми письмового мовлення. Справжній учитель теж змішує фарби, розучує етюди, освоює прийоми.  І тільки справжній учитель знає, скільки праці перероблено, поки ноти, ритми, мелодії не злились в музику уроку!</vt:lpstr>
      <vt:lpstr>Мої уроки складаються з п'яти етапів:</vt:lpstr>
      <vt:lpstr>Слайд 6</vt:lpstr>
      <vt:lpstr>Урок – це дзеркало загальної педагогічної культури вчителя, мірило його інтелектуального багатства, показник його кругозору та ерудиції.                            В.Сухомлинський</vt:lpstr>
      <vt:lpstr>Слайд 8</vt:lpstr>
      <vt:lpstr>Слайд 9</vt:lpstr>
      <vt:lpstr>Працюю творчо</vt:lpstr>
      <vt:lpstr>Слайд 11</vt:lpstr>
      <vt:lpstr>Інтерактивні технології  навчання</vt:lpstr>
      <vt:lpstr> Ігровий метод проведення уроків </vt:lpstr>
      <vt:lpstr>Методи перевірки знань з літератури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Лянуся</dc:creator>
  <cp:lastModifiedBy>Пользователь Windows</cp:lastModifiedBy>
  <cp:revision>128</cp:revision>
  <dcterms:created xsi:type="dcterms:W3CDTF">2018-11-21T13:48:53Z</dcterms:created>
  <dcterms:modified xsi:type="dcterms:W3CDTF">2021-02-23T14:05:06Z</dcterms:modified>
</cp:coreProperties>
</file>