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71" r:id="rId3"/>
    <p:sldId id="258" r:id="rId4"/>
    <p:sldId id="274" r:id="rId5"/>
    <p:sldId id="273" r:id="rId6"/>
    <p:sldId id="262" r:id="rId7"/>
    <p:sldId id="260" r:id="rId8"/>
    <p:sldId id="261" r:id="rId9"/>
    <p:sldId id="296" r:id="rId10"/>
    <p:sldId id="299" r:id="rId11"/>
    <p:sldId id="300" r:id="rId12"/>
    <p:sldId id="303" r:id="rId13"/>
    <p:sldId id="304" r:id="rId14"/>
    <p:sldId id="305" r:id="rId15"/>
    <p:sldId id="278" r:id="rId16"/>
    <p:sldId id="292" r:id="rId17"/>
    <p:sldId id="284" r:id="rId18"/>
    <p:sldId id="285" r:id="rId19"/>
  </p:sldIdLst>
  <p:sldSz cx="9906000" cy="6858000" type="A4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атерина Кислян" initials="КК" lastIdx="0" clrIdx="0">
    <p:extLst>
      <p:ext uri="{19B8F6BF-5375-455C-9EA6-DF929625EA0E}">
        <p15:presenceInfo xmlns="" xmlns:p15="http://schemas.microsoft.com/office/powerpoint/2012/main" userId="Катерина Кислян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BADC"/>
    <a:srgbClr val="4576A3"/>
    <a:srgbClr val="BCDBEA"/>
    <a:srgbClr val="D12112"/>
    <a:srgbClr val="FFE573"/>
    <a:srgbClr val="4C9FC8"/>
    <a:srgbClr val="4494BC"/>
    <a:srgbClr val="4798C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21" autoAdjust="0"/>
    <p:restoredTop sz="94660"/>
  </p:normalViewPr>
  <p:slideViewPr>
    <p:cSldViewPr snapToGrid="0">
      <p:cViewPr varScale="1">
        <p:scale>
          <a:sx n="68" d="100"/>
          <a:sy n="68" d="100"/>
        </p:scale>
        <p:origin x="-1284" y="-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91A35-94DE-48EC-B471-1711985089AD}" type="datetimeFigureOut">
              <a:rPr lang="uk-UA" smtClean="0"/>
              <a:pPr/>
              <a:t>10.01.2019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B8987-BB10-4343-921F-33D5EB82091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092413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B038-D938-4FE9-8EF7-5B406A77A2FA}" type="datetimeFigureOut">
              <a:rPr lang="uk-UA" smtClean="0"/>
              <a:pPr/>
              <a:t>10.01.2019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E6B1-15D5-4EE1-9526-960FD9FFBBE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9165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B038-D938-4FE9-8EF7-5B406A77A2FA}" type="datetimeFigureOut">
              <a:rPr lang="uk-UA" smtClean="0"/>
              <a:pPr/>
              <a:t>10.01.2019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E6B1-15D5-4EE1-9526-960FD9FFBBE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186867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B038-D938-4FE9-8EF7-5B406A77A2FA}" type="datetimeFigureOut">
              <a:rPr lang="uk-UA" smtClean="0"/>
              <a:pPr/>
              <a:t>10.01.2019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E6B1-15D5-4EE1-9526-960FD9FFBBE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911892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B038-D938-4FE9-8EF7-5B406A77A2FA}" type="datetimeFigureOut">
              <a:rPr lang="uk-UA" smtClean="0"/>
              <a:pPr/>
              <a:t>10.01.2019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E6B1-15D5-4EE1-9526-960FD9FFBBE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390219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B038-D938-4FE9-8EF7-5B406A77A2FA}" type="datetimeFigureOut">
              <a:rPr lang="uk-UA" smtClean="0"/>
              <a:pPr/>
              <a:t>10.01.2019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E6B1-15D5-4EE1-9526-960FD9FFBBE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52779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B038-D938-4FE9-8EF7-5B406A77A2FA}" type="datetimeFigureOut">
              <a:rPr lang="uk-UA" smtClean="0"/>
              <a:pPr/>
              <a:t>10.01.2019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E6B1-15D5-4EE1-9526-960FD9FFBBE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948106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B038-D938-4FE9-8EF7-5B406A77A2FA}" type="datetimeFigureOut">
              <a:rPr lang="uk-UA" smtClean="0"/>
              <a:pPr/>
              <a:t>10.01.2019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E6B1-15D5-4EE1-9526-960FD9FFBBE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39294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B038-D938-4FE9-8EF7-5B406A77A2FA}" type="datetimeFigureOut">
              <a:rPr lang="uk-UA" smtClean="0"/>
              <a:pPr/>
              <a:t>10.01.2019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E6B1-15D5-4EE1-9526-960FD9FFBBE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78400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B038-D938-4FE9-8EF7-5B406A77A2FA}" type="datetimeFigureOut">
              <a:rPr lang="uk-UA" smtClean="0"/>
              <a:pPr/>
              <a:t>10.01.2019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E6B1-15D5-4EE1-9526-960FD9FFBBE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908799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B038-D938-4FE9-8EF7-5B406A77A2FA}" type="datetimeFigureOut">
              <a:rPr lang="uk-UA" smtClean="0"/>
              <a:pPr/>
              <a:t>10.01.2019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E6B1-15D5-4EE1-9526-960FD9FFBBE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94028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B038-D938-4FE9-8EF7-5B406A77A2FA}" type="datetimeFigureOut">
              <a:rPr lang="uk-UA" smtClean="0"/>
              <a:pPr/>
              <a:t>10.01.2019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2E6B1-15D5-4EE1-9526-960FD9FFBBE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209435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3B038-D938-4FE9-8EF7-5B406A77A2FA}" type="datetimeFigureOut">
              <a:rPr lang="uk-UA" smtClean="0"/>
              <a:pPr/>
              <a:t>10.01.2019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2E6B1-15D5-4EE1-9526-960FD9FFBBE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10723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3.jpeg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4.pn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3.jpeg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13.png"/><Relationship Id="rId3" Type="http://schemas.openxmlformats.org/officeDocument/2006/relationships/image" Target="../media/image17.png"/><Relationship Id="rId7" Type="http://schemas.openxmlformats.org/officeDocument/2006/relationships/image" Target="../media/image28.jpeg"/><Relationship Id="rId12" Type="http://schemas.microsoft.com/office/2007/relationships/hdphoto" Target="../media/hdphoto7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image" Target="../media/image30.png"/><Relationship Id="rId5" Type="http://schemas.openxmlformats.org/officeDocument/2006/relationships/image" Target="../media/image27.jpeg"/><Relationship Id="rId10" Type="http://schemas.microsoft.com/office/2007/relationships/hdphoto" Target="../media/hdphoto6.wdp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jpeg"/><Relationship Id="rId7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13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11" Type="http://schemas.microsoft.com/office/2007/relationships/hdphoto" Target="../media/hdphoto3.wdp"/><Relationship Id="rId5" Type="http://schemas.openxmlformats.org/officeDocument/2006/relationships/image" Target="../media/image9.png"/><Relationship Id="rId10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8.jpe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3.jpe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4238">
            <a:off x="-68765" y="1814755"/>
            <a:ext cx="3530866" cy="27428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462" r="35442" b="19381"/>
          <a:stretch/>
        </p:blipFill>
        <p:spPr>
          <a:xfrm>
            <a:off x="8950036" y="-96982"/>
            <a:ext cx="955964" cy="6954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288472" y="1233055"/>
            <a:ext cx="7661563" cy="50167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uk-UA" sz="8000" b="1" dirty="0" smtClean="0">
                <a:solidFill>
                  <a:srgbClr val="D12112"/>
                </a:solidFill>
                <a:effectLst>
                  <a:glow rad="215900">
                    <a:srgbClr val="C00000">
                      <a:alpha val="22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Зовнішнє незалежне оцінювання </a:t>
            </a:r>
          </a:p>
          <a:p>
            <a:pPr algn="ctr"/>
            <a:r>
              <a:rPr lang="uk-UA" sz="8000" b="1" dirty="0" smtClean="0">
                <a:solidFill>
                  <a:srgbClr val="D12112"/>
                </a:solidFill>
                <a:effectLst>
                  <a:glow rad="215900">
                    <a:srgbClr val="C00000">
                      <a:alpha val="22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uk-UA" sz="8000" b="1" dirty="0" smtClean="0">
                <a:solidFill>
                  <a:srgbClr val="D12112"/>
                </a:solidFill>
                <a:effectLst>
                  <a:glow rad="215900">
                    <a:srgbClr val="C00000">
                      <a:alpha val="22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2019</a:t>
            </a:r>
            <a:endParaRPr lang="uk-UA" sz="8000" b="1" dirty="0">
              <a:solidFill>
                <a:srgbClr val="D12112"/>
              </a:solidFill>
              <a:effectLst>
                <a:glow rad="215900">
                  <a:srgbClr val="C00000">
                    <a:alpha val="22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796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76005">
            <a:off x="120396" y="1522710"/>
            <a:ext cx="2304364" cy="17900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462" r="35442" b="19381"/>
          <a:stretch/>
        </p:blipFill>
        <p:spPr>
          <a:xfrm>
            <a:off x="8950036" y="0"/>
            <a:ext cx="955964" cy="6954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105891" y="1423236"/>
            <a:ext cx="6373091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12112"/>
                </a:solidFill>
                <a:effectLst>
                  <a:glow rad="215900">
                    <a:srgbClr val="C00000">
                      <a:alpha val="22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Реєстрація випускників ЗНЗ для участі у складанні ДПА у формі ЗНО</a:t>
            </a:r>
            <a:endParaRPr kumimoji="0" lang="uk-UA" sz="6000" b="1" i="0" u="none" strike="noStrike" kern="1200" cap="none" spc="0" normalizeH="0" baseline="0" noProof="0" dirty="0">
              <a:ln>
                <a:noFill/>
              </a:ln>
              <a:solidFill>
                <a:srgbClr val="D12112"/>
              </a:solidFill>
              <a:effectLst>
                <a:glow rad="215900">
                  <a:srgbClr val="C00000">
                    <a:alpha val="22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501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8226"/>
          <a:stretch/>
        </p:blipFill>
        <p:spPr>
          <a:xfrm rot="4487383">
            <a:off x="6906819" y="-113754"/>
            <a:ext cx="1413026" cy="2729208"/>
          </a:xfrm>
          <a:prstGeom prst="rect">
            <a:avLst/>
          </a:prstGeom>
        </p:spPr>
      </p:pic>
      <p:sp>
        <p:nvSpPr>
          <p:cNvPr id="10" name="Округлений прямокутник 9"/>
          <p:cNvSpPr/>
          <p:nvPr/>
        </p:nvSpPr>
        <p:spPr>
          <a:xfrm>
            <a:off x="1011383" y="1029513"/>
            <a:ext cx="2293747" cy="442674"/>
          </a:xfrm>
          <a:prstGeom prst="roundRect">
            <a:avLst/>
          </a:prstGeom>
          <a:ln>
            <a:solidFill>
              <a:srgbClr val="D12112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wrap="none">
            <a:spAutoFit/>
          </a:bodyPr>
          <a:lstStyle/>
          <a:p>
            <a:r>
              <a:rPr lang="uk-UA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до </a:t>
            </a:r>
            <a:r>
              <a:rPr lang="uk-UA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лютого 2019</a:t>
            </a:r>
            <a:endParaRPr lang="uk-UA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462" r="35442" b="19381"/>
          <a:stretch/>
        </p:blipFill>
        <p:spPr>
          <a:xfrm>
            <a:off x="8950036" y="-96982"/>
            <a:ext cx="955964" cy="6954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кутник 1"/>
          <p:cNvSpPr/>
          <p:nvPr/>
        </p:nvSpPr>
        <p:spPr>
          <a:xfrm>
            <a:off x="6636984" y="1029643"/>
            <a:ext cx="17872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164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Крок І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3164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489" y="1827848"/>
            <a:ext cx="880211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12112"/>
                </a:solidFill>
                <a:effectLst>
                  <a:glow rad="215900">
                    <a:srgbClr val="C00000">
                      <a:alpha val="22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</a:rPr>
              <a:t>Визначення та підготовка відповідальних за формування комплектів реєстраційних документів випускників старшої школи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64" y="788064"/>
            <a:ext cx="925573" cy="9255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709" y="980935"/>
            <a:ext cx="1253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Календар ЗНО</a:t>
            </a:r>
            <a:endParaRPr lang="uk-UA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845" y="3507547"/>
            <a:ext cx="3200400" cy="32004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793" y="2898355"/>
            <a:ext cx="2054652" cy="20546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9931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8226"/>
          <a:stretch/>
        </p:blipFill>
        <p:spPr>
          <a:xfrm rot="4487383">
            <a:off x="7134074" y="180366"/>
            <a:ext cx="1413026" cy="27292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462" r="35442" b="19381"/>
          <a:stretch/>
        </p:blipFill>
        <p:spPr>
          <a:xfrm>
            <a:off x="8950036" y="-96982"/>
            <a:ext cx="955964" cy="6954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кутник 1"/>
          <p:cNvSpPr/>
          <p:nvPr/>
        </p:nvSpPr>
        <p:spPr>
          <a:xfrm>
            <a:off x="6863365" y="1394920"/>
            <a:ext cx="3791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164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Крок ІІ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3164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402" y="2066581"/>
            <a:ext cx="880211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12112"/>
                </a:solidFill>
                <a:effectLst>
                  <a:glow rad="215900">
                    <a:srgbClr val="C00000">
                      <a:alpha val="22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</a:rPr>
              <a:t>Підготовка комплектів реєстраційних документів</a:t>
            </a:r>
            <a:endParaRPr kumimoji="0" lang="uk-UA" sz="4000" b="1" i="0" u="none" strike="noStrike" kern="1200" cap="none" spc="0" normalizeH="0" baseline="0" noProof="0" dirty="0">
              <a:ln>
                <a:noFill/>
              </a:ln>
              <a:solidFill>
                <a:srgbClr val="D12112"/>
              </a:solidFill>
              <a:effectLst>
                <a:glow rad="215900">
                  <a:srgbClr val="C00000">
                    <a:alpha val="22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anose="02040502050405020303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550" y="3603046"/>
            <a:ext cx="2619817" cy="223896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9597">
            <a:off x="5560362" y="3718882"/>
            <a:ext cx="1634192" cy="22440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0742">
            <a:off x="2917577" y="4519250"/>
            <a:ext cx="1304925" cy="13525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0742">
            <a:off x="3946059" y="4929371"/>
            <a:ext cx="1304925" cy="13525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2643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круглений прямокутник 15"/>
          <p:cNvSpPr/>
          <p:nvPr/>
        </p:nvSpPr>
        <p:spPr>
          <a:xfrm>
            <a:off x="1041638" y="892083"/>
            <a:ext cx="1825190" cy="783193"/>
          </a:xfrm>
          <a:prstGeom prst="roundRect">
            <a:avLst/>
          </a:prstGeom>
          <a:ln>
            <a:solidFill>
              <a:srgbClr val="D12112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05.02.2019</a:t>
            </a:r>
            <a:r>
              <a:rPr lang="uk-UA" sz="2000" dirty="0" smtClean="0"/>
              <a:t>-</a:t>
            </a:r>
            <a:endParaRPr lang="uk-UA" sz="2000" dirty="0" smtClean="0"/>
          </a:p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18.03.2019</a:t>
            </a:r>
            <a:endParaRPr lang="uk-UA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05" y="3208859"/>
            <a:ext cx="2619817" cy="22389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462" r="35442" b="19381"/>
          <a:stretch/>
        </p:blipFill>
        <p:spPr>
          <a:xfrm>
            <a:off x="8950036" y="-96982"/>
            <a:ext cx="955964" cy="6954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кутник 1"/>
          <p:cNvSpPr/>
          <p:nvPr/>
        </p:nvSpPr>
        <p:spPr>
          <a:xfrm>
            <a:off x="5320145" y="299683"/>
            <a:ext cx="3791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164B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3164B0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842684"/>
            <a:ext cx="8802114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12112"/>
                </a:solidFill>
                <a:effectLst>
                  <a:glow rad="215900">
                    <a:srgbClr val="C00000">
                      <a:alpha val="22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</a:rPr>
              <a:t>Випускники ВНЗ І-ІІ </a:t>
            </a:r>
            <a:r>
              <a:rPr kumimoji="0" lang="uk-UA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12112"/>
                </a:solidFill>
                <a:effectLst>
                  <a:glow rad="215900">
                    <a:srgbClr val="C00000">
                      <a:alpha val="22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</a:rPr>
              <a:t>р.а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12112"/>
                </a:solidFill>
                <a:effectLst>
                  <a:glow rad="215900">
                    <a:srgbClr val="C00000">
                      <a:alpha val="22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</a:rPr>
              <a:t>., ПТНЗ надсилають реєстраційні комплекти документів самостійно</a:t>
            </a:r>
            <a:endParaRPr kumimoji="0" lang="uk-UA" sz="3600" b="1" i="0" u="none" strike="noStrike" kern="1200" cap="none" spc="0" normalizeH="0" baseline="0" noProof="0" dirty="0">
              <a:ln>
                <a:noFill/>
              </a:ln>
              <a:solidFill>
                <a:srgbClr val="D12112"/>
              </a:solidFill>
              <a:effectLst>
                <a:glow rad="215900">
                  <a:srgbClr val="C00000">
                    <a:alpha val="22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anose="02040502050405020303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9597">
            <a:off x="2076911" y="3841151"/>
            <a:ext cx="1634192" cy="22440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0742">
            <a:off x="218581" y="4265009"/>
            <a:ext cx="1304925" cy="13525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0742">
            <a:off x="1353433" y="4952010"/>
            <a:ext cx="1304925" cy="13525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611" y="4745165"/>
            <a:ext cx="1136683" cy="78304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823" y="3681795"/>
            <a:ext cx="1589809" cy="8343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7160">
            <a:off x="4450985" y="3974482"/>
            <a:ext cx="1475914" cy="14759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64" y="788064"/>
            <a:ext cx="925573" cy="92557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7709" y="980935"/>
            <a:ext cx="1253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Календар ЗНО</a:t>
            </a:r>
            <a:endParaRPr lang="uk-UA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968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76005">
            <a:off x="120396" y="1522710"/>
            <a:ext cx="2304364" cy="17900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462" r="35442" b="19381"/>
          <a:stretch/>
        </p:blipFill>
        <p:spPr>
          <a:xfrm>
            <a:off x="8950036" y="-96982"/>
            <a:ext cx="955964" cy="6954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кутник 1"/>
          <p:cNvSpPr/>
          <p:nvPr/>
        </p:nvSpPr>
        <p:spPr>
          <a:xfrm>
            <a:off x="5158170" y="711618"/>
            <a:ext cx="37918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1200" cap="none" spc="0" normalizeH="0" baseline="0" noProof="0" dirty="0">
                <a:ln>
                  <a:noFill/>
                </a:ln>
                <a:solidFill>
                  <a:srgbClr val="3164B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Щоб   досягти  мети, </a:t>
            </a:r>
            <a:endParaRPr kumimoji="0" lang="uk-UA" sz="2800" b="1" i="1" u="none" strike="noStrike" kern="1200" cap="none" spc="0" normalizeH="0" baseline="0" noProof="0" dirty="0" smtClean="0">
              <a:ln>
                <a:noFill/>
              </a:ln>
              <a:solidFill>
                <a:srgbClr val="3164B0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164B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насамперед</a:t>
            </a:r>
            <a:r>
              <a:rPr kumimoji="0" lang="uk-UA" sz="2800" b="1" i="1" u="none" strike="noStrike" kern="1200" cap="none" spc="0" normalizeH="0" baseline="0" noProof="0" dirty="0">
                <a:ln>
                  <a:noFill/>
                </a:ln>
                <a:solidFill>
                  <a:srgbClr val="3164B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, </a:t>
            </a:r>
            <a:r>
              <a:rPr kumimoji="0" lang="uk-UA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164B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потрібно </a:t>
            </a:r>
            <a:r>
              <a:rPr kumimoji="0" lang="uk-UA" sz="2800" b="1" i="1" u="none" strike="noStrike" kern="1200" cap="none" spc="0" normalizeH="0" baseline="0" noProof="0" dirty="0">
                <a:ln>
                  <a:noFill/>
                </a:ln>
                <a:solidFill>
                  <a:srgbClr val="3164B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йти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3164B0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5904" y="2604562"/>
            <a:ext cx="8802114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12112"/>
                </a:solidFill>
                <a:effectLst>
                  <a:glow rad="215900">
                    <a:srgbClr val="C00000">
                      <a:alpha val="22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Пробне зовнішнє незалежне оцінювання </a:t>
            </a:r>
            <a:r>
              <a:rPr kumimoji="0" lang="uk-UA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12112"/>
                </a:solidFill>
                <a:effectLst>
                  <a:glow rad="215900">
                    <a:srgbClr val="C00000">
                      <a:alpha val="22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2019</a:t>
            </a:r>
            <a:endParaRPr kumimoji="0" lang="uk-UA" sz="7200" b="1" i="0" u="none" strike="noStrike" kern="1200" cap="none" spc="0" normalizeH="0" baseline="0" noProof="0" dirty="0">
              <a:ln>
                <a:noFill/>
              </a:ln>
              <a:solidFill>
                <a:srgbClr val="D12112"/>
              </a:solidFill>
              <a:effectLst>
                <a:glow rad="215900">
                  <a:srgbClr val="C00000">
                    <a:alpha val="22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712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529" y="4640707"/>
            <a:ext cx="3399118" cy="20891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isometricOffAxis2Left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95" y="2443651"/>
            <a:ext cx="3619500" cy="23812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462" r="35442" b="19381"/>
          <a:stretch/>
        </p:blipFill>
        <p:spPr>
          <a:xfrm>
            <a:off x="8825345" y="180109"/>
            <a:ext cx="955964" cy="6677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кутник 4"/>
          <p:cNvSpPr/>
          <p:nvPr/>
        </p:nvSpPr>
        <p:spPr>
          <a:xfrm>
            <a:off x="879764" y="538651"/>
            <a:ext cx="7554191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marR="0" lvl="0" indent="-22860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1200" cap="none" spc="0" normalizeH="0" baseline="0" noProof="0" dirty="0">
                <a:ln>
                  <a:solidFill>
                    <a:srgbClr val="D12112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 пробного </a:t>
            </a:r>
            <a:r>
              <a:rPr kumimoji="0" lang="uk-UA" sz="2800" b="1" i="1" u="none" strike="noStrike" kern="1200" cap="none" spc="0" normalizeH="0" baseline="0" noProof="0" dirty="0" smtClean="0">
                <a:ln>
                  <a:solidFill>
                    <a:srgbClr val="D12112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зовнішнього незалежного оцінювання </a:t>
            </a:r>
            <a:r>
              <a:rPr kumimoji="0" lang="uk-UA" sz="2800" b="1" i="0" u="none" strike="noStrike" kern="1200" cap="none" spc="0" normalizeH="0" baseline="0" noProof="0" dirty="0" smtClean="0">
                <a:ln>
                  <a:solidFill>
                    <a:srgbClr val="D12112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sz="2800" b="1" i="0" u="none" strike="noStrike" kern="1200" cap="none" spc="0" normalizeH="0" baseline="0" noProof="0" dirty="0">
                <a:ln>
                  <a:solidFill>
                    <a:srgbClr val="D12112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kumimoji="0" lang="uk-UA" sz="2800" b="0" i="0" u="none" strike="noStrike" kern="1200" cap="none" spc="0" normalizeH="0" baseline="0" noProof="0" dirty="0">
                <a:ln>
                  <a:solidFill>
                    <a:srgbClr val="D12112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ознайомлення </a:t>
            </a:r>
            <a:r>
              <a:rPr kumimoji="0" lang="uk-UA" sz="2800" b="0" i="0" u="none" strike="noStrike" kern="1200" cap="none" spc="0" normalizeH="0" baseline="0" noProof="0" dirty="0" smtClean="0">
                <a:ln>
                  <a:solidFill>
                    <a:srgbClr val="D12112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kumimoji="0" lang="uk-UA" sz="2800" b="0" i="0" u="none" strike="noStrike" kern="1200" cap="none" spc="0" normalizeH="0" baseline="0" noProof="0" dirty="0">
                <a:ln>
                  <a:solidFill>
                    <a:srgbClr val="D12112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процедурою проведення зовнішнього незалежного </a:t>
            </a:r>
            <a:r>
              <a:rPr kumimoji="0" lang="uk-UA" sz="2800" b="0" i="0" u="none" strike="noStrike" kern="1200" cap="none" spc="0" normalizeH="0" baseline="0" noProof="0" dirty="0" smtClean="0">
                <a:ln>
                  <a:solidFill>
                    <a:srgbClr val="D12112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endParaRPr kumimoji="0" lang="uk-UA" sz="2000" b="0" i="0" u="none" strike="noStrike" kern="1200" cap="none" spc="0" normalizeH="0" baseline="0" noProof="0" dirty="0">
              <a:ln>
                <a:solidFill>
                  <a:srgbClr val="D12112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52005" y="2557364"/>
            <a:ext cx="2773340" cy="226753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isometricOffAxis2Left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96" y="4247285"/>
            <a:ext cx="2934614" cy="193066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44" y="2238375"/>
            <a:ext cx="2232457" cy="170410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="" xmlns:p14="http://schemas.microsoft.com/office/powerpoint/2010/main" val="320192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круглений прямокутник 5"/>
          <p:cNvSpPr/>
          <p:nvPr/>
        </p:nvSpPr>
        <p:spPr>
          <a:xfrm>
            <a:off x="1196519" y="837894"/>
            <a:ext cx="2818992" cy="578882"/>
          </a:xfrm>
          <a:prstGeom prst="roundRect">
            <a:avLst/>
          </a:prstGeom>
          <a:ln>
            <a:solidFill>
              <a:srgbClr val="D12112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08-31.01.2019</a:t>
            </a: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462" r="35442" b="19381"/>
          <a:stretch/>
        </p:blipFill>
        <p:spPr>
          <a:xfrm>
            <a:off x="8825345" y="180109"/>
            <a:ext cx="955964" cy="6677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" y="788064"/>
            <a:ext cx="1193136" cy="11931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09" y="980935"/>
            <a:ext cx="1253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Календар  Пробного ЗНО</a:t>
            </a:r>
            <a:endParaRPr kumimoji="0" lang="uk-UA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285" y="4212714"/>
            <a:ext cx="3450510" cy="2575533"/>
          </a:xfrm>
          <a:prstGeom prst="rect">
            <a:avLst/>
          </a:prstGeom>
        </p:spPr>
      </p:pic>
      <p:sp>
        <p:nvSpPr>
          <p:cNvPr id="11" name="Прямокутник 10"/>
          <p:cNvSpPr/>
          <p:nvPr/>
        </p:nvSpPr>
        <p:spPr>
          <a:xfrm>
            <a:off x="4501617" y="4261720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19982" y="1567675"/>
            <a:ext cx="7539764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Реєстрація на пробне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Зовніщнє</a:t>
            </a:r>
            <a:r>
              <a:rPr kumimoji="0" lang="uk-UA" sz="24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незалежне оцінювання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2400" b="1" baseline="0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lvl="0" algn="ctr">
              <a:defRPr/>
            </a:pPr>
            <a:r>
              <a:rPr lang="ru-RU" sz="2400" b="1" i="1" dirty="0" err="1" smtClean="0">
                <a:solidFill>
                  <a:schemeClr val="accent1">
                    <a:lumMod val="75000"/>
                  </a:schemeClr>
                </a:solidFill>
              </a:rPr>
              <a:t>Вартість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1">
                    <a:lumMod val="75000"/>
                  </a:schemeClr>
                </a:solidFill>
              </a:rPr>
              <a:t>проведення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 пробного </a:t>
            </a:r>
            <a:r>
              <a:rPr lang="ru-RU" sz="2400" b="1" i="1" dirty="0" err="1" smtClean="0">
                <a:solidFill>
                  <a:schemeClr val="accent1">
                    <a:lumMod val="75000"/>
                  </a:schemeClr>
                </a:solidFill>
              </a:rPr>
              <a:t>зовнішнього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1">
                    <a:lumMod val="75000"/>
                  </a:schemeClr>
                </a:solidFill>
              </a:rPr>
              <a:t>приблизно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 134 </a:t>
            </a:r>
            <a:r>
              <a:rPr lang="ru-RU" sz="2400" b="1" i="1" dirty="0" err="1" smtClean="0">
                <a:solidFill>
                  <a:schemeClr val="accent1">
                    <a:lumMod val="75000"/>
                  </a:schemeClr>
                </a:solidFill>
              </a:rPr>
              <a:t>гривні</a:t>
            </a:r>
            <a:endParaRPr kumimoji="0" lang="uk-UA" sz="2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12" name="Рисунок 11" descr="Фрагмент екрана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870" y="4630120"/>
            <a:ext cx="3298985" cy="502006"/>
          </a:xfrm>
          <a:prstGeom prst="rect">
            <a:avLst/>
          </a:prstGeom>
        </p:spPr>
      </p:pic>
      <p:sp>
        <p:nvSpPr>
          <p:cNvPr id="19" name="Округлений прямокутник 18"/>
          <p:cNvSpPr/>
          <p:nvPr/>
        </p:nvSpPr>
        <p:spPr>
          <a:xfrm>
            <a:off x="4689894" y="5348214"/>
            <a:ext cx="2661061" cy="655150"/>
          </a:xfrm>
          <a:prstGeom prst="roundRect">
            <a:avLst/>
          </a:prstGeom>
          <a:solidFill>
            <a:srgbClr val="6E8ABD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72633" y="5353400"/>
            <a:ext cx="1821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РЕЗУЛЬТАТИ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п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робного ЗНО</a:t>
            </a:r>
            <a:endParaRPr kumimoji="0" lang="uk-UA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870" y="5197315"/>
            <a:ext cx="821717" cy="82171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943" y="4092860"/>
            <a:ext cx="2765140" cy="27651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24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круглений прямокутник 5"/>
          <p:cNvSpPr/>
          <p:nvPr/>
        </p:nvSpPr>
        <p:spPr>
          <a:xfrm>
            <a:off x="1196519" y="937138"/>
            <a:ext cx="2336960" cy="578882"/>
          </a:xfrm>
          <a:prstGeom prst="roundRect">
            <a:avLst/>
          </a:prstGeom>
          <a:ln>
            <a:solidFill>
              <a:srgbClr val="D12112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16</a:t>
            </a: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.03.2019 </a:t>
            </a:r>
            <a:endParaRPr kumimoji="0" lang="uk-UA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462" r="35442" b="19381"/>
          <a:stretch/>
        </p:blipFill>
        <p:spPr>
          <a:xfrm>
            <a:off x="8825345" y="180109"/>
            <a:ext cx="955964" cy="6677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" y="788064"/>
            <a:ext cx="1193136" cy="11931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09" y="980935"/>
            <a:ext cx="1253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Календар  Пробного ЗНО</a:t>
            </a:r>
            <a:endParaRPr kumimoji="0" lang="uk-UA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59187" y="1727035"/>
            <a:ext cx="7557783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Проведення пробного зовнішнього незалежного оцінювання  з української мови і літератури</a:t>
            </a:r>
            <a:endParaRPr kumimoji="0" lang="uk-UA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13" t="14546" r="12223" b="3636"/>
          <a:stretch/>
        </p:blipFill>
        <p:spPr>
          <a:xfrm>
            <a:off x="5459830" y="3323045"/>
            <a:ext cx="2437772" cy="33857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531" y="3336900"/>
            <a:ext cx="3983938" cy="37617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12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41" t="11636" r="14279" b="2909"/>
          <a:stretch/>
        </p:blipFill>
        <p:spPr>
          <a:xfrm>
            <a:off x="6155049" y="4286618"/>
            <a:ext cx="1591090" cy="23968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41" t="11636" r="14279" b="2909"/>
          <a:stretch/>
        </p:blipFill>
        <p:spPr>
          <a:xfrm>
            <a:off x="4549038" y="4286618"/>
            <a:ext cx="1591090" cy="23968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41" t="11636" r="14279" b="2909"/>
          <a:stretch/>
        </p:blipFill>
        <p:spPr>
          <a:xfrm>
            <a:off x="2856543" y="4324078"/>
            <a:ext cx="1591090" cy="23968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41" t="11636" r="14279" b="2909"/>
          <a:stretch/>
        </p:blipFill>
        <p:spPr>
          <a:xfrm>
            <a:off x="1587728" y="4304100"/>
            <a:ext cx="1591090" cy="23968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41" t="11636" r="14279" b="2909"/>
          <a:stretch/>
        </p:blipFill>
        <p:spPr>
          <a:xfrm>
            <a:off x="3571565" y="3648406"/>
            <a:ext cx="1591090" cy="23968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Округлений прямокутник 5"/>
          <p:cNvSpPr/>
          <p:nvPr/>
        </p:nvSpPr>
        <p:spPr>
          <a:xfrm>
            <a:off x="1196519" y="937138"/>
            <a:ext cx="2274868" cy="578882"/>
          </a:xfrm>
          <a:prstGeom prst="roundRect">
            <a:avLst/>
          </a:prstGeom>
          <a:ln>
            <a:solidFill>
              <a:srgbClr val="D12112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23.03.2019</a:t>
            </a:r>
            <a:endParaRPr kumimoji="0" lang="uk-UA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462" r="35442" b="19381"/>
          <a:stretch/>
        </p:blipFill>
        <p:spPr>
          <a:xfrm>
            <a:off x="8825345" y="180109"/>
            <a:ext cx="955964" cy="6677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" y="788064"/>
            <a:ext cx="1193136" cy="11931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09" y="980935"/>
            <a:ext cx="1253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Календар  Пробного ЗНО</a:t>
            </a:r>
            <a:endParaRPr kumimoji="0" lang="uk-UA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68320" y="1572009"/>
            <a:ext cx="7557783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Проведення пробного 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зовнішнього незалежного оцінювання з 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математики,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історії 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України, біології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географії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фізики, хімії, 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англійської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німецької, французької, іспанської 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мов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41" t="11636" r="14279" b="2909"/>
          <a:stretch/>
        </p:blipFill>
        <p:spPr>
          <a:xfrm>
            <a:off x="485237" y="3648406"/>
            <a:ext cx="1591090" cy="23968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кутник 8"/>
          <p:cNvSpPr/>
          <p:nvPr/>
        </p:nvSpPr>
        <p:spPr>
          <a:xfrm>
            <a:off x="609928" y="3906981"/>
            <a:ext cx="1301999" cy="13854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3705" y="3825470"/>
            <a:ext cx="22305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 МАТЕМАТИКИ</a:t>
            </a:r>
            <a:endParaRPr kumimoji="0" lang="uk-UA" sz="11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41" t="11636" r="14279" b="2909"/>
          <a:stretch/>
        </p:blipFill>
        <p:spPr>
          <a:xfrm>
            <a:off x="1993043" y="3648406"/>
            <a:ext cx="1591090" cy="23968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Прямокутник 15"/>
          <p:cNvSpPr/>
          <p:nvPr/>
        </p:nvSpPr>
        <p:spPr>
          <a:xfrm>
            <a:off x="2117734" y="3920550"/>
            <a:ext cx="1301999" cy="13854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12912" y="3845448"/>
            <a:ext cx="22305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 ІСТОРІЇ УКРАЇНИ</a:t>
            </a:r>
            <a:endParaRPr kumimoji="0" lang="uk-UA" sz="105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Прямокутник 23"/>
          <p:cNvSpPr/>
          <p:nvPr/>
        </p:nvSpPr>
        <p:spPr>
          <a:xfrm>
            <a:off x="3690412" y="3892545"/>
            <a:ext cx="1301999" cy="13854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Прямокутник 24"/>
          <p:cNvSpPr/>
          <p:nvPr/>
        </p:nvSpPr>
        <p:spPr>
          <a:xfrm>
            <a:off x="2879734" y="4682550"/>
            <a:ext cx="1301999" cy="13854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4812" y="3825470"/>
            <a:ext cx="22305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 ГЕОГРАФІЇ</a:t>
            </a:r>
            <a:endParaRPr kumimoji="0" lang="uk-UA" sz="105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41" t="11636" r="14279" b="2909"/>
          <a:stretch/>
        </p:blipFill>
        <p:spPr>
          <a:xfrm>
            <a:off x="5177576" y="3648406"/>
            <a:ext cx="1591090" cy="23968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864" y="4479523"/>
            <a:ext cx="3013764" cy="2440929"/>
          </a:xfrm>
          <a:prstGeom prst="rect">
            <a:avLst/>
          </a:prstGeom>
        </p:spPr>
      </p:pic>
      <p:sp>
        <p:nvSpPr>
          <p:cNvPr id="23" name="Прямокутник 22"/>
          <p:cNvSpPr/>
          <p:nvPr/>
        </p:nvSpPr>
        <p:spPr>
          <a:xfrm>
            <a:off x="5267055" y="3851277"/>
            <a:ext cx="1301999" cy="13854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14246" y="3825470"/>
            <a:ext cx="22305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 ФІЗИКИ</a:t>
            </a:r>
            <a:endParaRPr kumimoji="0" lang="uk-UA" sz="105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41" t="11636" r="14279" b="2909"/>
          <a:stretch/>
        </p:blipFill>
        <p:spPr>
          <a:xfrm>
            <a:off x="6805724" y="3648406"/>
            <a:ext cx="1591090" cy="23968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Прямокутник 19"/>
          <p:cNvSpPr/>
          <p:nvPr/>
        </p:nvSpPr>
        <p:spPr>
          <a:xfrm>
            <a:off x="6947036" y="3851277"/>
            <a:ext cx="1301999" cy="13854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97197" y="3811340"/>
            <a:ext cx="22305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 ХІМІЇ</a:t>
            </a:r>
            <a:endParaRPr kumimoji="0" lang="uk-UA" sz="105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37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243" y="3610996"/>
            <a:ext cx="2299163" cy="18483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462" r="35442" b="19381"/>
          <a:stretch/>
        </p:blipFill>
        <p:spPr>
          <a:xfrm>
            <a:off x="8841514" y="199172"/>
            <a:ext cx="955964" cy="6677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2" name="TextBox 71"/>
          <p:cNvSpPr txBox="1"/>
          <p:nvPr/>
        </p:nvSpPr>
        <p:spPr>
          <a:xfrm>
            <a:off x="514932" y="1724208"/>
            <a:ext cx="8326582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Кожен зареєстрований учасник має право скласти </a:t>
            </a:r>
            <a:r>
              <a:rPr lang="uk-UA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ЗНО не </a:t>
            </a:r>
            <a:r>
              <a:rPr lang="uk-UA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більш як з чотирьох </a:t>
            </a:r>
            <a:r>
              <a:rPr lang="uk-UA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предметів</a:t>
            </a:r>
            <a:endParaRPr lang="uk-UA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/>
            <a:endParaRPr lang="uk-UA" sz="1600" b="1" dirty="0">
              <a:solidFill>
                <a:srgbClr val="C0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720" y="3448914"/>
            <a:ext cx="3250794" cy="32507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90720" y="4097068"/>
            <a:ext cx="55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</a:t>
            </a:r>
            <a:endParaRPr lang="uk-UA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05437" y="3696166"/>
            <a:ext cx="55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2</a:t>
            </a:r>
            <a:endParaRPr lang="uk-UA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50113" y="5494648"/>
            <a:ext cx="55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3</a:t>
            </a:r>
            <a:endParaRPr lang="uk-UA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93527" y="5338663"/>
            <a:ext cx="55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4</a:t>
            </a:r>
            <a:endParaRPr lang="uk-UA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34" name="Рисунок 33" descr="Фрагмент екрана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1293">
            <a:off x="3034241" y="4192777"/>
            <a:ext cx="1347743" cy="2769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594" y="4331076"/>
            <a:ext cx="2455714" cy="23271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7942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462" r="35442" b="19381"/>
          <a:stretch/>
        </p:blipFill>
        <p:spPr>
          <a:xfrm>
            <a:off x="8841514" y="199172"/>
            <a:ext cx="955964" cy="6677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75" y="2151350"/>
            <a:ext cx="2746626" cy="274662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 flipH="1">
            <a:off x="3263769" y="1987048"/>
            <a:ext cx="210724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uk-UA" sz="6000" dirty="0" smtClean="0">
                <a:solidFill>
                  <a:srgbClr val="4494BC"/>
                </a:solidFill>
                <a:latin typeface="Arial Black" panose="020B0A04020102020204" pitchFamily="34" charset="0"/>
              </a:rPr>
              <a:t>ДПА</a:t>
            </a:r>
            <a:endParaRPr lang="uk-UA" sz="6000" dirty="0">
              <a:solidFill>
                <a:srgbClr val="4494BC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20" name="Пряма сполучна лінія 19"/>
          <p:cNvCxnSpPr/>
          <p:nvPr/>
        </p:nvCxnSpPr>
        <p:spPr>
          <a:xfrm>
            <a:off x="3931341" y="2162589"/>
            <a:ext cx="45971" cy="2486550"/>
          </a:xfrm>
          <a:prstGeom prst="line">
            <a:avLst/>
          </a:prstGeom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трілка вправо 22"/>
          <p:cNvSpPr/>
          <p:nvPr/>
        </p:nvSpPr>
        <p:spPr>
          <a:xfrm>
            <a:off x="3900302" y="2082329"/>
            <a:ext cx="1092623" cy="160519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Стрілка вправо 24"/>
          <p:cNvSpPr/>
          <p:nvPr/>
        </p:nvSpPr>
        <p:spPr>
          <a:xfrm>
            <a:off x="3961801" y="4556700"/>
            <a:ext cx="1092623" cy="160519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Стрілка вправо 25"/>
          <p:cNvSpPr/>
          <p:nvPr/>
        </p:nvSpPr>
        <p:spPr>
          <a:xfrm>
            <a:off x="3977394" y="3338837"/>
            <a:ext cx="1092623" cy="160519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Овал 57"/>
          <p:cNvSpPr/>
          <p:nvPr/>
        </p:nvSpPr>
        <p:spPr>
          <a:xfrm>
            <a:off x="5240414" y="1719448"/>
            <a:ext cx="2933341" cy="857866"/>
          </a:xfrm>
          <a:prstGeom prst="ellipse">
            <a:avLst/>
          </a:prstGeom>
          <a:solidFill>
            <a:srgbClr val="4C9FC8">
              <a:alpha val="50196"/>
            </a:srgb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1" name="Овал 60"/>
          <p:cNvSpPr/>
          <p:nvPr/>
        </p:nvSpPr>
        <p:spPr>
          <a:xfrm>
            <a:off x="5240414" y="2661503"/>
            <a:ext cx="2902682" cy="857866"/>
          </a:xfrm>
          <a:prstGeom prst="ellipse">
            <a:avLst/>
          </a:prstGeom>
          <a:solidFill>
            <a:srgbClr val="4C9FC8">
              <a:alpha val="50196"/>
            </a:srgb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2" name="Овал 61"/>
          <p:cNvSpPr/>
          <p:nvPr/>
        </p:nvSpPr>
        <p:spPr>
          <a:xfrm>
            <a:off x="5211738" y="3252952"/>
            <a:ext cx="2901908" cy="857866"/>
          </a:xfrm>
          <a:prstGeom prst="ellipse">
            <a:avLst/>
          </a:prstGeom>
          <a:solidFill>
            <a:srgbClr val="4C9FC8">
              <a:alpha val="50196"/>
            </a:srgb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3" name="Овал 62"/>
          <p:cNvSpPr/>
          <p:nvPr/>
        </p:nvSpPr>
        <p:spPr>
          <a:xfrm>
            <a:off x="5251457" y="4288286"/>
            <a:ext cx="2948976" cy="857866"/>
          </a:xfrm>
          <a:prstGeom prst="ellipse">
            <a:avLst/>
          </a:prstGeom>
          <a:solidFill>
            <a:srgbClr val="4C9FC8">
              <a:alpha val="50196"/>
            </a:srgb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artisticGlowEdges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2525"/>
          <a:stretch/>
        </p:blipFill>
        <p:spPr>
          <a:xfrm>
            <a:off x="5490621" y="1851635"/>
            <a:ext cx="531439" cy="593491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5741800" y="1803637"/>
            <a:ext cx="224746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uk-UA" sz="2000" b="1" dirty="0" smtClean="0">
                <a:solidFill>
                  <a:srgbClr val="4576A3"/>
                </a:solidFill>
                <a:latin typeface="Monotype Corsiva" panose="03010101010201010101" pitchFamily="66" charset="0"/>
              </a:rPr>
              <a:t>Українська мова і література</a:t>
            </a:r>
            <a:endParaRPr lang="uk-UA" sz="2000" b="1" dirty="0">
              <a:solidFill>
                <a:srgbClr val="4576A3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931" y="2801983"/>
            <a:ext cx="575617" cy="469184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5853431" y="2774463"/>
            <a:ext cx="232754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ru-RU" sz="2000" b="1" dirty="0" smtClean="0">
                <a:solidFill>
                  <a:srgbClr val="4576A3"/>
                </a:solidFill>
                <a:latin typeface="Monotype Corsiva" panose="03010101010201010101" pitchFamily="66" charset="0"/>
              </a:rPr>
              <a:t>Математика</a:t>
            </a:r>
            <a:endParaRPr lang="uk-UA" sz="2000" b="1" dirty="0">
              <a:solidFill>
                <a:srgbClr val="4576A3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003" y="3432806"/>
            <a:ext cx="333448" cy="530968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5701758" y="3548942"/>
            <a:ext cx="232754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ru-RU" sz="2000" b="1" dirty="0" err="1">
                <a:solidFill>
                  <a:srgbClr val="4576A3"/>
                </a:solidFill>
                <a:latin typeface="Monotype Corsiva" panose="03010101010201010101" pitchFamily="66" charset="0"/>
              </a:rPr>
              <a:t>і</a:t>
            </a:r>
            <a:r>
              <a:rPr lang="ru-RU" sz="2000" b="1" dirty="0" err="1" smtClean="0">
                <a:solidFill>
                  <a:srgbClr val="4576A3"/>
                </a:solidFill>
                <a:latin typeface="Monotype Corsiva" panose="03010101010201010101" pitchFamily="66" charset="0"/>
              </a:rPr>
              <a:t>сторія</a:t>
            </a:r>
            <a:r>
              <a:rPr lang="ru-RU" sz="2000" b="1" dirty="0" smtClean="0">
                <a:solidFill>
                  <a:srgbClr val="4576A3"/>
                </a:solidFill>
                <a:latin typeface="Monotype Corsiva" panose="03010101010201010101" pitchFamily="66" charset="0"/>
              </a:rPr>
              <a:t> </a:t>
            </a:r>
            <a:r>
              <a:rPr lang="ru-RU" sz="2000" b="1" dirty="0" err="1" smtClean="0">
                <a:solidFill>
                  <a:srgbClr val="4576A3"/>
                </a:solidFill>
                <a:latin typeface="Monotype Corsiva" panose="03010101010201010101" pitchFamily="66" charset="0"/>
              </a:rPr>
              <a:t>України</a:t>
            </a:r>
            <a:endParaRPr lang="uk-UA" sz="2000" b="1" dirty="0">
              <a:solidFill>
                <a:srgbClr val="4576A3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351056" y="4348324"/>
            <a:ext cx="267433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uk-UA" sz="2000" b="1" dirty="0">
                <a:solidFill>
                  <a:srgbClr val="4576A3"/>
                </a:solidFill>
                <a:latin typeface="Monotype Corsiva" panose="03010101010201010101" pitchFamily="66" charset="0"/>
              </a:rPr>
              <a:t>і</a:t>
            </a:r>
            <a:r>
              <a:rPr lang="uk-UA" sz="2000" b="1" dirty="0" smtClean="0">
                <a:solidFill>
                  <a:srgbClr val="4576A3"/>
                </a:solidFill>
                <a:latin typeface="Monotype Corsiva" panose="03010101010201010101" pitchFamily="66" charset="0"/>
              </a:rPr>
              <a:t>ноземні мови, біологія, географія, хімія, фізика</a:t>
            </a:r>
            <a:endParaRPr lang="uk-UA" sz="2000" b="1" dirty="0">
              <a:solidFill>
                <a:srgbClr val="4576A3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32360" y="4897976"/>
            <a:ext cx="257494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uk-UA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випускник </a:t>
            </a:r>
            <a:r>
              <a:rPr lang="uk-UA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старшої </a:t>
            </a:r>
            <a:r>
              <a:rPr lang="uk-UA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школи ЗНЗ </a:t>
            </a:r>
            <a:r>
              <a:rPr lang="uk-UA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2019</a:t>
            </a:r>
            <a:endParaRPr lang="uk-UA" sz="16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73998" y="3051959"/>
            <a:ext cx="1218977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або (і)</a:t>
            </a:r>
            <a:endParaRPr lang="uk-UA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176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254" y="2068955"/>
            <a:ext cx="1253627" cy="1758292"/>
          </a:xfrm>
          <a:prstGeom prst="rect">
            <a:avLst/>
          </a:prstGeom>
        </p:spPr>
      </p:pic>
      <p:sp>
        <p:nvSpPr>
          <p:cNvPr id="6" name="Округлений прямокутник 5"/>
          <p:cNvSpPr/>
          <p:nvPr/>
        </p:nvSpPr>
        <p:spPr>
          <a:xfrm>
            <a:off x="1060649" y="871168"/>
            <a:ext cx="1635970" cy="408623"/>
          </a:xfrm>
          <a:prstGeom prst="roundRect">
            <a:avLst/>
          </a:prstGeom>
          <a:ln>
            <a:solidFill>
              <a:srgbClr val="D12112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05.02-18.03</a:t>
            </a:r>
            <a:endParaRPr lang="uk-UA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462" r="35442" b="19381"/>
          <a:stretch/>
        </p:blipFill>
        <p:spPr>
          <a:xfrm>
            <a:off x="8825345" y="180109"/>
            <a:ext cx="955964" cy="6677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64" y="788064"/>
            <a:ext cx="925573" cy="9255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09" y="980935"/>
            <a:ext cx="1253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smtClean="0">
                <a:solidFill>
                  <a:srgbClr val="002060"/>
                </a:solidFill>
                <a:latin typeface="Georgia" panose="02040502050405020303" pitchFamily="18" charset="0"/>
              </a:rPr>
              <a:t>Календар ЗНО</a:t>
            </a:r>
            <a:endParaRPr lang="uk-UA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64" y="3471595"/>
            <a:ext cx="3477864" cy="34778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675" y="3019918"/>
            <a:ext cx="3782289" cy="3014011"/>
          </a:xfrm>
          <a:prstGeom prst="rect">
            <a:avLst/>
          </a:prstGeom>
        </p:spPr>
      </p:pic>
      <p:pic>
        <p:nvPicPr>
          <p:cNvPr id="10" name="Рисунок 9" descr="Фрагмент екрана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588" y="3344465"/>
            <a:ext cx="3498975" cy="573187"/>
          </a:xfrm>
          <a:prstGeom prst="rect">
            <a:avLst/>
          </a:prstGeom>
        </p:spPr>
      </p:pic>
      <p:sp>
        <p:nvSpPr>
          <p:cNvPr id="11" name="Прямокутник 10"/>
          <p:cNvSpPr/>
          <p:nvPr/>
        </p:nvSpPr>
        <p:spPr>
          <a:xfrm>
            <a:off x="4162588" y="3044044"/>
            <a:ext cx="2372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http://kievtest.org.ua/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80285" y="1266951"/>
            <a:ext cx="712476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24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Подання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реєстраційних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документів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 особами для </a:t>
            </a:r>
            <a:r>
              <a:rPr lang="ru-RU" sz="24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участі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 у ЗНО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42768" y="4375445"/>
            <a:ext cx="1375801" cy="340519"/>
          </a:xfrm>
          <a:prstGeom prst="round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Реєстрація</a:t>
            </a:r>
            <a:endParaRPr lang="uk-UA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050" y="3916313"/>
            <a:ext cx="1221220" cy="122122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2144">
            <a:off x="15602" y="2644068"/>
            <a:ext cx="2162175" cy="18478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186" t="13637" r="26111"/>
          <a:stretch/>
        </p:blipFill>
        <p:spPr>
          <a:xfrm rot="19495400">
            <a:off x="1250607" y="2931875"/>
            <a:ext cx="375209" cy="52724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124" t="13637" r="23988"/>
          <a:stretch/>
        </p:blipFill>
        <p:spPr>
          <a:xfrm>
            <a:off x="702296" y="3839506"/>
            <a:ext cx="614811" cy="82279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124" t="13637" r="23988"/>
          <a:stretch/>
        </p:blipFill>
        <p:spPr>
          <a:xfrm>
            <a:off x="1292942" y="3856356"/>
            <a:ext cx="646694" cy="8216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9792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круглений прямокутник 5"/>
          <p:cNvSpPr/>
          <p:nvPr/>
        </p:nvSpPr>
        <p:spPr>
          <a:xfrm>
            <a:off x="1060649" y="871168"/>
            <a:ext cx="1655578" cy="408623"/>
          </a:xfrm>
          <a:prstGeom prst="roundRect">
            <a:avLst/>
          </a:prstGeom>
          <a:ln>
            <a:solidFill>
              <a:srgbClr val="D12112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05.02-25.03</a:t>
            </a:r>
            <a:endParaRPr lang="uk-UA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462" r="35442" b="19381"/>
          <a:stretch/>
        </p:blipFill>
        <p:spPr>
          <a:xfrm>
            <a:off x="8825345" y="180109"/>
            <a:ext cx="955964" cy="6677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64" y="788064"/>
            <a:ext cx="925573" cy="9255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09" y="980935"/>
            <a:ext cx="1253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smtClean="0">
                <a:solidFill>
                  <a:srgbClr val="002060"/>
                </a:solidFill>
                <a:latin typeface="Georgia" panose="02040502050405020303" pitchFamily="18" charset="0"/>
              </a:rPr>
              <a:t>Календар ЗНО</a:t>
            </a:r>
            <a:endParaRPr lang="uk-UA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64" y="3471595"/>
            <a:ext cx="3477864" cy="34778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675" y="3019918"/>
            <a:ext cx="3782289" cy="3014011"/>
          </a:xfrm>
          <a:prstGeom prst="rect">
            <a:avLst/>
          </a:prstGeom>
        </p:spPr>
      </p:pic>
      <p:pic>
        <p:nvPicPr>
          <p:cNvPr id="10" name="Рисунок 9" descr="Фрагмент екрана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588" y="3344465"/>
            <a:ext cx="3498975" cy="573187"/>
          </a:xfrm>
          <a:prstGeom prst="rect">
            <a:avLst/>
          </a:prstGeom>
        </p:spPr>
      </p:pic>
      <p:sp>
        <p:nvSpPr>
          <p:cNvPr id="11" name="Прямокутник 10"/>
          <p:cNvSpPr/>
          <p:nvPr/>
        </p:nvSpPr>
        <p:spPr>
          <a:xfrm>
            <a:off x="4162588" y="3044044"/>
            <a:ext cx="2372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http://kievtest.org.ua/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06108" y="1596991"/>
            <a:ext cx="712476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24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Унесення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за </a:t>
            </a:r>
            <a:r>
              <a:rPr lang="ru-RU" sz="24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вимогою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учасників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 ЗНО </a:t>
            </a:r>
            <a:r>
              <a:rPr lang="ru-RU" sz="24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змін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 до </a:t>
            </a:r>
            <a:r>
              <a:rPr lang="ru-RU" sz="24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реєстраційних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даних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 (</a:t>
            </a:r>
            <a:r>
              <a:rPr lang="ru-RU" sz="24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перереєстрація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)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832" y="4055527"/>
            <a:ext cx="908109" cy="90810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496008" y="4339321"/>
            <a:ext cx="1841188" cy="340519"/>
          </a:xfrm>
          <a:prstGeom prst="round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solidFill>
                  <a:srgbClr val="002060"/>
                </a:solidFill>
                <a:latin typeface="Georgia" panose="02040502050405020303" pitchFamily="18" charset="0"/>
              </a:rPr>
              <a:t>П</a:t>
            </a:r>
            <a:r>
              <a:rPr lang="uk-UA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еререєстрація</a:t>
            </a:r>
            <a:endParaRPr lang="uk-UA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43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круглений прямокутник 5"/>
          <p:cNvSpPr/>
          <p:nvPr/>
        </p:nvSpPr>
        <p:spPr>
          <a:xfrm>
            <a:off x="1060649" y="871168"/>
            <a:ext cx="2171924" cy="442674"/>
          </a:xfrm>
          <a:prstGeom prst="roundRect">
            <a:avLst/>
          </a:prstGeom>
          <a:ln>
            <a:solidFill>
              <a:srgbClr val="D12112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wrap="none">
            <a:spAutoFit/>
          </a:bodyPr>
          <a:lstStyle/>
          <a:p>
            <a:r>
              <a:rPr lang="uk-UA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до </a:t>
            </a:r>
            <a:r>
              <a:rPr lang="uk-UA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30.04.2019 </a:t>
            </a:r>
            <a:endParaRPr lang="uk-UA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462" r="35442" b="19381"/>
          <a:stretch/>
        </p:blipFill>
        <p:spPr>
          <a:xfrm>
            <a:off x="8825345" y="180109"/>
            <a:ext cx="955964" cy="6677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64" y="788064"/>
            <a:ext cx="925573" cy="9255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09" y="980935"/>
            <a:ext cx="1253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Календар ЗНО</a:t>
            </a:r>
            <a:endParaRPr lang="uk-UA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64" y="3471595"/>
            <a:ext cx="3477864" cy="34778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675" y="3019918"/>
            <a:ext cx="3366653" cy="2682801"/>
          </a:xfrm>
          <a:prstGeom prst="rect">
            <a:avLst/>
          </a:prstGeom>
        </p:spPr>
      </p:pic>
      <p:pic>
        <p:nvPicPr>
          <p:cNvPr id="10" name="Рисунок 9" descr="Фрагмент екрана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589" y="3315199"/>
            <a:ext cx="3104824" cy="573187"/>
          </a:xfrm>
          <a:prstGeom prst="rect">
            <a:avLst/>
          </a:prstGeom>
        </p:spPr>
      </p:pic>
      <p:sp>
        <p:nvSpPr>
          <p:cNvPr id="11" name="Прямокутник 10"/>
          <p:cNvSpPr/>
          <p:nvPr/>
        </p:nvSpPr>
        <p:spPr>
          <a:xfrm>
            <a:off x="4080441" y="3032050"/>
            <a:ext cx="2372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http://kievtest.org.ua/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71154" y="4071877"/>
            <a:ext cx="1645090" cy="578882"/>
          </a:xfrm>
          <a:prstGeom prst="round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Запрошення-перепустка</a:t>
            </a:r>
            <a:endParaRPr lang="uk-UA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142" y="3993921"/>
            <a:ext cx="642578" cy="6425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69992" y="1401252"/>
            <a:ext cx="712476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24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Розміщення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на </a:t>
            </a:r>
            <a:r>
              <a:rPr lang="ru-RU" sz="24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інформаційних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сторінках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учасників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запрошень-перепусток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 для </a:t>
            </a:r>
            <a:r>
              <a:rPr lang="ru-RU" sz="24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участі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 у ЗНО</a:t>
            </a:r>
          </a:p>
        </p:txBody>
      </p:sp>
    </p:spTree>
    <p:extLst>
      <p:ext uri="{BB962C8B-B14F-4D97-AF65-F5344CB8AC3E}">
        <p14:creationId xmlns="" xmlns:p14="http://schemas.microsoft.com/office/powerpoint/2010/main" val="3620773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462" r="35442" b="19381"/>
          <a:stretch/>
        </p:blipFill>
        <p:spPr>
          <a:xfrm>
            <a:off x="8825345" y="180109"/>
            <a:ext cx="955964" cy="6677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56214" y="253200"/>
            <a:ext cx="7865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32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Календар</a:t>
            </a:r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проведення</a:t>
            </a:r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ЗНО - 2018  </a:t>
            </a:r>
            <a:endParaRPr lang="uk-UA" sz="32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8985" y="1124465"/>
            <a:ext cx="2323070" cy="12109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Математика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7816" y="2759676"/>
            <a:ext cx="2294237" cy="10956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Українська</a:t>
            </a:r>
            <a:r>
              <a:rPr lang="ru-RU" dirty="0" smtClean="0"/>
              <a:t> </a:t>
            </a:r>
            <a:r>
              <a:rPr lang="ru-RU" dirty="0" err="1" smtClean="0"/>
              <a:t>мова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література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5460" y="4341339"/>
            <a:ext cx="2405449" cy="123155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Іспанська</a:t>
            </a:r>
            <a:r>
              <a:rPr lang="ru-RU" dirty="0" smtClean="0"/>
              <a:t>, </a:t>
            </a:r>
            <a:r>
              <a:rPr lang="ru-RU" dirty="0" err="1" smtClean="0"/>
              <a:t>німецька</a:t>
            </a:r>
            <a:r>
              <a:rPr lang="ru-RU" dirty="0" smtClean="0"/>
              <a:t>, </a:t>
            </a:r>
            <a:r>
              <a:rPr lang="ru-RU" dirty="0" err="1" smtClean="0"/>
              <a:t>французька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4562" y="1145058"/>
            <a:ext cx="2405449" cy="123155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Англійська</a:t>
            </a:r>
            <a:r>
              <a:rPr lang="ru-RU" dirty="0" smtClean="0"/>
              <a:t> </a:t>
            </a:r>
            <a:r>
              <a:rPr lang="ru-RU" dirty="0" err="1" smtClean="0"/>
              <a:t>мова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70422" y="4258960"/>
            <a:ext cx="2405449" cy="123155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Історія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23968" y="2644345"/>
            <a:ext cx="2405449" cy="123155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Фізика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58481" y="1118633"/>
            <a:ext cx="2405449" cy="123155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Біологія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74260" y="2652582"/>
            <a:ext cx="2405449" cy="123155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Географія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00119" y="4296031"/>
            <a:ext cx="2405449" cy="123155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Хімія</a:t>
            </a:r>
            <a:endParaRPr lang="ru-RU" dirty="0"/>
          </a:p>
        </p:txBody>
      </p:sp>
      <p:sp>
        <p:nvSpPr>
          <p:cNvPr id="17" name="7-конечная звезда 16"/>
          <p:cNvSpPr/>
          <p:nvPr/>
        </p:nvSpPr>
        <p:spPr>
          <a:xfrm rot="20732930">
            <a:off x="2954758" y="2384850"/>
            <a:ext cx="1260390" cy="864974"/>
          </a:xfrm>
          <a:prstGeom prst="star7">
            <a:avLst>
              <a:gd name="adj" fmla="val 40032"/>
              <a:gd name="hf" fmla="val 102572"/>
              <a:gd name="vf" fmla="val 10521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</a:rPr>
              <a:t>30.05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9" name="7-конечная звезда 18"/>
          <p:cNvSpPr/>
          <p:nvPr/>
        </p:nvSpPr>
        <p:spPr>
          <a:xfrm rot="20732930">
            <a:off x="87990" y="2240690"/>
            <a:ext cx="1260390" cy="864974"/>
          </a:xfrm>
          <a:prstGeom prst="star7">
            <a:avLst>
              <a:gd name="adj" fmla="val 40032"/>
              <a:gd name="hf" fmla="val 102572"/>
              <a:gd name="vf" fmla="val 10521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</a:rPr>
              <a:t>23.05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0" name="7-конечная звезда 19"/>
          <p:cNvSpPr/>
          <p:nvPr/>
        </p:nvSpPr>
        <p:spPr>
          <a:xfrm rot="20732930">
            <a:off x="87990" y="3884137"/>
            <a:ext cx="1260390" cy="864974"/>
          </a:xfrm>
          <a:prstGeom prst="star7">
            <a:avLst>
              <a:gd name="adj" fmla="val 40032"/>
              <a:gd name="hf" fmla="val 102572"/>
              <a:gd name="vf" fmla="val 10521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</a:rPr>
              <a:t>27.05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1" name="7-конечная звезда 20"/>
          <p:cNvSpPr/>
          <p:nvPr/>
        </p:nvSpPr>
        <p:spPr>
          <a:xfrm rot="20732930">
            <a:off x="2983592" y="807304"/>
            <a:ext cx="1260390" cy="864974"/>
          </a:xfrm>
          <a:prstGeom prst="star7">
            <a:avLst>
              <a:gd name="adj" fmla="val 40032"/>
              <a:gd name="hf" fmla="val 102572"/>
              <a:gd name="vf" fmla="val 10521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</a:rPr>
              <a:t>28.05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2" name="7-конечная звезда 21"/>
          <p:cNvSpPr/>
          <p:nvPr/>
        </p:nvSpPr>
        <p:spPr>
          <a:xfrm rot="20732930">
            <a:off x="87989" y="930872"/>
            <a:ext cx="1260390" cy="864974"/>
          </a:xfrm>
          <a:prstGeom prst="star7">
            <a:avLst>
              <a:gd name="adj" fmla="val 40032"/>
              <a:gd name="hf" fmla="val 102572"/>
              <a:gd name="vf" fmla="val 10521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</a:rPr>
              <a:t>21.05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3" name="7-конечная звезда 22"/>
          <p:cNvSpPr/>
          <p:nvPr/>
        </p:nvSpPr>
        <p:spPr>
          <a:xfrm rot="20732930">
            <a:off x="2942401" y="3892375"/>
            <a:ext cx="1260390" cy="864974"/>
          </a:xfrm>
          <a:prstGeom prst="star7">
            <a:avLst>
              <a:gd name="adj" fmla="val 40032"/>
              <a:gd name="hf" fmla="val 102572"/>
              <a:gd name="vf" fmla="val 10521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</a:rPr>
              <a:t>04.06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4" name="7-конечная звезда 23"/>
          <p:cNvSpPr/>
          <p:nvPr/>
        </p:nvSpPr>
        <p:spPr>
          <a:xfrm rot="20732930">
            <a:off x="5846239" y="3929445"/>
            <a:ext cx="1260390" cy="864974"/>
          </a:xfrm>
          <a:prstGeom prst="star7">
            <a:avLst>
              <a:gd name="adj" fmla="val 40032"/>
              <a:gd name="hf" fmla="val 102572"/>
              <a:gd name="vf" fmla="val 10521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</a:rPr>
              <a:t>13.06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5" name="7-конечная звезда 24"/>
          <p:cNvSpPr/>
          <p:nvPr/>
        </p:nvSpPr>
        <p:spPr>
          <a:xfrm rot="20732930">
            <a:off x="5838000" y="2426040"/>
            <a:ext cx="1260390" cy="864974"/>
          </a:xfrm>
          <a:prstGeom prst="star7">
            <a:avLst>
              <a:gd name="adj" fmla="val 40032"/>
              <a:gd name="hf" fmla="val 102572"/>
              <a:gd name="vf" fmla="val 10521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</a:rPr>
              <a:t>11.06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6" name="7-конечная звезда 25"/>
          <p:cNvSpPr/>
          <p:nvPr/>
        </p:nvSpPr>
        <p:spPr>
          <a:xfrm rot="20732930">
            <a:off x="5866834" y="848494"/>
            <a:ext cx="1260390" cy="864974"/>
          </a:xfrm>
          <a:prstGeom prst="star7">
            <a:avLst>
              <a:gd name="adj" fmla="val 40032"/>
              <a:gd name="hf" fmla="val 102572"/>
              <a:gd name="vf" fmla="val 10521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</a:rPr>
              <a:t>06.06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6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круглений прямокутник 16"/>
          <p:cNvSpPr/>
          <p:nvPr/>
        </p:nvSpPr>
        <p:spPr>
          <a:xfrm>
            <a:off x="182902" y="875251"/>
            <a:ext cx="8780383" cy="675534"/>
          </a:xfrm>
          <a:prstGeom prst="roundRect">
            <a:avLst/>
          </a:prstGeom>
          <a:solidFill>
            <a:srgbClr val="BCDB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462" r="35442" b="19381"/>
          <a:stretch/>
        </p:blipFill>
        <p:spPr>
          <a:xfrm>
            <a:off x="8825345" y="180109"/>
            <a:ext cx="955964" cy="6677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363" y="3803073"/>
            <a:ext cx="3054927" cy="30549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727" y="4142509"/>
            <a:ext cx="2847109" cy="2508917"/>
          </a:xfrm>
          <a:prstGeom prst="rect">
            <a:avLst/>
          </a:prstGeom>
        </p:spPr>
      </p:pic>
      <p:pic>
        <p:nvPicPr>
          <p:cNvPr id="6" name="Рисунок 5" descr="Фрагмент екрана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245" y="4453321"/>
            <a:ext cx="2660072" cy="5465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15245" y="4142509"/>
            <a:ext cx="2559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http://kievtest.org.ua/</a:t>
            </a:r>
            <a:endParaRPr lang="uk-UA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78481" y="5193616"/>
            <a:ext cx="2033156" cy="523220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Результати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ЗНО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2019</a:t>
            </a:r>
            <a:endParaRPr lang="uk-UA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1" name="Прямокутна виноска 10"/>
          <p:cNvSpPr/>
          <p:nvPr/>
        </p:nvSpPr>
        <p:spPr>
          <a:xfrm>
            <a:off x="180110" y="1773383"/>
            <a:ext cx="2452255" cy="1822434"/>
          </a:xfrm>
          <a:prstGeom prst="wedgeRectCallout">
            <a:avLst>
              <a:gd name="adj1" fmla="val 53178"/>
              <a:gd name="adj2" fmla="val 71586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кутна виноска 11"/>
          <p:cNvSpPr/>
          <p:nvPr/>
        </p:nvSpPr>
        <p:spPr>
          <a:xfrm>
            <a:off x="3093025" y="1753192"/>
            <a:ext cx="2452255" cy="1454727"/>
          </a:xfrm>
          <a:prstGeom prst="wedgeRectCallout">
            <a:avLst>
              <a:gd name="adj1" fmla="val -35568"/>
              <a:gd name="adj2" fmla="val 95267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115165" y="1780931"/>
            <a:ext cx="25249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</a:t>
            </a: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 </a:t>
            </a: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14.06</a:t>
            </a:r>
            <a:r>
              <a:rPr lang="uk-UA" dirty="0" smtClean="0">
                <a:solidFill>
                  <a:srgbClr val="C00000"/>
                </a:solidFill>
                <a:latin typeface="Georgia" panose="02040502050405020303" pitchFamily="18" charset="0"/>
              </a:rPr>
              <a:t>.  </a:t>
            </a:r>
            <a:r>
              <a:rPr lang="uk-UA" dirty="0">
                <a:solidFill>
                  <a:srgbClr val="002060"/>
                </a:solidFill>
                <a:latin typeface="Georgia" panose="02040502050405020303" pitchFamily="18" charset="0"/>
              </a:rPr>
              <a:t>- з </a:t>
            </a:r>
            <a:r>
              <a:rPr lang="uk-UA" dirty="0" smtClean="0">
                <a:solidFill>
                  <a:srgbClr val="002060"/>
                </a:solidFill>
                <a:latin typeface="Georgia" panose="02040502050405020303" pitchFamily="18" charset="0"/>
              </a:rPr>
              <a:t>математики, української </a:t>
            </a:r>
            <a:r>
              <a:rPr lang="uk-UA" dirty="0">
                <a:solidFill>
                  <a:srgbClr val="002060"/>
                </a:solidFill>
                <a:latin typeface="Georgia" panose="02040502050405020303" pitchFamily="18" charset="0"/>
              </a:rPr>
              <a:t>мови і літератури, </a:t>
            </a:r>
            <a:r>
              <a:rPr lang="uk-UA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фізики</a:t>
            </a:r>
            <a:endParaRPr lang="uk-UA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endParaRPr lang="uk-UA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uk-UA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89563" y="1926486"/>
            <a:ext cx="24522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</a:t>
            </a: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 </a:t>
            </a: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20.06</a:t>
            </a:r>
            <a:r>
              <a:rPr lang="uk-UA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. </a:t>
            </a:r>
            <a:r>
              <a:rPr lang="uk-UA" dirty="0">
                <a:solidFill>
                  <a:srgbClr val="002060"/>
                </a:solidFill>
                <a:latin typeface="Georgia" panose="02040502050405020303" pitchFamily="18" charset="0"/>
              </a:rPr>
              <a:t>– з </a:t>
            </a:r>
            <a:r>
              <a:rPr lang="uk-UA" dirty="0" smtClean="0">
                <a:solidFill>
                  <a:srgbClr val="002060"/>
                </a:solidFill>
                <a:latin typeface="Georgia" panose="02040502050405020303" pitchFamily="18" charset="0"/>
              </a:rPr>
              <a:t>іноземних мов, біології</a:t>
            </a:r>
            <a:endParaRPr lang="uk-UA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uk-UA" dirty="0"/>
          </a:p>
        </p:txBody>
      </p:sp>
      <p:sp>
        <p:nvSpPr>
          <p:cNvPr id="16" name="TextBox 15"/>
          <p:cNvSpPr txBox="1"/>
          <p:nvPr/>
        </p:nvSpPr>
        <p:spPr>
          <a:xfrm>
            <a:off x="6063095" y="1923073"/>
            <a:ext cx="2512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8" name="TextBox 17"/>
          <p:cNvSpPr txBox="1"/>
          <p:nvPr/>
        </p:nvSpPr>
        <p:spPr>
          <a:xfrm>
            <a:off x="1056214" y="253200"/>
            <a:ext cx="712476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РЕЗУЛЬТАТИ ЗНО  </a:t>
            </a:r>
            <a:endParaRPr lang="uk-UA" sz="32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180110" y="958773"/>
            <a:ext cx="8783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Розміщення на інформаційних сторінках учасників результатів ЗНО</a:t>
            </a:r>
            <a:endParaRPr lang="uk-UA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Прямокутна виноска 11"/>
          <p:cNvSpPr/>
          <p:nvPr/>
        </p:nvSpPr>
        <p:spPr>
          <a:xfrm>
            <a:off x="5819813" y="1694577"/>
            <a:ext cx="2452255" cy="1454727"/>
          </a:xfrm>
          <a:prstGeom prst="wedgeRectCallout">
            <a:avLst>
              <a:gd name="adj1" fmla="val -86050"/>
              <a:gd name="adj2" fmla="val 102036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до </a:t>
            </a: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25.06</a:t>
            </a:r>
            <a:r>
              <a:rPr lang="uk-UA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. </a:t>
            </a:r>
            <a:r>
              <a:rPr lang="uk-UA" dirty="0" smtClean="0">
                <a:solidFill>
                  <a:srgbClr val="002060"/>
                </a:solidFill>
                <a:latin typeface="Georgia" panose="02040502050405020303" pitchFamily="18" charset="0"/>
              </a:rPr>
              <a:t>– з </a:t>
            </a:r>
            <a:r>
              <a:rPr lang="uk-UA" dirty="0" smtClean="0">
                <a:solidFill>
                  <a:srgbClr val="002060"/>
                </a:solidFill>
                <a:latin typeface="Georgia" panose="02040502050405020303" pitchFamily="18" charset="0"/>
              </a:rPr>
              <a:t>історії України, географії, хімії</a:t>
            </a:r>
            <a:endParaRPr lang="uk-UA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7891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круглений прямокутник 22"/>
          <p:cNvSpPr/>
          <p:nvPr/>
        </p:nvSpPr>
        <p:spPr>
          <a:xfrm>
            <a:off x="1025546" y="1299294"/>
            <a:ext cx="1982379" cy="442674"/>
          </a:xfrm>
          <a:prstGeom prst="roundRect">
            <a:avLst/>
          </a:prstGeom>
          <a:ln>
            <a:solidFill>
              <a:srgbClr val="D12112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wrap="none">
            <a:spAutoFit/>
          </a:bodyPr>
          <a:lstStyle/>
          <a:p>
            <a:r>
              <a:rPr lang="uk-UA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3 </a:t>
            </a:r>
            <a:r>
              <a:rPr lang="uk-UA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25.06.2019 </a:t>
            </a:r>
            <a:endParaRPr lang="uk-UA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462" r="35442" b="19381"/>
          <a:stretch/>
        </p:blipFill>
        <p:spPr>
          <a:xfrm>
            <a:off x="8825345" y="180109"/>
            <a:ext cx="955964" cy="6677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3089563" y="1926486"/>
            <a:ext cx="245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endParaRPr lang="uk-UA" dirty="0"/>
          </a:p>
        </p:txBody>
      </p:sp>
      <p:sp>
        <p:nvSpPr>
          <p:cNvPr id="18" name="TextBox 17"/>
          <p:cNvSpPr txBox="1"/>
          <p:nvPr/>
        </p:nvSpPr>
        <p:spPr>
          <a:xfrm>
            <a:off x="1056214" y="253200"/>
            <a:ext cx="712476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endParaRPr lang="uk-UA" sz="32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4449708" y="958773"/>
            <a:ext cx="243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endParaRPr lang="uk-UA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360" y="3201556"/>
            <a:ext cx="1538549" cy="105988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685" y="3311481"/>
            <a:ext cx="3408045" cy="35663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33" y="1099944"/>
            <a:ext cx="925573" cy="92557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-13303" y="1247519"/>
            <a:ext cx="1253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Календар ЗНО</a:t>
            </a:r>
            <a:endParaRPr lang="uk-UA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3737" y="2025517"/>
            <a:ext cx="8629590" cy="15081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uk-U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Відповідно –плануємо випускні вечори, видачу атестатів, тощо</a:t>
            </a:r>
          </a:p>
          <a:p>
            <a:endParaRPr lang="uk-UA" sz="28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03382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2240</TotalTime>
  <Words>359</Words>
  <Application>Microsoft Office PowerPoint</Application>
  <PresentationFormat>Лист A4 (210x297 мм)</PresentationFormat>
  <Paragraphs>98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Катерина Ірійчук</dc:creator>
  <cp:lastModifiedBy>LENOVO</cp:lastModifiedBy>
  <cp:revision>60</cp:revision>
  <dcterms:created xsi:type="dcterms:W3CDTF">2016-10-10T08:53:32Z</dcterms:created>
  <dcterms:modified xsi:type="dcterms:W3CDTF">2019-01-11T06:30:21Z</dcterms:modified>
</cp:coreProperties>
</file>