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sldIdLst>
    <p:sldId id="256" r:id="rId2"/>
    <p:sldId id="285" r:id="rId3"/>
    <p:sldId id="301" r:id="rId4"/>
    <p:sldId id="302" r:id="rId5"/>
    <p:sldId id="277" r:id="rId6"/>
    <p:sldId id="303" r:id="rId7"/>
    <p:sldId id="304" r:id="rId8"/>
    <p:sldId id="305" r:id="rId9"/>
    <p:sldId id="306" r:id="rId10"/>
    <p:sldId id="307" r:id="rId11"/>
    <p:sldId id="308" r:id="rId12"/>
    <p:sldId id="310" r:id="rId13"/>
    <p:sldId id="298" r:id="rId14"/>
    <p:sldId id="30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66FF"/>
    <a:srgbClr val="FFCC99"/>
    <a:srgbClr val="66FFCC"/>
    <a:srgbClr val="00CC66"/>
    <a:srgbClr val="FFCC00"/>
    <a:srgbClr val="375C89"/>
    <a:srgbClr val="7DAC14"/>
    <a:srgbClr val="99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6060" autoAdjust="0"/>
  </p:normalViewPr>
  <p:slideViewPr>
    <p:cSldViewPr snapToGrid="0">
      <p:cViewPr varScale="1">
        <p:scale>
          <a:sx n="111" d="100"/>
          <a:sy n="111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BC24-C431-48F2-91C1-82EAAB1483B2}" type="datetimeFigureOut">
              <a:rPr lang="ru-RU" smtClean="0"/>
              <a:t>17.10.2019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7B71-42BB-4A75-A5A6-885481CC3FB8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82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BC24-C431-48F2-91C1-82EAAB1483B2}" type="datetimeFigureOut">
              <a:rPr lang="ru-RU" smtClean="0"/>
              <a:t>17.10.2019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7B71-42BB-4A75-A5A6-885481CC3FB8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592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BC24-C431-48F2-91C1-82EAAB1483B2}" type="datetimeFigureOut">
              <a:rPr lang="ru-RU" smtClean="0"/>
              <a:t>17.10.2019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7B71-42BB-4A75-A5A6-885481CC3FB8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84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BC24-C431-48F2-91C1-82EAAB1483B2}" type="datetimeFigureOut">
              <a:rPr lang="ru-RU" smtClean="0"/>
              <a:t>17.10.2019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7B71-42BB-4A75-A5A6-885481CC3FB8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76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BC24-C431-48F2-91C1-82EAAB1483B2}" type="datetimeFigureOut">
              <a:rPr lang="ru-RU" smtClean="0"/>
              <a:t>17.10.2019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7B71-42BB-4A75-A5A6-885481CC3FB8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85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BC24-C431-48F2-91C1-82EAAB1483B2}" type="datetimeFigureOut">
              <a:rPr lang="ru-RU" smtClean="0"/>
              <a:t>17.10.2019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7B71-42BB-4A75-A5A6-885481CC3FB8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98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BC24-C431-48F2-91C1-82EAAB1483B2}" type="datetimeFigureOut">
              <a:rPr lang="ru-RU" smtClean="0"/>
              <a:t>17.10.2019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7B71-42BB-4A75-A5A6-885481CC3FB8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26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BC24-C431-48F2-91C1-82EAAB1483B2}" type="datetimeFigureOut">
              <a:rPr lang="ru-RU" smtClean="0"/>
              <a:t>17.10.2019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7B71-42BB-4A75-A5A6-885481CC3FB8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35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BC24-C431-48F2-91C1-82EAAB1483B2}" type="datetimeFigureOut">
              <a:rPr lang="ru-RU" smtClean="0"/>
              <a:t>17.10.2019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7B71-42BB-4A75-A5A6-885481CC3FB8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56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BC24-C431-48F2-91C1-82EAAB1483B2}" type="datetimeFigureOut">
              <a:rPr lang="ru-RU" smtClean="0"/>
              <a:t>17.10.2019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7B71-42BB-4A75-A5A6-885481CC3FB8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61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BC24-C431-48F2-91C1-82EAAB1483B2}" type="datetimeFigureOut">
              <a:rPr lang="ru-RU" smtClean="0"/>
              <a:t>17.10.2019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7B71-42BB-4A75-A5A6-885481CC3FB8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92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9BC24-C431-48F2-91C1-82EAAB1483B2}" type="datetimeFigureOut">
              <a:rPr lang="ru-RU" smtClean="0"/>
              <a:t>17.10.2019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7B71-42BB-4A75-A5A6-885481CC3FB8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79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/>
          <p:nvPr/>
        </p:nvSpPr>
        <p:spPr>
          <a:xfrm>
            <a:off x="1465936" y="2794960"/>
            <a:ext cx="9264771" cy="3234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8544" y="2708697"/>
            <a:ext cx="8739555" cy="2958345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Особливості проведення зовнішнього </a:t>
            </a:r>
            <a:b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незалежного оцінювання </a:t>
            </a:r>
            <a:b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2020 році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450" y="338446"/>
            <a:ext cx="3187745" cy="159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круглений прямокутник 8"/>
          <p:cNvSpPr/>
          <p:nvPr/>
        </p:nvSpPr>
        <p:spPr>
          <a:xfrm>
            <a:off x="3091357" y="3264051"/>
            <a:ext cx="7901795" cy="2619164"/>
          </a:xfrm>
          <a:prstGeom prst="roundRect">
            <a:avLst>
              <a:gd name="adj" fmla="val 1264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3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3018081" y="1503607"/>
            <a:ext cx="7975071" cy="158659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30 квітня 2020 року</a:t>
            </a: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1199169" y="1506829"/>
            <a:ext cx="1669163" cy="15833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12" y="1589965"/>
            <a:ext cx="1413875" cy="1413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1356" y="3338376"/>
            <a:ext cx="790179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Розміщення на інформаційних сторінках учасників </a:t>
            </a:r>
          </a:p>
          <a:p>
            <a:pPr algn="ctr">
              <a:lnSpc>
                <a:spcPct val="150000"/>
              </a:lnSpc>
            </a:pPr>
            <a:r>
              <a:rPr lang="uk-UA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запрошень-перепусток</a:t>
            </a:r>
            <a:r>
              <a:rPr lang="uk-U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uk-U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участі в зовнішньому незалежному оцінюванні.</a:t>
            </a:r>
            <a:r>
              <a:rPr lang="uk-UA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192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круглена прямокутна виноска 6"/>
          <p:cNvSpPr/>
          <p:nvPr/>
        </p:nvSpPr>
        <p:spPr>
          <a:xfrm>
            <a:off x="1692220" y="2070775"/>
            <a:ext cx="2635369" cy="15197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</a:t>
            </a:r>
            <a:r>
              <a:rPr lang="uk-UA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червня</a:t>
            </a: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року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7792530" y="3927824"/>
            <a:ext cx="2633933" cy="1851875"/>
          </a:xfrm>
          <a:prstGeom prst="roundRect">
            <a:avLst>
              <a:gd name="adj" fmla="val 110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4743092" y="3889062"/>
            <a:ext cx="2633933" cy="1890637"/>
          </a:xfrm>
          <a:prstGeom prst="roundRect">
            <a:avLst>
              <a:gd name="adj" fmla="val 110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1693655" y="3889062"/>
            <a:ext cx="2633933" cy="1890637"/>
          </a:xfrm>
          <a:prstGeom prst="roundRect">
            <a:avLst>
              <a:gd name="adj" fmla="val 110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87107" y="576806"/>
            <a:ext cx="8557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Оголошення результатів</a:t>
            </a:r>
          </a:p>
          <a:p>
            <a:pPr algn="ctr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зовнішнього незалежного оцінювання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3655" y="4408100"/>
            <a:ext cx="2652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Математика, фізика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3091" y="4140950"/>
            <a:ext cx="26339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Українська мова</a:t>
            </a:r>
          </a:p>
          <a:p>
            <a:pPr algn="ctr"/>
            <a:r>
              <a:rPr lang="uk-UA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література, історія України, іноземні мови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3841" y="4221192"/>
            <a:ext cx="26526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Біологія, географія, </a:t>
            </a:r>
          </a:p>
          <a:p>
            <a:pPr algn="ctr"/>
            <a:r>
              <a:rPr lang="uk-UA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хімія</a:t>
            </a:r>
          </a:p>
        </p:txBody>
      </p:sp>
      <p:sp>
        <p:nvSpPr>
          <p:cNvPr id="17" name="Округлена прямокутна виноска 16"/>
          <p:cNvSpPr/>
          <p:nvPr/>
        </p:nvSpPr>
        <p:spPr>
          <a:xfrm>
            <a:off x="4743092" y="2070775"/>
            <a:ext cx="2635369" cy="15197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</a:t>
            </a:r>
            <a:r>
              <a:rPr lang="uk-UA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червня</a:t>
            </a: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року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Округлена прямокутна виноска 17"/>
          <p:cNvSpPr/>
          <p:nvPr/>
        </p:nvSpPr>
        <p:spPr>
          <a:xfrm>
            <a:off x="7713458" y="2070775"/>
            <a:ext cx="2635369" cy="15197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</a:t>
            </a: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 червня</a:t>
            </a: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року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34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3495133" y="3455101"/>
            <a:ext cx="7391403" cy="1901905"/>
          </a:xfrm>
          <a:prstGeom prst="roundRect">
            <a:avLst>
              <a:gd name="adj" fmla="val 1264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Проведення </a:t>
            </a:r>
            <a:r>
              <a:rPr lang="uk-UA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додаткової сесії </a:t>
            </a:r>
            <a:r>
              <a:rPr lang="uk-UA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зовнішнього незалежного оцінювання</a:t>
            </a:r>
          </a:p>
          <a:p>
            <a:pPr algn="ctr"/>
            <a:endParaRPr lang="uk-UA" sz="3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3495137" y="1458417"/>
            <a:ext cx="7391401" cy="18355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 червня – 17 липня 2020 року</a:t>
            </a:r>
          </a:p>
          <a:p>
            <a:pPr algn="ctr"/>
            <a:r>
              <a:rPr lang="uk-UA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(за окремим графіком)</a:t>
            </a: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1347692" y="1458416"/>
            <a:ext cx="1976705" cy="18355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19" y="1695247"/>
            <a:ext cx="1361847" cy="136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17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7745" y="401768"/>
            <a:ext cx="642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Контактна інформація</a:t>
            </a: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3477885" y="1044349"/>
            <a:ext cx="7000336" cy="8620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r>
              <a:rPr lang="uk-UA" sz="2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Адреса: </a:t>
            </a:r>
            <a:r>
              <a:rPr lang="uk-UA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вул</a:t>
            </a:r>
            <a:r>
              <a:rPr lang="uk-UA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uk-UA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Потьомкінська</a:t>
            </a:r>
            <a:r>
              <a:rPr lang="uk-UA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96, </a:t>
            </a:r>
            <a:r>
              <a:rPr lang="uk-UA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м.Херсон</a:t>
            </a:r>
            <a:r>
              <a:rPr lang="uk-UA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uk-UA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73003</a:t>
            </a:r>
            <a:r>
              <a:rPr lang="uk-UA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2325163" y="1038421"/>
            <a:ext cx="1021983" cy="868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95" y="1072926"/>
            <a:ext cx="807634" cy="807634"/>
          </a:xfrm>
          <a:prstGeom prst="rect">
            <a:avLst/>
          </a:prstGeom>
        </p:spPr>
      </p:pic>
      <p:sp>
        <p:nvSpPr>
          <p:cNvPr id="10" name="Округлений прямокутник 9"/>
          <p:cNvSpPr/>
          <p:nvPr/>
        </p:nvSpPr>
        <p:spPr>
          <a:xfrm>
            <a:off x="3477886" y="2019870"/>
            <a:ext cx="7000335" cy="2417605"/>
          </a:xfrm>
          <a:prstGeom prst="roundRect">
            <a:avLst>
              <a:gd name="adj" fmla="val 924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endParaRPr lang="uk-UA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endParaRPr lang="uk-UA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endParaRPr lang="uk-UA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endParaRPr lang="uk-UA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endParaRPr lang="uk-UA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endParaRPr lang="uk-UA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endParaRPr lang="uk-UA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9526" y="2013943"/>
            <a:ext cx="6898695" cy="300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uk-UA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Телефони: </a:t>
            </a:r>
          </a:p>
          <a:p>
            <a:pPr>
              <a:lnSpc>
                <a:spcPct val="130000"/>
              </a:lnSpc>
            </a:pPr>
            <a:r>
              <a:rPr lang="uk-U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(0552) 46-00-55 </a:t>
            </a:r>
            <a:r>
              <a:rPr lang="uk-U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(приймальня/директор);</a:t>
            </a:r>
          </a:p>
          <a:p>
            <a:pPr>
              <a:lnSpc>
                <a:spcPct val="130000"/>
              </a:lnSpc>
            </a:pPr>
            <a:r>
              <a:rPr lang="uk-U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(0552) 46-00-72 </a:t>
            </a:r>
            <a:r>
              <a:rPr lang="uk-U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(заступник директора); </a:t>
            </a:r>
          </a:p>
          <a:p>
            <a:pPr>
              <a:lnSpc>
                <a:spcPct val="130000"/>
              </a:lnSpc>
            </a:pPr>
            <a:r>
              <a:rPr lang="uk-U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(0552)46-05-50 </a:t>
            </a:r>
            <a:r>
              <a:rPr lang="uk-U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(організаційно-технологічний відділ); </a:t>
            </a:r>
          </a:p>
          <a:p>
            <a:pPr>
              <a:lnSpc>
                <a:spcPct val="130000"/>
              </a:lnSpc>
            </a:pPr>
            <a:r>
              <a:rPr lang="uk-U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(0552)46-00-62 </a:t>
            </a:r>
            <a:r>
              <a:rPr lang="uk-U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(відділ інформаційних технологій);</a:t>
            </a:r>
          </a:p>
          <a:p>
            <a:pPr>
              <a:lnSpc>
                <a:spcPct val="130000"/>
              </a:lnSpc>
            </a:pPr>
            <a:r>
              <a:rPr lang="uk-UA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(0552)46-00-69</a:t>
            </a:r>
            <a:r>
              <a:rPr lang="uk-U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(відділ бухгалтерії).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3477885" y="4537193"/>
            <a:ext cx="7000336" cy="8712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endParaRPr lang="uk-UA" sz="20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</a:t>
            </a:r>
            <a:r>
              <a:rPr lang="en-US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uk-UA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rc.kherson@kr.testportal.gov.ua</a:t>
            </a:r>
            <a:endParaRPr lang="uk-UA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r>
              <a:rPr lang="uk-UA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Сайт: 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 </a:t>
            </a:r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khersontest.org.ua</a:t>
            </a:r>
            <a:endParaRPr lang="uk-UA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2325163" y="2019870"/>
            <a:ext cx="1021983" cy="868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2325163" y="4540445"/>
            <a:ext cx="1021983" cy="868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3477885" y="5515390"/>
            <a:ext cx="7000336" cy="8712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endParaRPr lang="uk-UA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r>
              <a:rPr lang="uk-UA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Соціальні мережі</a:t>
            </a:r>
            <a:r>
              <a:rPr lang="uk-UA" sz="2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facebook.com/</a:t>
            </a:r>
            <a:r>
              <a:rPr lang="en-US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khersontest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instagram.com/</a:t>
            </a:r>
            <a:r>
              <a:rPr lang="en-US" sz="20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kherson_zno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</a:p>
          <a:p>
            <a:pPr>
              <a:lnSpc>
                <a:spcPct val="130000"/>
              </a:lnSpc>
            </a:pP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2325163" y="5518642"/>
            <a:ext cx="1021983" cy="868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27" y="4588367"/>
            <a:ext cx="786171" cy="78617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20" y="2147980"/>
            <a:ext cx="612474" cy="61247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87" y="5559944"/>
            <a:ext cx="799411" cy="7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57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круглений прямокутник 4"/>
          <p:cNvSpPr/>
          <p:nvPr/>
        </p:nvSpPr>
        <p:spPr>
          <a:xfrm>
            <a:off x="2140066" y="2644219"/>
            <a:ext cx="7391403" cy="2462620"/>
          </a:xfrm>
          <a:prstGeom prst="roundRect">
            <a:avLst>
              <a:gd name="adj" fmla="val 1264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3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0066" y="3148642"/>
            <a:ext cx="7391404" cy="195819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Дякуємо за увагу </a:t>
            </a:r>
            <a:endParaRPr lang="uk-UA" sz="4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</a:t>
            </a: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бажаємо успіху!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87" y="412117"/>
            <a:ext cx="2833363" cy="141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3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круглений прямокутник 6"/>
          <p:cNvSpPr/>
          <p:nvPr/>
        </p:nvSpPr>
        <p:spPr>
          <a:xfrm>
            <a:off x="1604392" y="4167823"/>
            <a:ext cx="9075112" cy="1793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1604394" y="2484410"/>
            <a:ext cx="9075111" cy="16217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17891" y="405163"/>
            <a:ext cx="458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Нормативні документи</a:t>
            </a: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1617891" y="1008031"/>
            <a:ext cx="9061612" cy="14147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кутник 5"/>
          <p:cNvSpPr/>
          <p:nvPr/>
        </p:nvSpPr>
        <p:spPr>
          <a:xfrm>
            <a:off x="1604394" y="831317"/>
            <a:ext cx="897734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 algn="just">
              <a:buFont typeface="Wingdings" panose="05000000000000000000" pitchFamily="2" charset="2"/>
              <a:buChar char="Ø"/>
            </a:pPr>
            <a:endParaRPr lang="uk-U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68" indent="-257168" algn="just">
              <a:buFont typeface="Wingdings" panose="05000000000000000000" pitchFamily="2" charset="2"/>
              <a:buChar char="Ø"/>
            </a:pPr>
            <a:r>
              <a:rPr lang="uk-U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Наказ Міністерства освіти і науки України  від 10 січня 2017 року № 25 «Деякі питання нормативного забезпечення зовнішнього незалежного оцінювання результатів навчання, здобутих на основі повної загальної середньої освіти»</a:t>
            </a:r>
          </a:p>
          <a:p>
            <a:pPr algn="r"/>
            <a:endParaRPr lang="uk-UA" sz="1600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uk-UA" sz="1400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(затверджено Порядок проведення ЗНО) </a:t>
            </a:r>
          </a:p>
          <a:p>
            <a:pPr algn="just"/>
            <a:endParaRPr lang="uk-U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68" indent="-257168" algn="just">
              <a:buFont typeface="Wingdings" panose="05000000000000000000" pitchFamily="2" charset="2"/>
              <a:buChar char="Ø"/>
            </a:pPr>
            <a:r>
              <a:rPr lang="uk-U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Наказ Міністерства освіти і науки України  від 11 травня 2019 року № 635 «Деякі питання проведення в 2020 році зовнішнього незалежного оцінювання результатів навчання, здобутих на основі повної загальної середньої освіти»</a:t>
            </a:r>
          </a:p>
          <a:p>
            <a:pPr algn="just"/>
            <a:r>
              <a:rPr lang="uk-UA" sz="16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</a:t>
            </a:r>
            <a:r>
              <a:rPr lang="uk-UA" sz="1600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  <a:p>
            <a:pPr algn="r"/>
            <a:r>
              <a:rPr lang="uk-UA" sz="1400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(затверджено Перелік навчальних предметів, встановлено терміни проведення, визначено учасників зовнішнього незалежного оцінювання)</a:t>
            </a:r>
            <a:endParaRPr lang="uk-UA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uk-U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68" indent="-257168" algn="just">
              <a:buFont typeface="Wingdings" panose="05000000000000000000" pitchFamily="2" charset="2"/>
              <a:buChar char="Ø"/>
            </a:pPr>
            <a:r>
              <a:rPr lang="uk-U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Наказ Міністерства освіти і науки України  від 09 липня 2019 року №947 «Про підготовку до проведення в 2020 році зовнішнього незалежного оцінювання результатів навчання, здобутих на основі повної загальної середньої освіти»</a:t>
            </a:r>
          </a:p>
          <a:p>
            <a:pPr algn="r"/>
            <a:r>
              <a:rPr lang="uk-UA" sz="16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r"/>
            <a:r>
              <a:rPr lang="uk-UA" sz="1400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(затверджено Календарний план підготовки та проведення в 2020 році зовнішнього незалежного оцінювання результатів навчання, </a:t>
            </a:r>
          </a:p>
          <a:p>
            <a:pPr algn="r"/>
            <a:r>
              <a:rPr lang="uk-UA" sz="1400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здобутих на основі повної ЗСО)</a:t>
            </a:r>
            <a:endParaRPr lang="uk-UA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uk-U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uk-U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круглений прямокутник 11"/>
          <p:cNvSpPr/>
          <p:nvPr/>
        </p:nvSpPr>
        <p:spPr>
          <a:xfrm>
            <a:off x="3119885" y="2938645"/>
            <a:ext cx="7162803" cy="14464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976" y="882713"/>
            <a:ext cx="8609161" cy="115312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Терміни проведення </a:t>
            </a:r>
            <a:b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ЗНО-2020: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13320" y="3088258"/>
            <a:ext cx="8609161" cy="1213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21 травня – 17 червня</a:t>
            </a: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1578638" y="2927174"/>
            <a:ext cx="1446420" cy="14464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67" y="3022003"/>
            <a:ext cx="1279704" cy="127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9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" y="786124"/>
            <a:ext cx="12174215" cy="514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7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/>
          <p:nvPr/>
        </p:nvSpPr>
        <p:spPr>
          <a:xfrm>
            <a:off x="3486149" y="2907103"/>
            <a:ext cx="6619875" cy="17425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Прямоугольник 1"/>
          <p:cNvSpPr/>
          <p:nvPr/>
        </p:nvSpPr>
        <p:spPr>
          <a:xfrm>
            <a:off x="3486150" y="1246807"/>
            <a:ext cx="661987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Кожен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заре</a:t>
            </a:r>
            <a:r>
              <a:rPr lang="uk-U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</a:t>
            </a:r>
            <a:r>
              <a:rPr lang="ru-RU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стрований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учасник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ЗНО </a:t>
            </a:r>
            <a:r>
              <a:rPr lang="ru-RU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має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право </a:t>
            </a:r>
            <a:r>
              <a:rPr lang="ru-RU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скласти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тести не </a:t>
            </a:r>
          </a:p>
          <a:p>
            <a:pPr algn="ctr"/>
            <a:r>
              <a:rPr lang="ru-RU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більш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як </a:t>
            </a:r>
            <a:r>
              <a:rPr lang="ru-RU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із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6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ru-RU" sz="28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8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навчальних</a:t>
            </a:r>
            <a:r>
              <a:rPr lang="ru-RU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предметів</a:t>
            </a:r>
            <a:r>
              <a:rPr lang="ru-RU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із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Переліку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1638837" y="2907103"/>
            <a:ext cx="1742536" cy="17425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606" y="3019245"/>
            <a:ext cx="1544130" cy="154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ілка вниз 1"/>
          <p:cNvSpPr/>
          <p:nvPr/>
        </p:nvSpPr>
        <p:spPr>
          <a:xfrm rot="5400000" flipV="1">
            <a:off x="5840078" y="3811873"/>
            <a:ext cx="526211" cy="58172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3079631" y="738277"/>
            <a:ext cx="7326699" cy="11620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Державна підсумкова атестація</a:t>
            </a: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формі ЗНО – </a:t>
            </a:r>
            <a:endParaRPr lang="en-US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 трьох </a:t>
            </a:r>
            <a:endParaRPr lang="en-US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навчальних предметів</a:t>
            </a:r>
          </a:p>
          <a:p>
            <a:pPr algn="ctr"/>
            <a:endParaRPr lang="ru-RU" dirty="0"/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6510065" y="2041444"/>
            <a:ext cx="3896264" cy="4122589"/>
          </a:xfrm>
          <a:prstGeom prst="roundRect">
            <a:avLst>
              <a:gd name="adj" fmla="val 51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Українська мова і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література (українська мова) – </a:t>
            </a:r>
            <a:r>
              <a:rPr lang="uk-UA" i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обов</a:t>
            </a:r>
            <a:r>
              <a:rPr lang="en-US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uk-UA" i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язково</a:t>
            </a:r>
            <a:endParaRPr lang="uk-UA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uk-UA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Математика або історія України (період ХХ – початок ХХІ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століття)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uk-UA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вибором здобувача</a:t>
            </a:r>
            <a:r>
              <a:rPr lang="en-US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освіти</a:t>
            </a:r>
            <a:endParaRPr lang="uk-UA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uk-UA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 із навчальних предметів, зазначених у пунктах 2-11 Переліку 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uk-UA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вибором здобувача</a:t>
            </a:r>
            <a:r>
              <a:rPr lang="en-US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освіти</a:t>
            </a:r>
            <a:endParaRPr lang="uk-UA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1800037" y="2627621"/>
            <a:ext cx="3896264" cy="2950235"/>
          </a:xfrm>
          <a:prstGeom prst="roundRect">
            <a:avLst>
              <a:gd name="adj" fmla="val 515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Учні (слухачі, студенти) закладів:</a:t>
            </a:r>
          </a:p>
          <a:p>
            <a:endParaRPr lang="uk-UA" b="1" u="sn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загальної середньої освіти;</a:t>
            </a:r>
          </a:p>
          <a:p>
            <a:endParaRPr lang="uk-UA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професійної (професійно-технічної) освіти;</a:t>
            </a:r>
          </a:p>
          <a:p>
            <a:endParaRPr lang="uk-UA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вищої освіти.</a:t>
            </a:r>
          </a:p>
          <a:p>
            <a:endParaRPr lang="uk-UA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1808671" y="738277"/>
            <a:ext cx="1162051" cy="11620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47" y="826454"/>
            <a:ext cx="1010971" cy="101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3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536" y="569463"/>
            <a:ext cx="787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Особливості ЗНО з іноземної мови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2878504" y="1354346"/>
            <a:ext cx="7464568" cy="15527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Здобувачі </a:t>
            </a:r>
            <a:r>
              <a:rPr lang="uk-UA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освіти, яким результат ЗНО </a:t>
            </a:r>
            <a:endParaRPr lang="en-US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 іноземної мови </a:t>
            </a:r>
            <a:r>
              <a:rPr lang="uk-UA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зараховується</a:t>
            </a: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 державна підсумкова атестація</a:t>
            </a:r>
            <a:r>
              <a:rPr lang="uk-UA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uk-UA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1251703" y="1354347"/>
            <a:ext cx="1443511" cy="14578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78" y="1449239"/>
            <a:ext cx="1278179" cy="127817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2765681" y="3073875"/>
            <a:ext cx="3556001" cy="34598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виконують завдання </a:t>
            </a:r>
          </a:p>
          <a:p>
            <a:pPr algn="ctr"/>
            <a:r>
              <a:rPr lang="uk-UA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рівня стандарту</a:t>
            </a:r>
            <a:r>
              <a:rPr lang="uk-UA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якщо вивчали відповідний навчальний предмет на рівні стандарту;</a:t>
            </a:r>
          </a:p>
        </p:txBody>
      </p:sp>
      <p:sp>
        <p:nvSpPr>
          <p:cNvPr id="12" name="Овал 11"/>
          <p:cNvSpPr/>
          <p:nvPr/>
        </p:nvSpPr>
        <p:spPr>
          <a:xfrm>
            <a:off x="6473720" y="3073876"/>
            <a:ext cx="3525733" cy="34304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uk-UA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виконують завдання </a:t>
            </a:r>
          </a:p>
          <a:p>
            <a:pPr lvl="0" algn="ctr"/>
            <a:r>
              <a:rPr lang="uk-UA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рівня стандарту та профільного рівня</a:t>
            </a:r>
            <a:r>
              <a:rPr lang="uk-UA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lvl="0" algn="ctr"/>
            <a:r>
              <a:rPr lang="uk-UA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якщо вивчали відповідний навчальний предмет на профільному рівні.</a:t>
            </a:r>
          </a:p>
        </p:txBody>
      </p:sp>
      <p:sp>
        <p:nvSpPr>
          <p:cNvPr id="15" name="Стрілка вниз 14"/>
          <p:cNvSpPr/>
          <p:nvPr/>
        </p:nvSpPr>
        <p:spPr>
          <a:xfrm>
            <a:off x="8049320" y="2812211"/>
            <a:ext cx="374531" cy="53266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Стрілка вниз 15"/>
          <p:cNvSpPr/>
          <p:nvPr/>
        </p:nvSpPr>
        <p:spPr>
          <a:xfrm>
            <a:off x="4356415" y="2858214"/>
            <a:ext cx="374531" cy="53266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3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3507070" y="1388854"/>
            <a:ext cx="7405345" cy="2044460"/>
          </a:xfrm>
          <a:prstGeom prst="roundRect">
            <a:avLst>
              <a:gd name="adj" fmla="val 1193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uk-UA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uk-UA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студентів закладів вищої освіти</a:t>
            </a:r>
            <a:r>
              <a:rPr lang="uk-UA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lvl="0" algn="ctr"/>
            <a:r>
              <a:rPr lang="uk-UA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 скористалися правом </a:t>
            </a:r>
          </a:p>
          <a:p>
            <a:pPr lvl="0" algn="ctr"/>
            <a:r>
              <a:rPr lang="uk-UA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повторного складання </a:t>
            </a:r>
            <a:r>
              <a:rPr lang="uk-UA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атестації </a:t>
            </a:r>
          </a:p>
          <a:p>
            <a:pPr lvl="0" algn="ctr"/>
            <a:r>
              <a:rPr lang="uk-UA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формі зовнішнього </a:t>
            </a:r>
            <a:r>
              <a:rPr lang="uk-UA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оцінювання</a:t>
            </a:r>
            <a:endParaRPr lang="uk-UA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1310177" y="1388854"/>
            <a:ext cx="2024332" cy="20444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03" y="1664769"/>
            <a:ext cx="1551410" cy="1551410"/>
          </a:xfrm>
          <a:prstGeom prst="rect">
            <a:avLst/>
          </a:prstGeom>
        </p:spPr>
      </p:pic>
      <p:sp>
        <p:nvSpPr>
          <p:cNvPr id="7" name="Округлений прямокутник 6"/>
          <p:cNvSpPr/>
          <p:nvPr/>
        </p:nvSpPr>
        <p:spPr>
          <a:xfrm>
            <a:off x="3507070" y="3937715"/>
            <a:ext cx="3479256" cy="19972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Українська мова і література (українська мова)</a:t>
            </a:r>
          </a:p>
          <a:p>
            <a:pPr algn="ctr"/>
            <a:endParaRPr lang="ru-RU" dirty="0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7433157" y="3950413"/>
            <a:ext cx="3479258" cy="19845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Математика </a:t>
            </a:r>
            <a:endParaRPr lang="en-US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або історія України</a:t>
            </a:r>
          </a:p>
          <a:p>
            <a:pPr algn="ctr"/>
            <a:endParaRPr lang="ru-RU" dirty="0"/>
          </a:p>
        </p:txBody>
      </p:sp>
      <p:sp>
        <p:nvSpPr>
          <p:cNvPr id="10" name="Стрілка вниз 9"/>
          <p:cNvSpPr/>
          <p:nvPr/>
        </p:nvSpPr>
        <p:spPr>
          <a:xfrm>
            <a:off x="8985520" y="3449479"/>
            <a:ext cx="374531" cy="53266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Стрілка вниз 10"/>
          <p:cNvSpPr/>
          <p:nvPr/>
        </p:nvSpPr>
        <p:spPr>
          <a:xfrm>
            <a:off x="5059432" y="3449479"/>
            <a:ext cx="374531" cy="53266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222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1359"/>
            <a:ext cx="12192000" cy="51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61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1768</TotalTime>
  <Words>482</Words>
  <Application>Microsoft Office PowerPoint</Application>
  <PresentationFormat>Широкий екран</PresentationFormat>
  <Paragraphs>106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Wingdings</vt:lpstr>
      <vt:lpstr>Тема Office</vt:lpstr>
      <vt:lpstr>Особливості проведення зовнішнього  незалежного оцінювання  в 2020 році</vt:lpstr>
      <vt:lpstr>Презентація PowerPoint</vt:lpstr>
      <vt:lpstr>Терміни проведення  ЗНО-2020: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Наталия Черныш</dc:creator>
  <cp:lastModifiedBy>Олена Дрозд</cp:lastModifiedBy>
  <cp:revision>215</cp:revision>
  <dcterms:created xsi:type="dcterms:W3CDTF">2017-09-20T10:01:21Z</dcterms:created>
  <dcterms:modified xsi:type="dcterms:W3CDTF">2019-10-17T13:23:08Z</dcterms:modified>
</cp:coreProperties>
</file>