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71" r:id="rId3"/>
    <p:sldId id="258" r:id="rId4"/>
    <p:sldId id="268" r:id="rId5"/>
    <p:sldId id="259" r:id="rId6"/>
    <p:sldId id="261" r:id="rId7"/>
    <p:sldId id="263" r:id="rId8"/>
    <p:sldId id="269" r:id="rId9"/>
    <p:sldId id="264" r:id="rId10"/>
    <p:sldId id="265" r:id="rId11"/>
    <p:sldId id="272" r:id="rId12"/>
    <p:sldId id="267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F36D-896C-4647-A82D-32D445DC164F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E989C-8B47-46AD-922B-F8716611D7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2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C6AA2-F316-47CA-A63D-4D854ADDDD4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4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9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6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8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5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1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0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80CA-A89B-4088-B107-D08FF7110C6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A766-CE69-43E0-85F8-C3438047141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436739" y="2763018"/>
            <a:ext cx="9182501" cy="3189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385" y="2763018"/>
            <a:ext cx="9135208" cy="277872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 </a:t>
            </a:r>
            <a:br>
              <a:rPr lang="uk-UA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пробного зовнішнього незалежного оцінювання 2020 року</a:t>
            </a:r>
            <a:endParaRPr lang="ru-RU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50" y="507857"/>
            <a:ext cx="3187745" cy="15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708638" y="484565"/>
            <a:ext cx="8730762" cy="1609542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3631" y="507853"/>
            <a:ext cx="8587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Створення </a:t>
            </a:r>
            <a:r>
              <a:rPr lang="uk-UA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умов для введення учасниками відповідей до сервісу «</a:t>
            </a:r>
            <a:r>
              <a:rPr lang="uk-UA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результатів </a:t>
            </a:r>
            <a:r>
              <a:rPr lang="uk-UA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пробного </a:t>
            </a:r>
            <a:r>
              <a:rPr lang="uk-UA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зовнішнього незалежного </a:t>
            </a:r>
            <a:r>
              <a:rPr lang="uk-UA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оцінювання</a:t>
            </a:r>
            <a:r>
              <a:rPr lang="uk-UA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1708639" y="2472071"/>
            <a:ext cx="4098376" cy="1519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21-23 березня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  <a:endParaRPr lang="uk-UA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708638" y="4251698"/>
            <a:ext cx="4106618" cy="1890637"/>
          </a:xfrm>
          <a:prstGeom prst="roundRect">
            <a:avLst>
              <a:gd name="adj" fmla="val 1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6426019" y="4251698"/>
            <a:ext cx="4013382" cy="1890637"/>
          </a:xfrm>
          <a:prstGeom prst="roundRect">
            <a:avLst>
              <a:gd name="adj" fmla="val 1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41103" y="4781516"/>
            <a:ext cx="383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uk-U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української мови і літератури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3892" y="4381408"/>
            <a:ext cx="3856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історії України, математики, англійської, іспанської, німецької, французької мов, фізики, хімії, біології, географії</a:t>
            </a:r>
          </a:p>
        </p:txBody>
      </p:sp>
      <p:sp>
        <p:nvSpPr>
          <p:cNvPr id="18" name="Округлена прямокутна виноска 17"/>
          <p:cNvSpPr/>
          <p:nvPr/>
        </p:nvSpPr>
        <p:spPr>
          <a:xfrm>
            <a:off x="6426019" y="2472090"/>
            <a:ext cx="4013382" cy="1519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28-30 березня</a:t>
            </a:r>
            <a:endParaRPr lang="uk-UA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708638" y="484565"/>
            <a:ext cx="8730762" cy="1609542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0442" y="741345"/>
            <a:ext cx="858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Оголошення результатів пробного зовнішнього незалежного оцінювання </a:t>
            </a:r>
            <a:endParaRPr lang="uk-UA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uk-UA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року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1708639" y="2472071"/>
            <a:ext cx="4098376" cy="1519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березня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  <a:endParaRPr lang="uk-UA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708638" y="4251698"/>
            <a:ext cx="4106618" cy="1890637"/>
          </a:xfrm>
          <a:prstGeom prst="roundRect">
            <a:avLst>
              <a:gd name="adj" fmla="val 1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6426019" y="4251698"/>
            <a:ext cx="4013382" cy="1890637"/>
          </a:xfrm>
          <a:prstGeom prst="roundRect">
            <a:avLst>
              <a:gd name="adj" fmla="val 1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41103" y="4781516"/>
            <a:ext cx="383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uk-U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української мови і літератури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3892" y="4381408"/>
            <a:ext cx="3856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історії України, математики, англійської, іспанської, німецької, французької мов, фізики, хімії, біології, географії</a:t>
            </a:r>
          </a:p>
        </p:txBody>
      </p:sp>
      <p:sp>
        <p:nvSpPr>
          <p:cNvPr id="18" name="Округлена прямокутна виноска 17"/>
          <p:cNvSpPr/>
          <p:nvPr/>
        </p:nvSpPr>
        <p:spPr>
          <a:xfrm>
            <a:off x="6426019" y="2472090"/>
            <a:ext cx="4013382" cy="1519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квітня</a:t>
            </a:r>
            <a:endParaRPr lang="uk-UA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7745" y="401768"/>
            <a:ext cx="642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Контактна інформація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477885" y="1044349"/>
            <a:ext cx="7000336" cy="86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uk-UA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Адреса: </a:t>
            </a:r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вул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uk-UA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Потьомкінська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96, </a:t>
            </a:r>
            <a:r>
              <a:rPr lang="uk-UA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м.Херсон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73003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325163" y="1038421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95" y="1072926"/>
            <a:ext cx="807634" cy="807634"/>
          </a:xfrm>
          <a:prstGeom prst="rect">
            <a:avLst/>
          </a:prstGeom>
        </p:spPr>
      </p:pic>
      <p:sp>
        <p:nvSpPr>
          <p:cNvPr id="11" name="Округлений прямокутник 10"/>
          <p:cNvSpPr/>
          <p:nvPr/>
        </p:nvSpPr>
        <p:spPr>
          <a:xfrm>
            <a:off x="3477886" y="2019870"/>
            <a:ext cx="7000335" cy="2417605"/>
          </a:xfrm>
          <a:prstGeom prst="roundRect">
            <a:avLst>
              <a:gd name="adj" fmla="val 92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9526" y="2013943"/>
            <a:ext cx="6898695" cy="300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Телефони: 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 46-00-55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(приймальня/директор);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 46-00-72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(заступник директора); 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(0552)46-05-50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(організаційно-технологічний відділ); 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(0552)46-00-62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(відділ інформаційних технологій);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(0552)46-00-69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(відділ бухгалтерії).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477885" y="4537193"/>
            <a:ext cx="7000336" cy="8712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endParaRPr lang="uk-UA" sz="20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</a:t>
            </a:r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rc.kherson@kr.testportal.gov.ua</a:t>
            </a: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Сайт: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 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khersontest.org.ua</a:t>
            </a: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325163" y="2019870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2325163" y="4540445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3477885" y="5515390"/>
            <a:ext cx="7000336" cy="8712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Соціальні мережі</a:t>
            </a:r>
            <a:r>
              <a:rPr lang="uk-UA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facebook.com/</a:t>
            </a:r>
            <a:r>
              <a:rPr lang="en-US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khersontest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instagram.com/</a:t>
            </a:r>
            <a:r>
              <a:rPr lang="en-US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kherson_zno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>
              <a:lnSpc>
                <a:spcPct val="130000"/>
              </a:lnSpc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325163" y="5518642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27" y="4588367"/>
            <a:ext cx="786171" cy="7861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20" y="2147980"/>
            <a:ext cx="612474" cy="6124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87" y="5559944"/>
            <a:ext cx="799411" cy="7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5063714" y="1114985"/>
            <a:ext cx="2084432" cy="2120583"/>
          </a:xfrm>
          <a:prstGeom prst="roundRect">
            <a:avLst>
              <a:gd name="adj" fmla="val 98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750402" y="3544288"/>
            <a:ext cx="8730762" cy="1609542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08" y="3514310"/>
            <a:ext cx="8286750" cy="163952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Дякуємо за увагу!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43" y="1260129"/>
            <a:ext cx="1821320" cy="18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721829" y="1127490"/>
            <a:ext cx="9039957" cy="1205645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721829" y="2453053"/>
            <a:ext cx="9039957" cy="3130062"/>
          </a:xfrm>
          <a:prstGeom prst="roundRect">
            <a:avLst>
              <a:gd name="adj" fmla="val 85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7" y="112749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Нормативні документи</a:t>
            </a:r>
            <a:endParaRPr lang="uk-UA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69125" y="2572971"/>
            <a:ext cx="8198827" cy="30101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Наказ Українського центру оцінювання якості освіти від 10 жовтня 2019 року № 139 </a:t>
            </a:r>
            <a:r>
              <a:rPr lang="uk-UA" sz="4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uk-UA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проведення пробного зовнішнього незалежного оцінювання в 2020 році»</a:t>
            </a:r>
          </a:p>
          <a:p>
            <a:pPr marL="0" indent="0">
              <a:buNone/>
            </a:pPr>
            <a:endParaRPr lang="en-US" sz="22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uk-UA" sz="32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uk-UA" sz="3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затверджено Календарний план підготовки та </a:t>
            </a:r>
            <a:endParaRPr lang="en-US" sz="32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uk-UA" sz="32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проведення </a:t>
            </a:r>
            <a:r>
              <a:rPr lang="uk-UA" sz="3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пробного зовнішнього незалежного </a:t>
            </a:r>
            <a:endParaRPr lang="en-US" sz="32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uk-UA" sz="32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оцінювання </a:t>
            </a:r>
            <a:r>
              <a:rPr lang="uk-UA" sz="3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2020 році)</a:t>
            </a:r>
          </a:p>
        </p:txBody>
      </p:sp>
    </p:spTree>
    <p:extLst>
      <p:ext uri="{BB962C8B-B14F-4D97-AF65-F5344CB8AC3E}">
        <p14:creationId xmlns:p14="http://schemas.microsoft.com/office/powerpoint/2010/main" val="414664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1532791" y="4475280"/>
            <a:ext cx="9039957" cy="1982669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2848707" y="641839"/>
            <a:ext cx="6119446" cy="364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790" y="4666514"/>
            <a:ext cx="9039957" cy="160020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добровільне тестування</a:t>
            </a:r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яке проводиться з метою ознайомлення всіх бажаючих із процедурою проведення зовнішнього незалежного оцінювання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68" y="852853"/>
            <a:ext cx="4571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круглений прямокутник 7"/>
          <p:cNvSpPr/>
          <p:nvPr/>
        </p:nvSpPr>
        <p:spPr>
          <a:xfrm>
            <a:off x="1374660" y="408152"/>
            <a:ext cx="9612137" cy="1205645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374660" y="1805258"/>
            <a:ext cx="9612137" cy="4605609"/>
          </a:xfrm>
          <a:prstGeom prst="roundRect">
            <a:avLst>
              <a:gd name="adj" fmla="val 66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7762" y="1845904"/>
            <a:ext cx="8765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проходження процедури зовнішнього незалежного оцінювання в повній відповідності до основної сесії;</a:t>
            </a:r>
          </a:p>
          <a:p>
            <a:pPr algn="just"/>
            <a:endParaRPr lang="uk-UA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психологічна адаптація до основної сесії ЗНО;</a:t>
            </a:r>
          </a:p>
          <a:p>
            <a:pPr algn="just"/>
            <a:endParaRPr lang="uk-UA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ознайомлення з різними формами тестових завдань;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розрахунок часу роботи з тестовими зошитами;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тренування в заповненні бланків відповідей;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kern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підготовка до державної підсумкової атестації;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i="1" kern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kern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можливість визначити  власний  рівень  знань;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i="1" kern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342900" algn="just">
              <a:buFont typeface="Wingdings" panose="05000000000000000000" pitchFamily="2" charset="2"/>
              <a:buChar char="ü"/>
            </a:pPr>
            <a:r>
              <a:rPr lang="uk-UA" i="1" kern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коригування підготовки до ЗНО.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724388" y="533920"/>
            <a:ext cx="8912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Переваги участі у пробному зовнішньому незалежному оцінюванні</a:t>
            </a:r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58" y="4108061"/>
            <a:ext cx="1611994" cy="16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нутий кут 12"/>
          <p:cNvSpPr/>
          <p:nvPr/>
        </p:nvSpPr>
        <p:spPr>
          <a:xfrm>
            <a:off x="3343308" y="2733725"/>
            <a:ext cx="3375691" cy="3375691"/>
          </a:xfrm>
          <a:prstGeom prst="foldedCorner">
            <a:avLst>
              <a:gd name="adj" fmla="val 2294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ий кут 13"/>
          <p:cNvSpPr/>
          <p:nvPr/>
        </p:nvSpPr>
        <p:spPr>
          <a:xfrm>
            <a:off x="7185745" y="2733724"/>
            <a:ext cx="3375691" cy="3375691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041939" y="950964"/>
            <a:ext cx="7820085" cy="1205645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43308" y="3311859"/>
            <a:ext cx="337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березня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308" y="4006070"/>
            <a:ext cx="3375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Українська мова </a:t>
            </a:r>
            <a:endParaRPr lang="en-US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uk-UA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література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5744" y="3311859"/>
            <a:ext cx="337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березня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074" y="4002751"/>
            <a:ext cx="32254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Біологія, географія, історія України, математика, фізика, хімія, іноземні </a:t>
            </a:r>
            <a:r>
              <a:rPr lang="uk-UA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мови</a:t>
            </a:r>
            <a:endParaRPr lang="uk-UA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579" y="1229711"/>
            <a:ext cx="690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Терміни проведення ПЗНО-2020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508564" y="950963"/>
            <a:ext cx="1379014" cy="1205645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6" y="982433"/>
            <a:ext cx="1142703" cy="11427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90" y="2403916"/>
            <a:ext cx="815533" cy="8155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53" y="2403916"/>
            <a:ext cx="815533" cy="8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50930" y="1125416"/>
            <a:ext cx="7874321" cy="1987061"/>
          </a:xfrm>
          <a:prstGeom prst="roundRect">
            <a:avLst>
              <a:gd name="adj" fmla="val 66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Участь у пробному </a:t>
            </a:r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передбачає </a:t>
            </a:r>
            <a:endParaRPr lang="en-US" sz="28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автоматичної реєстрації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основну сесію </a:t>
            </a:r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зовнішнього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незалежного оцінювання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050930" y="3247293"/>
            <a:ext cx="7874321" cy="2845776"/>
          </a:xfrm>
          <a:prstGeom prst="roundRect">
            <a:avLst>
              <a:gd name="adj" fmla="val 66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Результати пробного ЗНО </a:t>
            </a:r>
          </a:p>
          <a:p>
            <a:pPr algn="ctr"/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використовуються 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оцінювання рівня навчальних досягнень учнів закладів загальної середньої освіти та для конкурсного відбору на навчання до закладів вищої освіти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591408" y="1125416"/>
            <a:ext cx="1274884" cy="1205645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591408" y="3247291"/>
            <a:ext cx="1261000" cy="1205645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47" y="1237135"/>
            <a:ext cx="982205" cy="982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5" y="3388139"/>
            <a:ext cx="923947" cy="9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796562" y="562158"/>
            <a:ext cx="8730762" cy="1609542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562" y="553914"/>
            <a:ext cx="8730762" cy="164416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Реєстрація для проходження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пробного зовнішнього незалежного оцінювання</a:t>
            </a:r>
            <a:r>
              <a:rPr lang="en-US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</a:t>
            </a:r>
            <a:r>
              <a:rPr lang="uk-UA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року</a:t>
            </a:r>
            <a:endParaRPr lang="ru-RU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796562" y="4132110"/>
            <a:ext cx="2652345" cy="1609542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</a:t>
            </a:r>
            <a:r>
              <a:rPr lang="uk-UA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січня 2020 року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851890" y="4132110"/>
            <a:ext cx="2652345" cy="1609542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Херсонського РЦОЯО</a:t>
            </a:r>
          </a:p>
          <a:p>
            <a:pPr algn="ctr"/>
            <a:r>
              <a:rPr lang="en-US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khersontest.org. </a:t>
            </a:r>
            <a:r>
              <a:rPr lang="en-US" u="sng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endParaRPr lang="uk-UA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874979" y="4132110"/>
            <a:ext cx="2652345" cy="1609542"/>
          </a:xfrm>
          <a:prstGeom prst="roundRect">
            <a:avLst>
              <a:gd name="adj" fmla="val 1873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заповнивши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форму в розділі </a:t>
            </a:r>
            <a:r>
              <a:rPr lang="uk-UA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"Особистий кабінет учасника ПЗНО"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круглена прямокутна виноска 2"/>
          <p:cNvSpPr/>
          <p:nvPr/>
        </p:nvSpPr>
        <p:spPr>
          <a:xfrm>
            <a:off x="1796562" y="2639547"/>
            <a:ext cx="2652345" cy="119149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78" y="2794969"/>
            <a:ext cx="848161" cy="848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2862" y="2973683"/>
            <a:ext cx="177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КОЛИ?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Округлена прямокутна виноска 13"/>
          <p:cNvSpPr/>
          <p:nvPr/>
        </p:nvSpPr>
        <p:spPr>
          <a:xfrm>
            <a:off x="4851890" y="2639547"/>
            <a:ext cx="2652345" cy="119149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13938" y="2973683"/>
            <a:ext cx="14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ДЕ?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Округлена прямокутна виноска 17"/>
          <p:cNvSpPr/>
          <p:nvPr/>
        </p:nvSpPr>
        <p:spPr>
          <a:xfrm>
            <a:off x="7874979" y="2639547"/>
            <a:ext cx="2652345" cy="119149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201151" y="2973683"/>
            <a:ext cx="132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ЯК?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02" y="2881554"/>
            <a:ext cx="1070489" cy="6627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14" y="2752598"/>
            <a:ext cx="912637" cy="9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3240827" y="3238533"/>
            <a:ext cx="7901795" cy="2619164"/>
          </a:xfrm>
          <a:prstGeom prst="roundRect">
            <a:avLst>
              <a:gd name="adj" fmla="val 1264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167551" y="1478089"/>
            <a:ext cx="7975071" cy="15865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uk-UA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2 березня </a:t>
            </a:r>
            <a:r>
              <a:rPr lang="uk-UA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348639" y="1481311"/>
            <a:ext cx="1669163" cy="15833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99564" y="3424730"/>
            <a:ext cx="6711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Розміщення інформації про </a:t>
            </a:r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 </a:t>
            </a:r>
            <a:endParaRPr lang="uk-UA" sz="28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місце проходження</a:t>
            </a:r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ПЗНО</a:t>
            </a:r>
          </a:p>
          <a:p>
            <a:pPr algn="ctr"/>
            <a:r>
              <a:rPr lang="uk-U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інформаційних сторінках учасників пробного зовнішнього незалежного оцінювання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43" y="1565708"/>
            <a:ext cx="1411353" cy="1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7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круглений прямокутник 7"/>
          <p:cNvSpPr/>
          <p:nvPr/>
        </p:nvSpPr>
        <p:spPr>
          <a:xfrm>
            <a:off x="5343171" y="884991"/>
            <a:ext cx="1558791" cy="13869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907929" y="2438954"/>
            <a:ext cx="8730762" cy="3732870"/>
          </a:xfrm>
          <a:prstGeom prst="roundRect">
            <a:avLst>
              <a:gd name="adj" fmla="val 69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2031021" y="2504896"/>
            <a:ext cx="84845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Результати пробного тестування визначатимуться за допомогою спеціального сервісу </a:t>
            </a:r>
            <a:endParaRPr lang="uk-UA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uk-UA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результатів пробного </a:t>
            </a:r>
            <a:r>
              <a:rPr lang="uk-UA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ЗНО»,</a:t>
            </a:r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/>
            <a:endParaRPr lang="uk-UA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посилання </a:t>
            </a:r>
            <a: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 який буде розміщено на сайті Херсонського регіонального центру оцінювання якості освіти </a:t>
            </a:r>
          </a:p>
          <a:p>
            <a:pPr algn="ctr"/>
            <a:r>
              <a:rPr lang="uk-U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uk-UA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«Особистому </a:t>
            </a:r>
            <a:r>
              <a:rPr lang="uk-UA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кабінеті учасника </a:t>
            </a:r>
            <a:r>
              <a:rPr lang="uk-UA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ПЗНО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97" y="931988"/>
            <a:ext cx="1313538" cy="13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406</Words>
  <Application>Microsoft Office PowerPoint</Application>
  <PresentationFormat>Широкий екран</PresentationFormat>
  <Paragraphs>95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Особливості  пробного зовнішнього незалежного оцінювання 2020 року</vt:lpstr>
      <vt:lpstr>Нормативні документи</vt:lpstr>
      <vt:lpstr>добровільне тестування, яке проводиться з метою ознайомлення всіх бажаючих із процедурою проведення зовнішнього незалежного оцінювання</vt:lpstr>
      <vt:lpstr>Презентація PowerPoint</vt:lpstr>
      <vt:lpstr>Презентація PowerPoint</vt:lpstr>
      <vt:lpstr>Презентація PowerPoint</vt:lpstr>
      <vt:lpstr>Реєстрація для проходження пробного зовнішнього незалежного оцінювання 2020 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Олена Рудік</dc:creator>
  <cp:lastModifiedBy>Олена Дрозд</cp:lastModifiedBy>
  <cp:revision>45</cp:revision>
  <dcterms:created xsi:type="dcterms:W3CDTF">2017-11-16T11:19:23Z</dcterms:created>
  <dcterms:modified xsi:type="dcterms:W3CDTF">2019-10-18T06:48:57Z</dcterms:modified>
</cp:coreProperties>
</file>