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1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7981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044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3970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6939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9220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1001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6721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3459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4511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049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884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ія 6"/>
          <p:cNvSpPr/>
          <p:nvPr userDrawn="1"/>
        </p:nvSpPr>
        <p:spPr>
          <a:xfrm>
            <a:off x="3581400" y="130629"/>
            <a:ext cx="8262257" cy="6858000"/>
          </a:xfrm>
          <a:prstGeom prst="trapezoi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E14A-BA0D-4268-BE32-DE48165B7571}" type="datetimeFigureOut">
              <a:rPr lang="uk-UA" smtClean="0"/>
              <a:pPr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CC11-74FA-4917-A2EE-8CE7FC27F4A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2149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350" y="1046937"/>
            <a:ext cx="8155237" cy="3545395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+mn-lt"/>
              </a:rPr>
              <a:t>Початок</a:t>
            </a:r>
            <a:r>
              <a:rPr lang="uk-UA" dirty="0"/>
              <a:t> </a:t>
            </a:r>
            <a:r>
              <a:rPr lang="uk-UA" dirty="0" smtClean="0">
                <a:latin typeface="+mn-lt"/>
              </a:rPr>
              <a:t>роботи учнів у середовищі </a:t>
            </a:r>
            <a:br>
              <a:rPr lang="uk-UA" dirty="0" smtClean="0">
                <a:latin typeface="+mn-lt"/>
              </a:rPr>
            </a:br>
            <a:r>
              <a:rPr lang="en-US" dirty="0" smtClean="0">
                <a:latin typeface="+mn-lt"/>
              </a:rPr>
              <a:t>Workspace (</a:t>
            </a:r>
            <a:r>
              <a:rPr lang="en-US" dirty="0" err="1" smtClean="0">
                <a:latin typeface="+mn-lt"/>
              </a:rPr>
              <a:t>Gsuite</a:t>
            </a:r>
            <a:r>
              <a:rPr lang="en-US" dirty="0" smtClean="0">
                <a:latin typeface="+mn-lt"/>
              </a:rPr>
              <a:t>)</a:t>
            </a: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uk-UA" sz="1800" dirty="0" smtClean="0">
                <a:latin typeface="+mn-lt"/>
              </a:rPr>
              <a:t/>
            </a:r>
            <a:br>
              <a:rPr lang="uk-UA" sz="1800" dirty="0" smtClean="0">
                <a:latin typeface="+mn-lt"/>
              </a:rPr>
            </a:br>
            <a:r>
              <a:rPr lang="uk-UA" sz="3100" b="0" dirty="0" smtClean="0"/>
              <a:t>Використання </a:t>
            </a:r>
            <a:r>
              <a:rPr lang="uk-UA" sz="3100" b="0" dirty="0"/>
              <a:t>хмарного сервісу </a:t>
            </a:r>
            <a:r>
              <a:rPr lang="en-GB" sz="3100" b="0" dirty="0"/>
              <a:t>Google </a:t>
            </a:r>
            <a:r>
              <a:rPr lang="en-GB" sz="3100" b="0" dirty="0" err="1"/>
              <a:t>ClassRoom</a:t>
            </a:r>
            <a:r>
              <a:rPr lang="en-GB" sz="3100" b="0" dirty="0"/>
              <a:t> </a:t>
            </a:r>
            <a:r>
              <a:rPr lang="uk-UA" sz="3100" b="0" dirty="0"/>
              <a:t>для організації спільної роботи класу в умовах дистанційного </a:t>
            </a:r>
            <a:r>
              <a:rPr lang="uk-UA" sz="3100" b="0" dirty="0" smtClean="0"/>
              <a:t>навчання</a:t>
            </a:r>
            <a:endParaRPr lang="uk-UA" sz="3100" dirty="0"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77787" y="5041487"/>
            <a:ext cx="9144000" cy="1655762"/>
          </a:xfrm>
        </p:spPr>
        <p:txBody>
          <a:bodyPr/>
          <a:lstStyle/>
          <a:p>
            <a:r>
              <a:rPr lang="uk-UA" dirty="0" err="1" smtClean="0"/>
              <a:t>Добрівлянський</a:t>
            </a:r>
            <a:r>
              <a:rPr lang="uk-UA" dirty="0" smtClean="0"/>
              <a:t> НВК </a:t>
            </a:r>
            <a:r>
              <a:rPr lang="uk-UA" dirty="0" err="1" smtClean="0"/>
              <a:t>І-ІІІст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8" name="Picture 4" descr="Study Images | Free Vectors, Stock Photos &amp; PS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2382" y="1141066"/>
            <a:ext cx="2277959" cy="1992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9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Округлена прямокутна виноска 2"/>
          <p:cNvSpPr/>
          <p:nvPr/>
        </p:nvSpPr>
        <p:spPr>
          <a:xfrm>
            <a:off x="1416424" y="4126064"/>
            <a:ext cx="2133600" cy="661090"/>
          </a:xfrm>
          <a:prstGeom prst="wedgeRoundRectCallout">
            <a:avLst>
              <a:gd name="adj1" fmla="val 91621"/>
              <a:gd name="adj2" fmla="val -69852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Вказує пароль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6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3" name="Округлена прямокутна виноска 2"/>
          <p:cNvSpPr/>
          <p:nvPr/>
        </p:nvSpPr>
        <p:spPr>
          <a:xfrm>
            <a:off x="1416424" y="4126064"/>
            <a:ext cx="2133600" cy="661090"/>
          </a:xfrm>
          <a:prstGeom prst="wedgeRoundRectCallout">
            <a:avLst>
              <a:gd name="adj1" fmla="val 75234"/>
              <a:gd name="adj2" fmla="val 216952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Прийняти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1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3" name="Округлена прямокутна виноска 2"/>
          <p:cNvSpPr/>
          <p:nvPr/>
        </p:nvSpPr>
        <p:spPr>
          <a:xfrm>
            <a:off x="7615518" y="5174935"/>
            <a:ext cx="2133600" cy="661090"/>
          </a:xfrm>
          <a:prstGeom prst="wedgeRoundRectCallout">
            <a:avLst>
              <a:gd name="adj1" fmla="val -161741"/>
              <a:gd name="adj2" fmla="val 50158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Зрозуміло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9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3" name="Округлена прямокутна виноска 2"/>
          <p:cNvSpPr/>
          <p:nvPr/>
        </p:nvSpPr>
        <p:spPr>
          <a:xfrm>
            <a:off x="5029199" y="2041770"/>
            <a:ext cx="2931459" cy="661090"/>
          </a:xfrm>
          <a:prstGeom prst="wedgeRoundRectCallout">
            <a:avLst>
              <a:gd name="adj1" fmla="val 133798"/>
              <a:gd name="adj2" fmla="val -136977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Клацнути ДОДАТКИ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3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98"/>
            <a:ext cx="12192000" cy="6497640"/>
          </a:xfrm>
          <a:prstGeom prst="rect">
            <a:avLst/>
          </a:prstGeom>
        </p:spPr>
      </p:pic>
      <p:sp>
        <p:nvSpPr>
          <p:cNvPr id="3" name="Округлена прямокутна виноска 2"/>
          <p:cNvSpPr/>
          <p:nvPr/>
        </p:nvSpPr>
        <p:spPr>
          <a:xfrm>
            <a:off x="4303059" y="1893852"/>
            <a:ext cx="3039035" cy="661090"/>
          </a:xfrm>
          <a:prstGeom prst="wedgeRoundRectCallout">
            <a:avLst>
              <a:gd name="adj1" fmla="val 114310"/>
              <a:gd name="adj2" fmla="val 113214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Обрати КЛАС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0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4" name="Округлена прямокутна виноска 3"/>
          <p:cNvSpPr/>
          <p:nvPr/>
        </p:nvSpPr>
        <p:spPr>
          <a:xfrm>
            <a:off x="1120589" y="2969616"/>
            <a:ext cx="2133600" cy="661090"/>
          </a:xfrm>
          <a:prstGeom prst="wedgeRoundRectCallout">
            <a:avLst>
              <a:gd name="adj1" fmla="val 103595"/>
              <a:gd name="adj2" fmla="val 225088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Клацнути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4" name="Округлена прямокутна виноска 3"/>
          <p:cNvSpPr/>
          <p:nvPr/>
        </p:nvSpPr>
        <p:spPr>
          <a:xfrm>
            <a:off x="6243919" y="1907298"/>
            <a:ext cx="2133600" cy="661090"/>
          </a:xfrm>
          <a:prstGeom prst="wedgeRoundRectCallout">
            <a:avLst>
              <a:gd name="adj1" fmla="val 147082"/>
              <a:gd name="adj2" fmla="val -61716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Клацнути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4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3" name="Округлена прямокутна виноска 2"/>
          <p:cNvSpPr/>
          <p:nvPr/>
        </p:nvSpPr>
        <p:spPr>
          <a:xfrm>
            <a:off x="7113494" y="3348318"/>
            <a:ext cx="4449001" cy="1763329"/>
          </a:xfrm>
          <a:prstGeom prst="wedgeRoundRectCallout">
            <a:avLst>
              <a:gd name="adj1" fmla="val -100118"/>
              <a:gd name="adj2" fmla="val -5084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Вказує код класу, наданий вчителем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tx1"/>
                </a:solidFill>
              </a:rPr>
              <a:t>Якщо вхід за посиланням, то код вводити не треба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6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Вигляд класу для учня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41" y="1744476"/>
            <a:ext cx="8164735" cy="4351338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6096000" y="3581215"/>
            <a:ext cx="3435991" cy="1775010"/>
          </a:xfrm>
          <a:prstGeom prst="wedgeRoundRectCallout">
            <a:avLst>
              <a:gd name="adj1" fmla="val -108681"/>
              <a:gd name="adj2" fmla="val -54388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err="1" smtClean="0">
                <a:solidFill>
                  <a:schemeClr val="tx1"/>
                </a:solidFill>
              </a:rPr>
              <a:t>Пддвійним</a:t>
            </a:r>
            <a:r>
              <a:rPr lang="uk-UA" sz="2400" dirty="0" smtClean="0">
                <a:solidFill>
                  <a:schemeClr val="tx1"/>
                </a:solidFill>
              </a:rPr>
              <a:t> клацанням мишки назви класу, можна його відкрити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23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5624" cy="1154393"/>
          </a:xfrm>
        </p:spPr>
        <p:txBody>
          <a:bodyPr/>
          <a:lstStyle/>
          <a:p>
            <a:r>
              <a:rPr lang="uk-UA" dirty="0" smtClean="0"/>
              <a:t>Клас учня у розгорнутому вигляді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94" y="1690688"/>
            <a:ext cx="9233647" cy="4921007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7738515" y="3156109"/>
            <a:ext cx="3355309" cy="995082"/>
          </a:xfrm>
          <a:prstGeom prst="wedgeRoundRectCallout">
            <a:avLst>
              <a:gd name="adj1" fmla="val -118141"/>
              <a:gd name="adj2" fmla="val -94273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Основні вкладки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Gmail</a:t>
            </a:r>
            <a:r>
              <a:rPr lang="en-GB" dirty="0" smtClean="0"/>
              <a:t> 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094099"/>
            <a:ext cx="6558643" cy="4448855"/>
          </a:xfrm>
        </p:spPr>
        <p:txBody>
          <a:bodyPr/>
          <a:lstStyle/>
          <a:p>
            <a:r>
              <a:rPr lang="uk-UA" dirty="0" smtClean="0"/>
              <a:t>від</a:t>
            </a:r>
            <a:r>
              <a:rPr lang="uk-UA" dirty="0"/>
              <a:t> </a:t>
            </a:r>
            <a:r>
              <a:rPr lang="en-GB" b="1" dirty="0"/>
              <a:t>Google Mail</a:t>
            </a:r>
            <a:r>
              <a:rPr lang="en-GB" dirty="0"/>
              <a:t>, </a:t>
            </a:r>
            <a:r>
              <a:rPr lang="uk-UA" dirty="0"/>
              <a:t>вимовляється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uk-UA" dirty="0" err="1"/>
              <a:t>джі-мейл</a:t>
            </a:r>
            <a:r>
              <a:rPr lang="uk-UA" dirty="0"/>
              <a:t>», </a:t>
            </a:r>
            <a:r>
              <a:rPr lang="uk-UA" dirty="0" smtClean="0"/>
              <a:t>(в </a:t>
            </a:r>
            <a:r>
              <a:rPr lang="uk-UA" dirty="0"/>
              <a:t>українській мові </a:t>
            </a:r>
            <a:r>
              <a:rPr lang="uk-UA" dirty="0" smtClean="0"/>
              <a:t>вживається хибна </a:t>
            </a:r>
            <a:r>
              <a:rPr lang="uk-UA" dirty="0"/>
              <a:t>вимова «</a:t>
            </a:r>
            <a:r>
              <a:rPr lang="uk-UA" dirty="0" err="1"/>
              <a:t>ґмейл</a:t>
            </a:r>
            <a:r>
              <a:rPr lang="uk-UA" dirty="0"/>
              <a:t>») </a:t>
            </a:r>
            <a:endParaRPr lang="uk-UA" dirty="0" smtClean="0"/>
          </a:p>
          <a:p>
            <a:r>
              <a:rPr lang="uk-UA" dirty="0" smtClean="0"/>
              <a:t>безкоштовна </a:t>
            </a:r>
            <a:r>
              <a:rPr lang="uk-UA" dirty="0"/>
              <a:t>послуга електронної пошти від американської компанії </a:t>
            </a:r>
            <a:r>
              <a:rPr lang="en-GB" dirty="0"/>
              <a:t>Google. </a:t>
            </a:r>
            <a:endParaRPr lang="uk-UA" dirty="0" smtClean="0"/>
          </a:p>
          <a:p>
            <a:r>
              <a:rPr lang="uk-UA" dirty="0" smtClean="0"/>
              <a:t>Надає </a:t>
            </a:r>
            <a:r>
              <a:rPr lang="uk-UA" dirty="0"/>
              <a:t>доступ до поштових скриньок через </a:t>
            </a:r>
            <a:r>
              <a:rPr lang="uk-UA" dirty="0" err="1" smtClean="0"/>
              <a:t>вебінтерфейс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701" y="2712584"/>
            <a:ext cx="4567241" cy="1957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2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Вкладка «Завдання»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880" y="1435659"/>
            <a:ext cx="9594006" cy="5113058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6968967" y="3496236"/>
            <a:ext cx="3855916" cy="1571717"/>
          </a:xfrm>
          <a:prstGeom prst="wedgeRoundRectCallout">
            <a:avLst>
              <a:gd name="adj1" fmla="val -107463"/>
              <a:gd name="adj2" fmla="val 96549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Можна переглянути завдання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7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2649071" y="2864224"/>
            <a:ext cx="4303058" cy="2084294"/>
          </a:xfrm>
          <a:prstGeom prst="wedgeRoundRectCallout">
            <a:avLst>
              <a:gd name="adj1" fmla="val 96191"/>
              <a:gd name="adj2" fmla="val -61689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Цією кнопкою учень надсилає виконане завдання (презентація, фотографія, документ і </a:t>
            </a:r>
            <a:r>
              <a:rPr lang="uk-UA" sz="2400" dirty="0" err="1" smtClean="0">
                <a:solidFill>
                  <a:schemeClr val="tx1"/>
                </a:solidFill>
              </a:rPr>
              <a:t>т.і</a:t>
            </a:r>
            <a:r>
              <a:rPr lang="uk-UA" sz="2400" dirty="0" smtClean="0">
                <a:solidFill>
                  <a:schemeClr val="tx1"/>
                </a:solidFill>
              </a:rPr>
              <a:t>. ) вчителю на перевірку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3953434" y="5217458"/>
            <a:ext cx="2729753" cy="769659"/>
          </a:xfrm>
          <a:prstGeom prst="wedgeRoundRectCallout">
            <a:avLst>
              <a:gd name="adj1" fmla="val 128039"/>
              <a:gd name="adj2" fmla="val -42053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спілкування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39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87" y="476626"/>
            <a:ext cx="10295965" cy="1017074"/>
          </a:xfrm>
        </p:spPr>
        <p:txBody>
          <a:bodyPr>
            <a:normAutofit/>
          </a:bodyPr>
          <a:lstStyle/>
          <a:p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en-US" dirty="0"/>
              <a:t>Workspace (</a:t>
            </a:r>
            <a:r>
              <a:rPr lang="en-US" dirty="0" err="1"/>
              <a:t>Gsuite</a:t>
            </a:r>
            <a:r>
              <a:rPr lang="en-US" dirty="0" smtClean="0"/>
              <a:t>)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8566" y="1677452"/>
            <a:ext cx="9396704" cy="15718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en-US" dirty="0" smtClean="0"/>
              <a:t>Workspace </a:t>
            </a:r>
            <a:r>
              <a:rPr lang="uk-UA" dirty="0" smtClean="0"/>
              <a:t>учень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b="1" dirty="0" err="1" smtClean="0"/>
              <a:t>корпоративну</a:t>
            </a:r>
            <a:r>
              <a:rPr lang="ru-RU" b="1" dirty="0" smtClean="0"/>
              <a:t> </a:t>
            </a:r>
            <a:r>
              <a:rPr lang="ru-RU" b="1" dirty="0" err="1"/>
              <a:t>електронну</a:t>
            </a:r>
            <a:r>
              <a:rPr lang="ru-RU" b="1" dirty="0"/>
              <a:t> </a:t>
            </a:r>
            <a:r>
              <a:rPr lang="ru-RU" b="1" dirty="0" err="1" smtClean="0"/>
              <a:t>скриньку</a:t>
            </a:r>
            <a:r>
              <a:rPr lang="ru-RU" b="1" dirty="0" smtClean="0"/>
              <a:t> (</a:t>
            </a:r>
            <a:r>
              <a:rPr lang="ru-RU" dirty="0" smtClean="0"/>
              <a:t>об</a:t>
            </a:r>
            <a:r>
              <a:rPr lang="uk-UA" dirty="0" smtClean="0"/>
              <a:t>лі</a:t>
            </a:r>
            <a:r>
              <a:rPr lang="ru-RU" dirty="0" err="1" smtClean="0"/>
              <a:t>ковий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, </a:t>
            </a:r>
            <a:r>
              <a:rPr lang="ru-RU" dirty="0" err="1" smtClean="0"/>
              <a:t>акаунт</a:t>
            </a:r>
            <a:r>
              <a:rPr lang="ru-RU" b="1" dirty="0" smtClean="0"/>
              <a:t>)</a:t>
            </a:r>
            <a:r>
              <a:rPr lang="uk-UA" b="1" dirty="0" smtClean="0"/>
              <a:t>.</a:t>
            </a:r>
          </a:p>
          <a:p>
            <a:r>
              <a:rPr lang="uk-UA" dirty="0" smtClean="0"/>
              <a:t>Ці скриньки для учнів створює адміністратор.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тексту 4"/>
          <p:cNvSpPr txBox="1">
            <a:spLocks/>
          </p:cNvSpPr>
          <p:nvPr/>
        </p:nvSpPr>
        <p:spPr>
          <a:xfrm>
            <a:off x="3677935" y="3249272"/>
            <a:ext cx="5022312" cy="53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/>
              <a:t>Стандартний</a:t>
            </a:r>
            <a:r>
              <a:rPr lang="ru-RU" b="1" dirty="0" smtClean="0"/>
              <a:t> </a:t>
            </a:r>
            <a:r>
              <a:rPr lang="ru-RU" b="1" dirty="0" err="1" smtClean="0"/>
              <a:t>акаунт</a:t>
            </a:r>
            <a:endParaRPr lang="uk-UA" b="1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2910551" y="3679444"/>
            <a:ext cx="7443600" cy="749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dirty="0" smtClean="0"/>
              <a:t>І</a:t>
            </a:r>
            <a:r>
              <a:rPr lang="en-US" sz="4000" dirty="0" smtClean="0"/>
              <a:t>vanenko@gmail.com</a:t>
            </a:r>
            <a:endParaRPr lang="uk-UA" sz="4000" dirty="0"/>
          </a:p>
        </p:txBody>
      </p:sp>
      <p:sp>
        <p:nvSpPr>
          <p:cNvPr id="6" name="Місце для тексту 5"/>
          <p:cNvSpPr txBox="1">
            <a:spLocks/>
          </p:cNvSpPr>
          <p:nvPr/>
        </p:nvSpPr>
        <p:spPr>
          <a:xfrm>
            <a:off x="3677935" y="4409374"/>
            <a:ext cx="5183188" cy="5226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/>
              <a:t>Корпоративний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акаунт</a:t>
            </a:r>
            <a:endParaRPr lang="uk-UA" b="1" dirty="0"/>
          </a:p>
        </p:txBody>
      </p:sp>
      <p:sp>
        <p:nvSpPr>
          <p:cNvPr id="7" name="Місце для вмісту 6"/>
          <p:cNvSpPr txBox="1">
            <a:spLocks/>
          </p:cNvSpPr>
          <p:nvPr/>
        </p:nvSpPr>
        <p:spPr>
          <a:xfrm>
            <a:off x="1476935" y="4859011"/>
            <a:ext cx="9238130" cy="7493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dirty="0"/>
              <a:t>І</a:t>
            </a:r>
            <a:r>
              <a:rPr lang="en-US" sz="4000" dirty="0" smtClean="0"/>
              <a:t>vanenko@</a:t>
            </a:r>
            <a:r>
              <a:rPr lang="en-US" sz="4000" b="1" dirty="0" smtClean="0">
                <a:solidFill>
                  <a:srgbClr val="FF0000"/>
                </a:solidFill>
              </a:rPr>
              <a:t>dobriv</a:t>
            </a:r>
            <a:r>
              <a:rPr lang="en-US" sz="4000" b="1" dirty="0" smtClean="0">
                <a:solidFill>
                  <a:srgbClr val="FF0000"/>
                </a:solidFill>
              </a:rPr>
              <a:t>.ukr.education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endParaRPr lang="uk-UA" sz="4000" dirty="0"/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7548819" y="5610489"/>
            <a:ext cx="3563469" cy="543154"/>
          </a:xfrm>
          <a:prstGeom prst="wedgeRoundRectCallout">
            <a:avLst>
              <a:gd name="adj1" fmla="val -53092"/>
              <a:gd name="adj2" fmla="val -8407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Доменне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і</a:t>
            </a:r>
            <a:r>
              <a:rPr lang="ru-RU" sz="2400" dirty="0" err="1" smtClean="0">
                <a:solidFill>
                  <a:schemeClr val="tx1"/>
                </a:solidFill>
              </a:rPr>
              <a:t>м’я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школи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814387" y="5715073"/>
            <a:ext cx="4192328" cy="608970"/>
          </a:xfrm>
          <a:prstGeom prst="wedgeRoundRectCallout">
            <a:avLst>
              <a:gd name="adj1" fmla="val -4436"/>
              <a:gd name="adj2" fmla="val -996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Ім’я користувача, створене адміністратором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0" name="AutoShape 2" descr="Google Workspace for Education for Education (для образования) от компании  CLOUDFR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972688" y="496566"/>
            <a:ext cx="1818330" cy="1212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Пряма сполучна лінія 13"/>
          <p:cNvCxnSpPr/>
          <p:nvPr/>
        </p:nvCxnSpPr>
        <p:spPr>
          <a:xfrm>
            <a:off x="3407477" y="3470916"/>
            <a:ext cx="4141342" cy="93845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V="1">
            <a:off x="3065929" y="3542813"/>
            <a:ext cx="4482890" cy="8055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42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логіну та паролю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Учень </a:t>
            </a:r>
            <a:r>
              <a:rPr lang="uk-UA" dirty="0" smtClean="0"/>
              <a:t>отримує </a:t>
            </a:r>
            <a:r>
              <a:rPr lang="uk-UA" dirty="0"/>
              <a:t>від адміністратора логін </a:t>
            </a:r>
            <a:r>
              <a:rPr lang="uk-UA" dirty="0" smtClean="0"/>
              <a:t>та пароль для входу в обліковий запис</a:t>
            </a:r>
          </a:p>
          <a:p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2693458"/>
              </p:ext>
            </p:extLst>
          </p:nvPr>
        </p:nvGraphicFramePr>
        <p:xfrm>
          <a:off x="1064302" y="3387778"/>
          <a:ext cx="10289498" cy="1918740"/>
        </p:xfrm>
        <a:graphic>
          <a:graphicData uri="http://schemas.openxmlformats.org/drawingml/2006/table">
            <a:tbl>
              <a:tblPr/>
              <a:tblGrid>
                <a:gridCol w="1879361"/>
                <a:gridCol w="1494459"/>
                <a:gridCol w="4875231"/>
                <a:gridCol w="2040447"/>
              </a:tblGrid>
              <a:tr h="639580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Андруш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Оксана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Andrus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@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dobriv.ukr.education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And12345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639580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Барко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Ігор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</a:t>
                      </a:r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@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dobriv.ukr.education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Bar12345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639580"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гірова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Зоряна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girova</a:t>
                      </a:r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@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dobriv.ukr.education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Bag12345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5" name="Округлена прямокутна виноска 4"/>
          <p:cNvSpPr/>
          <p:nvPr/>
        </p:nvSpPr>
        <p:spPr>
          <a:xfrm>
            <a:off x="3080038" y="5322178"/>
            <a:ext cx="5638761" cy="1290007"/>
          </a:xfrm>
          <a:prstGeom prst="wedgeRoundRectCallout">
            <a:avLst>
              <a:gd name="adj1" fmla="val -4436"/>
              <a:gd name="adj2" fmla="val -99666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Електронна</a:t>
            </a:r>
            <a:r>
              <a:rPr lang="ru-RU" sz="2400" b="1" dirty="0" smtClean="0">
                <a:solidFill>
                  <a:schemeClr val="tx1"/>
                </a:solidFill>
              </a:rPr>
              <a:t> адреса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(вхід у обліковий запис користувача, створений адміністратором)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9041528" y="2518348"/>
            <a:ext cx="2096164" cy="608970"/>
          </a:xfrm>
          <a:prstGeom prst="wedgeRoundRectCallout">
            <a:avLst>
              <a:gd name="adj1" fmla="val 25599"/>
              <a:gd name="adj2" fmla="val 114490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Пароль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0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7580572" y="2384106"/>
            <a:ext cx="4192328" cy="1290007"/>
          </a:xfrm>
          <a:prstGeom prst="wedgeRoundRectCallout">
            <a:avLst>
              <a:gd name="adj1" fmla="val 53589"/>
              <a:gd name="adj2" fmla="val -175916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Запускає браузер.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В налаштуваннях обирає </a:t>
            </a:r>
            <a:r>
              <a:rPr lang="uk-UA" sz="2400" b="1" dirty="0" smtClean="0">
                <a:solidFill>
                  <a:schemeClr val="tx1"/>
                </a:solidFill>
              </a:rPr>
              <a:t>Нове анонімне вікно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8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87" y="147723"/>
            <a:ext cx="11641923" cy="6545386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5131553" y="2206882"/>
            <a:ext cx="4252289" cy="1213534"/>
          </a:xfrm>
          <a:prstGeom prst="wedgeRoundRectCallout">
            <a:avLst>
              <a:gd name="adj1" fmla="val -95971"/>
              <a:gd name="adj2" fmla="val -181008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В адресному рядку </a:t>
            </a:r>
            <a:r>
              <a:rPr lang="ru-RU" sz="2400" dirty="0" smtClean="0">
                <a:solidFill>
                  <a:schemeClr val="tx1"/>
                </a:solidFill>
              </a:rPr>
              <a:t>на</a:t>
            </a:r>
            <a:r>
              <a:rPr lang="uk-UA" sz="2400" dirty="0" err="1" smtClean="0">
                <a:solidFill>
                  <a:schemeClr val="tx1"/>
                </a:solidFill>
              </a:rPr>
              <a:t>бирає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gmail.com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5281455" y="2176901"/>
            <a:ext cx="2888185" cy="881092"/>
          </a:xfrm>
          <a:prstGeom prst="wedgeRoundRectCallout">
            <a:avLst>
              <a:gd name="adj1" fmla="val 85224"/>
              <a:gd name="adj2" fmla="val -145186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Клаца</a:t>
            </a:r>
            <a:r>
              <a:rPr lang="uk-UA" sz="2400" dirty="0" smtClean="0">
                <a:solidFill>
                  <a:schemeClr val="tx1"/>
                </a:solidFill>
              </a:rPr>
              <a:t>є кнопку «Увійти»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4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3" name="Округлена прямокутна виноска 2"/>
          <p:cNvSpPr/>
          <p:nvPr/>
        </p:nvSpPr>
        <p:spPr>
          <a:xfrm>
            <a:off x="694464" y="4410435"/>
            <a:ext cx="3757615" cy="1135926"/>
          </a:xfrm>
          <a:prstGeom prst="wedgeRoundRectCallout">
            <a:avLst>
              <a:gd name="adj1" fmla="val 86820"/>
              <a:gd name="adj2" fmla="val -117965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Обирає існуючий для </a:t>
            </a:r>
            <a:r>
              <a:rPr lang="en-US" sz="2400" b="1" dirty="0" smtClean="0">
                <a:solidFill>
                  <a:schemeClr val="tx1"/>
                </a:solidFill>
              </a:rPr>
              <a:t>Workspace</a:t>
            </a:r>
            <a:r>
              <a:rPr lang="uk-UA" sz="2400" dirty="0" smtClean="0">
                <a:solidFill>
                  <a:schemeClr val="tx1"/>
                </a:solidFill>
              </a:rPr>
              <a:t> або новий обліковий запис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3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" y="3347"/>
            <a:ext cx="12192000" cy="685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0188" y="3199840"/>
            <a:ext cx="38651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Andrus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@</a:t>
            </a:r>
            <a:r>
              <a:rPr lang="en-US" b="1" dirty="0" err="1" smtClean="0">
                <a:solidFill>
                  <a:srgbClr val="FF0000"/>
                </a:solidFill>
              </a:rPr>
              <a:t>dobriv.ukr.education</a:t>
            </a:r>
            <a:endParaRPr lang="uk-UA" dirty="0"/>
          </a:p>
        </p:txBody>
      </p:sp>
      <p:sp>
        <p:nvSpPr>
          <p:cNvPr id="3" name="Округлена прямокутна виноска 2"/>
          <p:cNvSpPr/>
          <p:nvPr/>
        </p:nvSpPr>
        <p:spPr>
          <a:xfrm>
            <a:off x="7050293" y="3780848"/>
            <a:ext cx="3757615" cy="1135926"/>
          </a:xfrm>
          <a:prstGeom prst="wedgeRoundRectCallout">
            <a:avLst>
              <a:gd name="adj1" fmla="val -57193"/>
              <a:gd name="adj2" fmla="val -67818"/>
              <a:gd name="adj3" fmla="val 16667"/>
            </a:avLst>
          </a:prstGeom>
          <a:solidFill>
            <a:srgbClr val="F5A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Вказує електронну адресу і клацає </a:t>
            </a:r>
            <a:r>
              <a:rPr lang="uk-UA" sz="2400" b="1" dirty="0" smtClean="0">
                <a:solidFill>
                  <a:schemeClr val="tx1"/>
                </a:solidFill>
              </a:rPr>
              <a:t>Далі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2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205</Words>
  <Application>Microsoft Office PowerPoint</Application>
  <PresentationFormat>Произвольный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Початок роботи учнів у середовищі  Workspace (Gsuite)  Використання хмарного сервісу Google ClassRoom для організації спільної роботи класу в умовах дистанційного навчання</vt:lpstr>
      <vt:lpstr>Gmail </vt:lpstr>
      <vt:lpstr>Користувач Workspace (Gsuite)</vt:lpstr>
      <vt:lpstr>Отримання логіну та паролю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Вигляд класу для учня</vt:lpstr>
      <vt:lpstr>Клас учня у розгорнутому вигляді</vt:lpstr>
      <vt:lpstr>Вкладка «Завдання»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електронної скриньки в Google</dc:title>
  <dc:creator>User-01</dc:creator>
  <cp:lastModifiedBy>Comp</cp:lastModifiedBy>
  <cp:revision>111</cp:revision>
  <dcterms:created xsi:type="dcterms:W3CDTF">2020-10-01T05:37:31Z</dcterms:created>
  <dcterms:modified xsi:type="dcterms:W3CDTF">2021-02-25T07:03:27Z</dcterms:modified>
</cp:coreProperties>
</file>