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484" r:id="rId2"/>
    <p:sldId id="629" r:id="rId3"/>
    <p:sldId id="634" r:id="rId4"/>
    <p:sldId id="616" r:id="rId5"/>
    <p:sldId id="635" r:id="rId6"/>
    <p:sldId id="617" r:id="rId7"/>
    <p:sldId id="636" r:id="rId8"/>
    <p:sldId id="637" r:id="rId9"/>
    <p:sldId id="618" r:id="rId10"/>
    <p:sldId id="620" r:id="rId11"/>
    <p:sldId id="638" r:id="rId12"/>
    <p:sldId id="640" r:id="rId13"/>
    <p:sldId id="641" r:id="rId14"/>
    <p:sldId id="64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7B8B0E-98CC-45F9-89AD-734FE748ACF7}">
          <p14:sldIdLst>
            <p14:sldId id="484"/>
            <p14:sldId id="629"/>
            <p14:sldId id="634"/>
            <p14:sldId id="616"/>
            <p14:sldId id="635"/>
            <p14:sldId id="617"/>
            <p14:sldId id="636"/>
            <p14:sldId id="637"/>
            <p14:sldId id="618"/>
            <p14:sldId id="620"/>
            <p14:sldId id="638"/>
            <p14:sldId id="640"/>
            <p14:sldId id="641"/>
            <p14:sldId id="64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FF8C"/>
    <a:srgbClr val="72DC7F"/>
    <a:srgbClr val="316A30"/>
    <a:srgbClr val="2F6B40"/>
    <a:srgbClr val="265834"/>
    <a:srgbClr val="1F492B"/>
    <a:srgbClr val="448EA2"/>
    <a:srgbClr val="E9C83B"/>
    <a:srgbClr val="ECF0F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4660"/>
  </p:normalViewPr>
  <p:slideViewPr>
    <p:cSldViewPr>
      <p:cViewPr>
        <p:scale>
          <a:sx n="80" d="100"/>
          <a:sy n="80" d="100"/>
        </p:scale>
        <p:origin x="-135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B3848-D13B-4A65-A897-DFA6F2082892}" type="datetimeFigureOut">
              <a:rPr lang="uk-UA" smtClean="0"/>
              <a:t>22.09.2022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4C425-E894-48FE-942D-6B9F88625F5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455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1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4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608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6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238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80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00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6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09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7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25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3888432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857500" cy="401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52" y="0"/>
            <a:ext cx="9134453" cy="6858000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2" name="Прямоугольник 1"/>
          <p:cNvSpPr/>
          <p:nvPr/>
        </p:nvSpPr>
        <p:spPr>
          <a:xfrm>
            <a:off x="4067944" y="2636912"/>
            <a:ext cx="5015857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 СИСТЕМА ЗАБЕЗПЕЧЕННЯ ЯКОСТІ ОСВІТИ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ЗДО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 РИБКА»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44407" y="6600825"/>
            <a:ext cx="839393" cy="257175"/>
          </a:xfrm>
          <a:prstGeom prst="rect">
            <a:avLst/>
          </a:prstGeom>
          <a:solidFill>
            <a:srgbClr val="448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ая выноска 28"/>
          <p:cNvSpPr/>
          <p:nvPr/>
        </p:nvSpPr>
        <p:spPr>
          <a:xfrm>
            <a:off x="251520" y="1170204"/>
            <a:ext cx="2153077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адаптації дітей раннього віку до умов ЗДО</a:t>
            </a: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323528" y="2816933"/>
            <a:ext cx="2160240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молодшого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27216" y="989948"/>
            <a:ext cx="6192688" cy="11429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адаптації дітей раннього віку (наказ, психологічний супровід дітей, обстеження соціально- психологічної адаптації дітей, оформлення адаптаційного листа)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27216" y="2250323"/>
            <a:ext cx="6119382" cy="19707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моніторингове дослідження рівня сформованості показників  компетентності дітей за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 «Українське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дошкілля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(наказ, картки компетентності)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виконання основних рухів, рівня фізичного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 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08196"/>
            <a:ext cx="54726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</a:t>
            </a: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23528" y="5085184"/>
            <a:ext cx="2160240" cy="108011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середнього 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7216" y="4365104"/>
            <a:ext cx="6120680" cy="23762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моніторингове дослідження рівня сформованості показників  компетентності дітей за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 «Українське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дошкілля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наказ, картки компетентності)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дослідження рівня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вольової сфери ( тест тривожності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Р.Темпла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М.Доркі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В.Амена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виконання основних рухів, рівня фізичного розвитку 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ая выноска 29"/>
          <p:cNvSpPr/>
          <p:nvPr/>
        </p:nvSpPr>
        <p:spPr>
          <a:xfrm>
            <a:off x="283212" y="2492896"/>
            <a:ext cx="2160240" cy="133214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дітей старшого  дошкільного віку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01651" y="1772816"/>
            <a:ext cx="6119382" cy="37444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Вступне та вихідне дослідження 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дітей старшого дошкільного віку за </a:t>
            </a:r>
            <a:r>
              <a:rPr lang="uk-UA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кваліметричною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моделлю (наказ, діаграми, протоколи);</a:t>
            </a: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Вхідне та вихідне дослідження психологічного рівня готовності дітей старших груп до школи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наказ, протокол);</a:t>
            </a:r>
          </a:p>
          <a:p>
            <a:pPr marL="285750" indent="-285750" algn="just">
              <a:buFontTx/>
              <a:buChar char="-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бстеження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 виконання основних рухів, рівня фізичного розвитку 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08196"/>
            <a:ext cx="5472608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</a:t>
            </a:r>
          </a:p>
        </p:txBody>
      </p:sp>
    </p:spTree>
    <p:extLst>
      <p:ext uri="{BB962C8B-B14F-4D97-AF65-F5344CB8AC3E}">
        <p14:creationId xmlns:p14="http://schemas.microsoft.com/office/powerpoint/2010/main" val="36419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ая выноска 29"/>
          <p:cNvSpPr/>
          <p:nvPr/>
        </p:nvSpPr>
        <p:spPr>
          <a:xfrm>
            <a:off x="276999" y="1556792"/>
            <a:ext cx="2160240" cy="133214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планування педагогічними працівниками своєї діяльності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771800" y="764704"/>
            <a:ext cx="6098977" cy="3033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 і перспективний плани (перевірка та затвердження); планування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інваріативної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варіативної складової;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-Спостереження за освітнім процесом (різні види контролів: оперативний, тематичний, вибірковий, комплексне вивчення, самооцінка);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-Діагностичне обстеження педагогів: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-тестування «Мотивація успіху та боязнь невдач»;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-анкетування «Система освіти в умовах наступності ЗДО та НУШ»;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-анкетування «Оцінка професійної підготовки»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08196"/>
            <a:ext cx="648072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педагогічної діяльності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95536" y="4366925"/>
            <a:ext cx="2160240" cy="134127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професійного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 педагогічної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 працівників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099638"/>
            <a:ext cx="6124731" cy="2209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кваліфікації педагогічних працівників (курси, семінари – практикуми, тренінги, майстер - класи, атестація, сертифікація, створення власного блогу, участь у конкурсах, друк у періодичних виданнях, поширення досвіду, використання інноваційних технологій, використання ІКТ,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самооосвіта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онлайн-платформи )</a:t>
            </a:r>
          </a:p>
        </p:txBody>
      </p:sp>
    </p:spTree>
    <p:extLst>
      <p:ext uri="{BB962C8B-B14F-4D97-AF65-F5344CB8AC3E}">
        <p14:creationId xmlns:p14="http://schemas.microsoft.com/office/powerpoint/2010/main" val="17899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ая выноска 29"/>
          <p:cNvSpPr/>
          <p:nvPr/>
        </p:nvSpPr>
        <p:spPr>
          <a:xfrm>
            <a:off x="371147" y="3933056"/>
            <a:ext cx="2242759" cy="1440160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 партнерства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56028" y="1336713"/>
            <a:ext cx="5826554" cy="15008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-Освітньо-кваліфікаційний рівень (діаграми, анкетування);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Розподіл кваліфікаційних працівників за віком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діаграми);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Склад педагогічних працівників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стажем (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діаграми).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672" y="208196"/>
            <a:ext cx="648072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педагогічної діяльності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71147" y="1484784"/>
            <a:ext cx="2160240" cy="133214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професійної  компетентності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3356992"/>
            <a:ext cx="5826554" cy="27363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Співпраця з батьківською громадою (свята, розваги, благодійні акції, ярмарки, виставки, конкурси, дні відкритих дверей, тематичні тижні) 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Співпраця з різними соціальними інститутами (з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ІРЦ,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краєзнавчим музеєм.)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132856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ДЯКУЄМО ЗА УВАГУ!</a:t>
            </a:r>
            <a:endParaRPr lang="uk-UA" sz="4000" b="1" dirty="0">
              <a:solidFill>
                <a:srgbClr val="C0000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Місце для тексту 2"/>
          <p:cNvSpPr>
            <a:spLocks noGrp="1"/>
          </p:cNvSpPr>
          <p:nvPr>
            <p:ph sz="half" idx="1"/>
          </p:nvPr>
        </p:nvSpPr>
        <p:spPr>
          <a:xfrm>
            <a:off x="539750" y="6273800"/>
            <a:ext cx="1863725" cy="1619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</p:txBody>
      </p:sp>
      <p:sp>
        <p:nvSpPr>
          <p:cNvPr id="9220" name="Объект 4"/>
          <p:cNvSpPr>
            <a:spLocks noGrp="1"/>
          </p:cNvSpPr>
          <p:nvPr>
            <p:ph sz="half" idx="2"/>
          </p:nvPr>
        </p:nvSpPr>
        <p:spPr>
          <a:xfrm>
            <a:off x="4167188" y="7650163"/>
            <a:ext cx="4913312" cy="4937125"/>
          </a:xfrm>
        </p:spPr>
        <p:txBody>
          <a:bodyPr/>
          <a:lstStyle/>
          <a:p>
            <a:pPr marL="0" indent="0" eaLnBrk="1" fontAlgn="t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uk-UA" sz="150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smtClean="0">
              <a:cs typeface="Arial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295636" y="1138672"/>
            <a:ext cx="7195402" cy="899203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гарантування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310054" y="2237356"/>
            <a:ext cx="7180985" cy="93666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формування довіри батьківської громадськості до закладу освіти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331640" y="3411369"/>
            <a:ext cx="7195402" cy="912129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постійне та послідовне підвищення якості освіти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403648" y="4565209"/>
            <a:ext cx="7123394" cy="94806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інтеграція  методичних та кадрових зусиль і ресурсів ЗДО з урахуванням факторів та умов для досягнення високої якості освітнього процесу та його результатів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1439652" y="5696992"/>
            <a:ext cx="6979378" cy="1009245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позитивного іміджу, престижності та </a:t>
            </a:r>
            <a:r>
              <a:rPr lang="uk-UA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спроможності </a:t>
            </a: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5607" y="208172"/>
            <a:ext cx="6445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ВНУТРІШНЬОЇ СИСТЕМИ ЗАБЕЗПЕЧЕННЯ ЯКОСТІ ОСВІТИ</a:t>
            </a:r>
          </a:p>
        </p:txBody>
      </p:sp>
    </p:spTree>
    <p:extLst>
      <p:ext uri="{BB962C8B-B14F-4D97-AF65-F5344CB8AC3E}">
        <p14:creationId xmlns:p14="http://schemas.microsoft.com/office/powerpoint/2010/main" val="36706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Місце для тексту 2"/>
          <p:cNvSpPr>
            <a:spLocks noGrp="1"/>
          </p:cNvSpPr>
          <p:nvPr>
            <p:ph sz="half" idx="1"/>
          </p:nvPr>
        </p:nvSpPr>
        <p:spPr>
          <a:xfrm>
            <a:off x="539750" y="6273800"/>
            <a:ext cx="1863725" cy="1619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b="1" smtClean="0">
              <a:solidFill>
                <a:schemeClr val="tx2"/>
              </a:solidFill>
              <a:ea typeface="MS Mincho" pitchFamily="49" charset="-128"/>
              <a:cs typeface="Arial" charset="0"/>
            </a:endParaRPr>
          </a:p>
        </p:txBody>
      </p:sp>
      <p:sp>
        <p:nvSpPr>
          <p:cNvPr id="9220" name="Объект 4"/>
          <p:cNvSpPr>
            <a:spLocks noGrp="1"/>
          </p:cNvSpPr>
          <p:nvPr>
            <p:ph sz="half" idx="2"/>
          </p:nvPr>
        </p:nvSpPr>
        <p:spPr>
          <a:xfrm>
            <a:off x="4167188" y="7650163"/>
            <a:ext cx="4913312" cy="4937125"/>
          </a:xfrm>
        </p:spPr>
        <p:txBody>
          <a:bodyPr/>
          <a:lstStyle/>
          <a:p>
            <a:pPr marL="0" indent="0" eaLnBrk="1" fontAlgn="t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uk-UA" sz="1500" smtClean="0">
              <a:solidFill>
                <a:schemeClr val="tx2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uk-UA" altLang="uk-UA" sz="1600" smtClean="0">
              <a:cs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5833" y="3328713"/>
            <a:ext cx="2441991" cy="12524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25039" y="3217616"/>
            <a:ext cx="2374349" cy="12722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Освітнє середовище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0253" y="5330799"/>
            <a:ext cx="2885252" cy="12414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оцінювання освітньої діяльності вихованців 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gray">
          <a:xfrm>
            <a:off x="174602" y="171797"/>
            <a:ext cx="875176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 ВНУТРІШНЬОЇ СИСТЕМИ ЗАБЕЗПЕЧЕННЯ ЯКОСТІ ОСВІТИ</a:t>
            </a:r>
          </a:p>
          <a:p>
            <a:pPr algn="ctr" eaLnBrk="1" hangingPunct="1"/>
            <a:r>
              <a:rPr lang="uk-UA" alt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(Стаття 41 Закону України «Про освіту»)</a:t>
            </a:r>
            <a:endParaRPr lang="en-US" altLang="ru-RU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98" y="1497864"/>
            <a:ext cx="2448272" cy="208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67" y="1765865"/>
            <a:ext cx="1844623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83" y="3671354"/>
            <a:ext cx="1836000" cy="15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536" y="1629759"/>
            <a:ext cx="1831306" cy="152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415605" y="5315149"/>
            <a:ext cx="2780196" cy="12414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Система педагогічної діяльності</a:t>
            </a:r>
            <a:endParaRPr lang="uk-UA" sz="2000" b="1" dirty="0">
              <a:solidFill>
                <a:srgbClr val="00206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380669"/>
            <a:ext cx="645954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265110" y="1740836"/>
            <a:ext cx="2578698" cy="1113778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розвитку та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планування діяльності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7959" y="1628800"/>
            <a:ext cx="5609484" cy="12258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-Стратегія розвитку закладу на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2018-2023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рр.,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-План роботи закладу на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6816" y="3041801"/>
            <a:ext cx="5636908" cy="17291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психологічно комфортного середовища (метод спостереження, метод опитування, метод анкетування працівників та батьків) </a:t>
            </a: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Оприлюднення інформації про діяльність закладу на загальнодоступних ресурсах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30 ЗУ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освіту»)</a:t>
            </a:r>
            <a:endParaRPr lang="uk-UA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47959" y="5229200"/>
            <a:ext cx="5599558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-Формування штатного розпису, матеріальне та моральне заохочення працівників, мотивація працівників до підвищення якості освітньої діяльності, саморозвитку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904" y="75005"/>
            <a:ext cx="1440160" cy="140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ая выноска 11"/>
          <p:cNvSpPr/>
          <p:nvPr/>
        </p:nvSpPr>
        <p:spPr>
          <a:xfrm>
            <a:off x="265110" y="3418373"/>
            <a:ext cx="2456515" cy="115792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відносин довіри та прозорості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26201" y="5229200"/>
            <a:ext cx="2456515" cy="116926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кадрової політики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380669"/>
            <a:ext cx="645954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управлінської діяльності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96435" y="1364651"/>
            <a:ext cx="5327324" cy="18483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Статут закладу;</a:t>
            </a:r>
          </a:p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програма;</a:t>
            </a:r>
          </a:p>
          <a:p>
            <a:pPr marL="285750" lvl="1" indent="-28575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внутрішнього трудового розпорядку;</a:t>
            </a:r>
          </a:p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Посадова інструкції працівників закладу</a:t>
            </a:r>
          </a:p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904" y="75005"/>
            <a:ext cx="1440160" cy="140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ая выноска 12"/>
          <p:cNvSpPr/>
          <p:nvPr/>
        </p:nvSpPr>
        <p:spPr>
          <a:xfrm>
            <a:off x="545101" y="1579443"/>
            <a:ext cx="2299671" cy="1285595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Людиноцентризм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83842" y="3409624"/>
            <a:ext cx="2405158" cy="127686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 академічної доброчесності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6434" y="3524674"/>
            <a:ext cx="5327326" cy="912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академічну доброчесність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01372" y="5206073"/>
            <a:ext cx="2482641" cy="119070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 закладу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96435" y="4763722"/>
            <a:ext cx="5536630" cy="18722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Пошук, розробка та застосування управлінських та психолого- педагогічних засобів для створення позитивного іміджу закладу (естетичне оформлення закладу, якісне надання освітніх послуг, методична активність педагогів, рейтинг закладу на рівні міста , відгуки батьків та працівників)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2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308107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463000" y="1256512"/>
            <a:ext cx="2559054" cy="159642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комфортних та безпечних умов освітнього процесу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95693" y="949082"/>
            <a:ext cx="5352771" cy="20686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endParaRPr lang="uk-UA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Приміщення та територія закладу (групові приміщення, кабінети, басейн, музичний та фізкультурний зали, харчоблок тощо) – спостереження, огляд та фіксація у діловому щоденнику контролю; 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вивчення документації (технічний паспорт закладу)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endPara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467544" y="3017765"/>
            <a:ext cx="2554510" cy="1707379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та дотримання здобувачами освіти вимог охорони праці, безпеки та життєдіяльності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95693" y="3181560"/>
            <a:ext cx="5566729" cy="17281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-Навчання, інструктажі (журнал реєстрації інструктажів з охорони праці та безпеки життєдіяльності, журнал реєстрації осіб, потерпілих від нещасних випадків, практичні відпрацювання),</a:t>
            </a:r>
          </a:p>
          <a:p>
            <a:pPr indent="-457200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Проведення тижнів безпеки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463000" y="5115043"/>
            <a:ext cx="2505954" cy="156106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освітнього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середовища,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 від насильства та дискримінацій</a:t>
            </a:r>
            <a:endParaRPr lang="uk-UA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95693" y="5115044"/>
            <a:ext cx="5443664" cy="1561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defTabSz="1066800">
              <a:spcBef>
                <a:spcPct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Схвалення плану заходів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із запобігання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(цькування)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рішенням педагогічної ради та оприлюднення  на офіційному веб – сайті</a:t>
            </a:r>
          </a:p>
          <a:p>
            <a:pPr algn="just" defTabSz="1066800">
              <a:spcBef>
                <a:spcPct val="0"/>
              </a:spcBef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(анкетування батьків,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з практичним психологом, залучення різних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соц.інститутів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9516" y="143298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386105" y="947427"/>
            <a:ext cx="2663770" cy="1478857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 працівників із правилами  поведінки в разі нещасного випадку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666518"/>
            <a:ext cx="5376421" cy="20406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Безпечність території та обладнання, ігрових та спортивних майданчиків (акти дозволи на проведення занять та випробування спортивного обладнання);</a:t>
            </a:r>
          </a:p>
          <a:p>
            <a:pPr marL="285750" lvl="1" indent="-28575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  <a:buFontTx/>
              <a:buChar char="-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педагогів про надання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допомоги (інструктаж, навчання)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395535" y="3933056"/>
            <a:ext cx="2644911" cy="1584176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для харчування 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47864" y="2852936"/>
            <a:ext cx="5376421" cy="3672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-Належний матеріально- технічний стан харчоблоку, дотримання санітарних вимог у приміщеннях харчоблоку, щоденний контроль за якістю продуктів, умовами їх зберігання, дотримання термінів реалізації, технології приготування страв (огляд, створення групи контролю, фіксація у щоденниках контролю, впроваджується система НАССР); </a:t>
            </a:r>
          </a:p>
          <a:p>
            <a:pPr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асвідчення підписом керівника щоденного меню, затвердження 2-х тижневого меню і контроль за фактичним його виконанням (аналіз виконання норм харчування); медичний огляд працівників харчоблоку (ж-л реєстрації медичних оглядів)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9191" y="166784"/>
            <a:ext cx="710762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200" b="1" spc="5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 середовище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50215" y="1330401"/>
            <a:ext cx="2713801" cy="1656184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адаптація працівників закладу 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79912" y="1159402"/>
            <a:ext cx="5116338" cy="26296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-Адаптація молодих педагогів ( наставництво, стажування, анкетування, участь у школі молодого педагога, проведення тренінгів на входження в колектив,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з практичним психологом);</a:t>
            </a:r>
          </a:p>
          <a:p>
            <a:pPr marL="0" lvl="1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Адаптація педагогів до нових умов при зміні законодавства, освітніх програм та інновацій (консультування, анкетування,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вебінари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семінари- практикуми)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550215" y="4165598"/>
            <a:ext cx="2868480" cy="1800200"/>
          </a:xfrm>
          <a:prstGeom prst="wedgeRectCallout">
            <a:avLst>
              <a:gd name="adj1" fmla="val 64246"/>
              <a:gd name="adj2" fmla="val 17494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середовища, яке мотивує до здорового способу життя учасників освітнього процесу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07904" y="4077072"/>
            <a:ext cx="5260354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-457200" algn="just" defTabSz="1066800">
              <a:lnSpc>
                <a:spcPts val="2300"/>
              </a:lnSpc>
              <a:spcBef>
                <a:spcPct val="0"/>
              </a:spcBef>
              <a:spcAft>
                <a:spcPct val="1500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Наскрізне включення  до тем про здорове харчування, користь, фізичної активності, спорту, правила екологічної поведінки (басейн, гуртки фізкультурно- оздоровчого напрямку) </a:t>
            </a:r>
          </a:p>
        </p:txBody>
      </p:sp>
    </p:spTree>
    <p:extLst>
      <p:ext uri="{BB962C8B-B14F-4D97-AF65-F5344CB8AC3E}">
        <p14:creationId xmlns:p14="http://schemas.microsoft.com/office/powerpoint/2010/main" val="21083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872344" y="1412776"/>
            <a:ext cx="7776864" cy="48245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служби моніторингу якості освіти:</a:t>
            </a:r>
          </a:p>
          <a:p>
            <a:pPr lvl="1" algn="ctr"/>
            <a:endParaRPr lang="uk-UA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uk-UA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 моніторинг якості освіти згідно з освітніх ліній БК;</a:t>
            </a:r>
          </a:p>
          <a:p>
            <a:pPr marL="0" lvl="1"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Вивчає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вихованців, фізичний та психічний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розвиток;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Проводить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вимір, діагностику й аналіз щодо рівня сформованості життєвих компетенцій вихованців, як показника виконання річного плану роботи й освітньої програми.</a:t>
            </a:r>
          </a:p>
          <a:p>
            <a:pPr marL="0" lvl="1"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Проводить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ресурсного забезпечення, вивчення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професіограм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вихователів з виконання програми, підготовки планів і рекомендацій з їх упровадження, забезпечує організацію педагогічних рингів, майстер - класів, огляду новинок методичної літератури.</a:t>
            </a:r>
          </a:p>
          <a:p>
            <a:pPr marL="0" lvl="1"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Контролює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впроваджувані програми і технології, у тому числі інноваційні.</a:t>
            </a:r>
          </a:p>
          <a:p>
            <a:pPr marL="0" lvl="1" algn="just"/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Надає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оцінку якості плану роботи закладу, освітнього середовища і організації освітнього процесу, досягнень вихованців, кваліфікації педагогів, психологічного клімату в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інтелектуальних і матеріальних ресурсів.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uk-UA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4776" y="26064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 службу моніторингу якості освіти </a:t>
            </a:r>
            <a:endParaRPr lang="uk-UA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9962</TotalTime>
  <Words>1151</Words>
  <Application>Microsoft Office PowerPoint</Application>
  <PresentationFormat>Екран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Легкий дым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Золота рибка</cp:lastModifiedBy>
  <cp:revision>712</cp:revision>
  <cp:lastPrinted>2019-01-08T07:16:37Z</cp:lastPrinted>
  <dcterms:modified xsi:type="dcterms:W3CDTF">2022-09-21T22:26:11Z</dcterms:modified>
</cp:coreProperties>
</file>