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909" r:id="rId2"/>
    <p:sldMasterId id="2147483921" r:id="rId3"/>
    <p:sldMasterId id="2147483933" r:id="rId4"/>
    <p:sldMasterId id="2147483945" r:id="rId5"/>
    <p:sldMasterId id="2147483957" r:id="rId6"/>
    <p:sldMasterId id="2147483969" r:id="rId7"/>
    <p:sldMasterId id="2147483981" r:id="rId8"/>
    <p:sldMasterId id="2147483993" r:id="rId9"/>
  </p:sldMasterIdLst>
  <p:notesMasterIdLst>
    <p:notesMasterId r:id="rId24"/>
  </p:notesMasterIdLst>
  <p:sldIdLst>
    <p:sldId id="279" r:id="rId10"/>
    <p:sldId id="294" r:id="rId11"/>
    <p:sldId id="309" r:id="rId12"/>
    <p:sldId id="310" r:id="rId13"/>
    <p:sldId id="315" r:id="rId14"/>
    <p:sldId id="316" r:id="rId15"/>
    <p:sldId id="317" r:id="rId16"/>
    <p:sldId id="318" r:id="rId17"/>
    <p:sldId id="291" r:id="rId18"/>
    <p:sldId id="311" r:id="rId19"/>
    <p:sldId id="313" r:id="rId20"/>
    <p:sldId id="297" r:id="rId21"/>
    <p:sldId id="265" r:id="rId22"/>
    <p:sldId id="26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94638" autoAdjust="0"/>
  </p:normalViewPr>
  <p:slideViewPr>
    <p:cSldViewPr>
      <p:cViewPr>
        <p:scale>
          <a:sx n="80" d="100"/>
          <a:sy n="80" d="100"/>
        </p:scale>
        <p:origin x="-207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A0C19B-EA2F-4B22-A3F4-899F793CFF8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EC0236-3404-4A37-8357-8F693F01A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907F-3C3D-46E6-9D0B-55D250FE411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02F1-9A78-4189-B736-E7AB3912E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5163-C6F7-4712-98F3-82BC0423EF92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7F4F-054C-4DE1-A4C7-424A05980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CBB2-9C30-40A6-A6A1-B844722BB72B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AA7A-057D-47DB-83A4-404366445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0E91-5EE8-4D13-9618-AFDA2BCB725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DF3A-F8C3-4017-86F2-0B7E98293E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7315-C124-4A32-972F-BD0386B9B69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48C-BC01-49D5-BD01-1E0FD32596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0CE4-455E-46EB-8716-F001567ABD6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DCFA-7F18-473D-AC0A-33615ADC0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755-7AEE-4295-9642-42E3B280EBF0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6FC-BEDB-424E-B172-EF70974A5D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1E79-9F48-44AE-9D13-65CDB5C7A36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0E0-721E-4A8E-89FF-2617358A0D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7BD3-5EC5-4414-AE40-41EDB8633C1B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9DFF-635F-4711-8587-C935EBCB7D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062-2017-46CB-B73B-257251807E1E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2FAD-B64A-4FB2-8AC0-DCE2F8653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E81E-3747-40A6-A4D5-831D028C25A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332C-B7A2-4EAD-9B05-5DA76BB19C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F431-B7E6-4898-A2D3-BCA79741F80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6902-0692-4835-96A5-70CD95B58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2D7-82ED-48F7-A494-D171E43D173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9F3-6D15-4106-A879-36BD0B6CF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303-702F-4CE3-842D-71ECF58A9F54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0425-0C6B-42C3-A7B5-8790C6DEE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AF60-0CD1-49F7-BE9B-13F935FA00A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6658-7C24-4DD1-A66B-B8CDBE708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E076-44C3-4155-9897-E0410AB573D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BFB1-9211-4664-ACB8-98B1F99AF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1A01-A3E5-45AE-8C0A-3FADBF03539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ADF2-27BE-4CD8-AE0B-FCC12383B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724F-AE2A-4557-9198-8CB171F65EA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B757-8C02-4396-8082-EFE0F1C84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D7C9-AD0F-4157-BB6A-11F1451ADFB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DFF1-77B4-489F-8B4D-21F2DD55F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6055-D92E-4524-9325-5D3759DEFC3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2038-1D27-4FFE-81D1-F75FA2DCC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A675-F5EA-444A-9338-B5CF4E2B4E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779-02DF-404F-B35C-1240005CF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F08B-37A2-466D-9AF8-9EF27C3BAA0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AC8A-1FB5-469F-935F-220AC626E6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6970-3DF3-40BF-A259-005624BA214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857-5C3D-4205-9F4D-F59A53CE5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6BE3-970A-4623-B1C3-171B168B79D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BB38-2FF3-4D23-A42B-EA2AA2B5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1E5-B23B-47FC-9E81-4D7E121718A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E8AD-1AA1-4DBB-B2DE-085E1E26B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15C0-68E0-485F-BC64-15683A200D3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71DD-86EF-46C5-8DAA-530A57A72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D2B9-CEEF-4EE9-B7B8-F57B30BA8A8A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74ED-9818-4964-9BDA-B613EE0F1F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DC34-5421-452D-AE9F-0389BDA9AEF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46DD-FA4D-4AC4-9A58-88F4FBCF4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5DBD-D4BA-4292-8BE8-0EDC0B66067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2FA9-19B9-4F67-99D5-1EFCEBC938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8AE9-B019-4B3A-B540-F3CDFDBA52B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1B2-E8A9-415B-86AD-D6952981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22FD-1987-4B11-B2B4-099D124EAD0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42B2-DBAF-44B8-ABFE-E5A0F7F52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5147-85B4-412E-8EBC-48EF232937A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1A7B-BBA7-4603-A923-66F5F98E1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37A2-2C8D-4BB6-86FA-1DA809CF6B9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67D8-472B-4807-B43B-8CF3EA03B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7C4-DAF2-40A2-A8D3-7ED4701B54C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B1C-80A4-4821-B5C5-465C81054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C4D7-F8FE-47E5-96EE-47E4D85407BB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5584-8B61-4B6F-A5F9-1FBC94A95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89-5811-431F-A5DD-E9ED1C91DC2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1F95-BADB-4571-A78B-7646DF9F4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B59D-933D-4397-B88C-9D2F9111E1B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0D79-6091-4177-A315-75E9E1C5C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0528-E8E4-4D09-9636-B96291A69F0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DF09-2FE2-4058-ADB5-994F0C8F7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317-CB2E-4B5B-A752-8F1C3A1A945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C1B8-D945-4341-AC23-6CBF47063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F09-FDB5-451D-BBDC-14041441405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9AA3-5799-43F9-A50F-ABFBA5B37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4C1E-FF4C-4210-9398-AA08F2F350B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E0F2-A846-46E0-9D4C-FDA2DEEE6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5FDA-7E33-4702-9C73-19213527106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5EA2-D144-4ADC-950E-52EDF4B4C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8570-8A66-47B9-A906-04151267B02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E678-4DBF-428A-B07C-7C152F026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CC31-53CC-4FDD-98D9-894C4CC94C6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9820-76F8-4138-94ED-58893F05A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917E-CEDD-4624-8303-BA797B0C8BC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3C9-F3F2-4EE3-B0D4-6F24F13A2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1C37-F835-4F92-AF51-37EA53ABE21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1E2-BB6D-4D5F-B1FF-2FAEA7934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8A5A-993F-4EC6-ACD5-E5BB576137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A68C-5948-4288-BA6D-643A89469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2278-1C41-4AA1-A528-3535C0324F8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CED-608F-4D0A-9701-C09441DA2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B072-F62C-4382-A68E-73B62060A7B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FEB2-6275-4A47-BA31-067006116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FFF-F082-4157-AFB3-6A6AD34D95E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94EE-C84F-4F77-82B4-5D573A387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0E91-5EE8-4D13-9618-AFDA2BCB725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DF3A-F8C3-4017-86F2-0B7E98293E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7315-C124-4A32-972F-BD0386B9B69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48C-BC01-49D5-BD01-1E0FD32596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0CE4-455E-46EB-8716-F001567ABD6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DCFA-7F18-473D-AC0A-33615ADC0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755-7AEE-4295-9642-42E3B280EBF0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6FC-BEDB-424E-B172-EF70974A5D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0E84-0FD0-468B-8D18-3939A6C1C73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02FE-BF32-429B-BE4F-89B1581D4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1E79-9F48-44AE-9D13-65CDB5C7A36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0E0-721E-4A8E-89FF-2617358A0D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7BD3-5EC5-4414-AE40-41EDB8633C1B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9DFF-635F-4711-8587-C935EBCB7D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062-2017-46CB-B73B-257251807E1E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2FAD-B64A-4FB2-8AC0-DCE2F8653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E81E-3747-40A6-A4D5-831D028C25A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332C-B7A2-4EAD-9B05-5DA76BB19C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2D7-82ED-48F7-A494-D171E43D173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9F3-6D15-4106-A879-36BD0B6CF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303-702F-4CE3-842D-71ECF58A9F54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0425-0C6B-42C3-A7B5-8790C6DEE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AF60-0CD1-49F7-BE9B-13F935FA00A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6658-7C24-4DD1-A66B-B8CDBE708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E076-44C3-4155-9897-E0410AB573D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BFB1-9211-4664-ACB8-98B1F99AF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1A01-A3E5-45AE-8C0A-3FADBF03539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ADF2-27BE-4CD8-AE0B-FCC12383B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19D6-8951-4DBB-9660-CFD2C8B4702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39E3-067F-4621-9898-03756D88C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724F-AE2A-4557-9198-8CB171F65EA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B757-8C02-4396-8082-EFE0F1C84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D7C9-AD0F-4157-BB6A-11F1451ADFB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DFF1-77B4-489F-8B4D-21F2DD55F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6055-D92E-4524-9325-5D3759DEFC3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2038-1D27-4FFE-81D1-F75FA2DCC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A675-F5EA-444A-9338-B5CF4E2B4E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779-02DF-404F-B35C-1240005CF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6970-3DF3-40BF-A259-005624BA214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857-5C3D-4205-9F4D-F59A53CE5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6BE3-970A-4623-B1C3-171B168B79D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BB38-2FF3-4D23-A42B-EA2AA2B5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1E5-B23B-47FC-9E81-4D7E121718A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E8AD-1AA1-4DBB-B2DE-085E1E26B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15C0-68E0-485F-BC64-15683A200D3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71DD-86EF-46C5-8DAA-530A57A72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D2B9-CEEF-4EE9-B7B8-F57B30BA8A8A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74ED-9818-4964-9BDA-B613EE0F1F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DC34-5421-452D-AE9F-0389BDA9AEF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46DD-FA4D-4AC4-9A58-88F4FBCF4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C5B5-D31D-4863-8C59-47565270703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CD45-B0EE-4843-AB27-A78EE390F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5DBD-D4BA-4292-8BE8-0EDC0B66067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2FA9-19B9-4F67-99D5-1EFCEBC938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8AE9-B019-4B3A-B540-F3CDFDBA52B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1B2-E8A9-415B-86AD-D6952981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22FD-1987-4B11-B2B4-099D124EAD0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42B2-DBAF-44B8-ABFE-E5A0F7F52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5147-85B4-412E-8EBC-48EF232937A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1A7B-BBA7-4603-A923-66F5F98E1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7C4-DAF2-40A2-A8D3-7ED4701B54C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B1C-80A4-4821-B5C5-465C81054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C4D7-F8FE-47E5-96EE-47E4D85407BB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5584-8B61-4B6F-A5F9-1FBC94A95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89-5811-431F-A5DD-E9ED1C91DC2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1F95-BADB-4571-A78B-7646DF9F4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B59D-933D-4397-B88C-9D2F9111E1B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0D79-6091-4177-A315-75E9E1C5C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0528-E8E4-4D09-9636-B96291A69F0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DF09-2FE2-4058-ADB5-994F0C8F7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317-CB2E-4B5B-A752-8F1C3A1A945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C1B8-D945-4341-AC23-6CBF47063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7628-D7DB-4BCC-A280-244B3DAB192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A3C2-E4AE-4B6A-96C8-C6BDEF544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F09-FDB5-451D-BBDC-14041441405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9AA3-5799-43F9-A50F-ABFBA5B37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4C1E-FF4C-4210-9398-AA08F2F350B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E0F2-A846-46E0-9D4C-FDA2DEEE6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5FDA-7E33-4702-9C73-19213527106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5EA2-D144-4ADC-950E-52EDF4B4C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8570-8A66-47B9-A906-04151267B02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E678-4DBF-428A-B07C-7C152F026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917E-CEDD-4624-8303-BA797B0C8BC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3C9-F3F2-4EE3-B0D4-6F24F13A2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1C37-F835-4F92-AF51-37EA53ABE21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1E2-BB6D-4D5F-B1FF-2FAEA7934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8A5A-993F-4EC6-ACD5-E5BB576137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A68C-5948-4288-BA6D-643A89469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2278-1C41-4AA1-A528-3535C0324F8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CED-608F-4D0A-9701-C09441DA2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B072-F62C-4382-A68E-73B62060A7B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FEB2-6275-4A47-BA31-067006116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FFF-F082-4157-AFB3-6A6AD34D95E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94EE-C84F-4F77-82B4-5D573A387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8FB70D4-D454-4E49-9735-ED59CB6229B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6B8974A1-CE4E-4DE8-B00C-F3BDD4310F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38D9E4-DBCF-4341-A101-714B3ED2B51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9C9BA5-45D4-428C-A11D-73AF2D743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165B02-0CD5-48E8-8A0A-A64E8207FF6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4B89C5-65C0-482D-94C7-D144326EA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441DAD-E030-46A0-BF44-B86C0170D71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49ED988-828C-4314-9629-3180117C2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B70D4-D454-4E49-9735-ED59CB6229B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974A1-CE4E-4DE8-B00C-F3BDD4310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38D9E4-DBCF-4341-A101-714B3ED2B51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9C9BA5-45D4-428C-A11D-73AF2D743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165B02-0CD5-48E8-8A0A-A64E8207FF6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4B89C5-65C0-482D-94C7-D144326EA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441DAD-E030-46A0-BF44-B86C0170D71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49ED988-828C-4314-9629-3180117C2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ozaikaped.blogspot.com/2017/01/learning.html" TargetMode="Externa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karchevska.blogspot.com/2014/03/blog-post_482.html" TargetMode="Externa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6" Type="http://schemas.openxmlformats.org/officeDocument/2006/relationships/hyperlink" Target="http://interactive.ranok.com.ua/course/pdrychniki/fzika-9-klas-pdrychnik-baryahtar-v-g-dovgiyi-s-o-bozhinova-f-ya-kryuhna-o-o-za-red-v-g-baryahtara-s-o-dovgogo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ve.ranok.com.ua/course/pdrychniki/fzika-9-klas-pdrychnik-baryahtar-v-g-dovgiyi-s-o-bozhinova-f-ya-kryuhna-o-o-za-red-v-g-baryahtara-s-o-dovgog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-era.com/courses/" TargetMode="Externa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ndex.php?overview&amp;s=&amp;category=0&amp;tool=http://interactive.ranok.com.ua/course/pdrychniki/fzika-9-klas-pdrychnik-baryahtar-v-g-dovgiyi-s-o-bozhinova-f-ya-kryuhna-o-o-za-red-v-g-baryahtara-s-o-dovgog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nlinetestpad.com/ua/tests/physics" TargetMode="Externa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rive.google.com/file/d/0B52QouQkr6JmT0cwaFBHMmhKcVE/view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обр09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47813" y="1268413"/>
            <a:ext cx="59817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Презентація  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індивідуального творчого проекту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вчителя  фізики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Д </a:t>
            </a:r>
            <a:r>
              <a:rPr lang="uk-UA" sz="3600" b="1" kern="10" dirty="0" err="1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ністрівського</a:t>
            </a:r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НВК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Марчук  Любові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Іванівни</a:t>
            </a:r>
          </a:p>
          <a:p>
            <a:pPr algn="ctr"/>
            <a:r>
              <a:rPr lang="uk-UA" sz="3600" b="1" i="1" kern="1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продовження</a:t>
            </a:r>
            <a:endParaRPr lang="uk-UA" sz="3600" b="1" i="1" kern="10" dirty="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716015" y="1351412"/>
            <a:ext cx="4032697" cy="38472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endParaRPr lang="uk-UA" sz="2400" b="1" i="1" dirty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ru-RU" sz="2400" b="1" i="1" dirty="0" smtClean="0">
                <a:solidFill>
                  <a:srgbClr val="006699"/>
                </a:solidFill>
                <a:latin typeface="Bookman Old Style" pitchFamily="18" charset="0"/>
              </a:rPr>
              <a:t>Борисенко Валентина </a:t>
            </a:r>
            <a:r>
              <a:rPr lang="ru-RU" sz="2400" b="1" i="1" dirty="0" err="1" smtClean="0">
                <a:solidFill>
                  <a:srgbClr val="006699"/>
                </a:solidFill>
                <a:latin typeface="Bookman Old Style" pitchFamily="18" charset="0"/>
              </a:rPr>
              <a:t>Григорівна</a:t>
            </a:r>
            <a:endParaRPr lang="ru-RU" sz="2400" b="1" i="1" dirty="0" smtClean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ru-RU" sz="2400" i="1" dirty="0" err="1" smtClean="0">
                <a:solidFill>
                  <a:srgbClr val="006699"/>
                </a:solidFill>
                <a:latin typeface="Bookman Old Style" pitchFamily="18" charset="0"/>
              </a:rPr>
              <a:t>Бобровицька</a:t>
            </a:r>
            <a:r>
              <a:rPr lang="ru-RU" sz="2400" i="1" dirty="0" smtClean="0">
                <a:solidFill>
                  <a:srgbClr val="006699"/>
                </a:solidFill>
                <a:latin typeface="Bookman Old Style" pitchFamily="18" charset="0"/>
              </a:rPr>
              <a:t> ЗОШ І-ІІІ </a:t>
            </a:r>
            <a:r>
              <a:rPr lang="ru-RU" sz="2400" i="1" dirty="0" err="1" smtClean="0">
                <a:solidFill>
                  <a:srgbClr val="006699"/>
                </a:solidFill>
                <a:latin typeface="Bookman Old Style" pitchFamily="18" charset="0"/>
              </a:rPr>
              <a:t>ступенів</a:t>
            </a:r>
            <a:r>
              <a:rPr lang="ru-RU" sz="2400" i="1" dirty="0" smtClean="0">
                <a:solidFill>
                  <a:srgbClr val="006699"/>
                </a:solidFill>
                <a:latin typeface="Bookman Old Style" pitchFamily="18" charset="0"/>
              </a:rPr>
              <a:t> №1</a:t>
            </a:r>
          </a:p>
          <a:p>
            <a:pPr>
              <a:tabLst>
                <a:tab pos="685800" algn="l"/>
              </a:tabLst>
              <a:defRPr/>
            </a:pPr>
            <a:r>
              <a:rPr lang="ru-RU" sz="2400" i="1" dirty="0" err="1" smtClean="0">
                <a:solidFill>
                  <a:srgbClr val="006699"/>
                </a:solidFill>
                <a:latin typeface="Bookman Old Style" pitchFamily="18" charset="0"/>
              </a:rPr>
              <a:t>Чернігівська</a:t>
            </a:r>
            <a:r>
              <a:rPr lang="ru-RU" sz="2400" i="1" dirty="0" smtClean="0">
                <a:solidFill>
                  <a:srgbClr val="006699"/>
                </a:solidFill>
                <a:latin typeface="Bookman Old Style" pitchFamily="18" charset="0"/>
              </a:rPr>
              <a:t> область</a:t>
            </a:r>
          </a:p>
          <a:p>
            <a:pPr>
              <a:tabLst>
                <a:tab pos="685800" algn="l"/>
              </a:tabLst>
              <a:defRPr/>
            </a:pPr>
            <a:endParaRPr lang="uk-UA" sz="2000" dirty="0" smtClean="0">
              <a:solidFill>
                <a:srgbClr val="006666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  <a:latin typeface="Bookman Old Style" pitchFamily="18" charset="0"/>
              </a:rPr>
              <a:t>ПРОФЕСІОГРАМА СУЧАСНОГО ВЧИТЕЛЯ.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  <a:latin typeface="Bookman Old Style" pitchFamily="18" charset="0"/>
              </a:rPr>
              <a:t>Технологія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000" dirty="0" smtClean="0">
                <a:solidFill>
                  <a:srgbClr val="006666"/>
                </a:solidFill>
                <a:latin typeface="Bookman Old Style" pitchFamily="18" charset="0"/>
              </a:rPr>
              <a:t>" ПЕРЕВЕРНУТИЙ КЛАС"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331640" y="188640"/>
            <a:ext cx="5781328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j-ea"/>
                <a:cs typeface="+mn-cs"/>
              </a:rPr>
              <a:t>Адреси передового досвіду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589240"/>
            <a:ext cx="37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https://drive.google.com/file/d/0B52QouQkr6JmT0cwaFBHMmhKcVE/view</a:t>
            </a:r>
            <a:endParaRPr lang="uk-UA" sz="1600" dirty="0"/>
          </a:p>
        </p:txBody>
      </p:sp>
      <p:sp>
        <p:nvSpPr>
          <p:cNvPr id="82946" name="AutoShape 2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948" name="AutoShape 4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950" name="AutoShape 6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952" name="Picture 8" descr="Результат пошуку зображень за запитом &quot;Валентина Борисенко  учитель початкових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716015" y="1382189"/>
            <a:ext cx="4032697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endParaRPr lang="uk-UA" sz="2400" b="1" i="1" dirty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ru-RU" sz="2400" b="1" i="1" dirty="0" smtClean="0">
                <a:solidFill>
                  <a:srgbClr val="006699"/>
                </a:solidFill>
                <a:latin typeface="Bookman Old Style" pitchFamily="18" charset="0"/>
              </a:rPr>
              <a:t> </a:t>
            </a:r>
            <a:r>
              <a:rPr lang="uk-UA" sz="2400" b="1" i="1" dirty="0" err="1" smtClean="0">
                <a:solidFill>
                  <a:srgbClr val="006699"/>
                </a:solidFill>
                <a:latin typeface="Bookman Old Style" pitchFamily="18" charset="0"/>
              </a:rPr>
              <a:t>Чаленко</a:t>
            </a:r>
            <a:r>
              <a:rPr lang="uk-UA" sz="2400" b="1" i="1" dirty="0" smtClean="0">
                <a:solidFill>
                  <a:srgbClr val="006699"/>
                </a:solidFill>
                <a:latin typeface="Bookman Old Style" pitchFamily="18" charset="0"/>
              </a:rPr>
              <a:t> Лариса Анатоліївна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b="1" i="1" dirty="0" smtClean="0">
                <a:solidFill>
                  <a:srgbClr val="006699"/>
                </a:solidFill>
                <a:latin typeface="Bookman Old Style" pitchFamily="18" charset="0"/>
              </a:rPr>
              <a:t> </a:t>
            </a:r>
            <a:r>
              <a:rPr lang="uk-UA" sz="2400" i="1" dirty="0" smtClean="0">
                <a:solidFill>
                  <a:srgbClr val="006699"/>
                </a:solidFill>
                <a:latin typeface="Bookman Old Style" pitchFamily="18" charset="0"/>
              </a:rPr>
              <a:t>вчитель фізики та математики, заступника директора з НВР Іловайської ЗОШ І-ІІІ ст. №14 Харцизької міської ради Донецької області</a:t>
            </a:r>
            <a:endParaRPr lang="uk-UA" sz="2000" i="1" dirty="0" smtClean="0">
              <a:solidFill>
                <a:srgbClr val="006666"/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331640" y="188640"/>
            <a:ext cx="5781328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j-ea"/>
                <a:cs typeface="+mn-cs"/>
              </a:rPr>
              <a:t>Адреси передового досвіду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589240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http://karchevska.blogspot.com/2014/03/blog-post_482.html</a:t>
            </a:r>
            <a:endParaRPr lang="uk-UA" sz="1600" dirty="0"/>
          </a:p>
        </p:txBody>
      </p:sp>
      <p:sp>
        <p:nvSpPr>
          <p:cNvPr id="82946" name="AutoShape 2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948" name="AutoShape 4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950" name="AutoShape 6" descr="Фотографія користува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3970" name="Picture 2" descr="http://2.bp.blogspot.com/-bif7vnZgCSQ/UzSBSekTGDI/AAAAAAAABbo/ZZuywnmg-EE/s1600/%D0%BA%D0%BB%D0%B0%D1%81%D1%81+%D0%BF%D0%B5%D1%80%D0%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371975" cy="2609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79512" y="0"/>
            <a:ext cx="8712968" cy="483209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Проблеми «перевернутого класу»: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для  забезпечення  ефективності  «перевернутого»  навчання   необхідна  підготовча  робота  серед  учнів.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вимагає більше часу для планування і підготовки вчителя;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 передбачає постійний доступ учнів до комп’ютерів і мережі Інтернет;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труднощі залучення до навчального процесу окремих категорій учнів;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більше часу  перед комп’ютером;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нерівні можливості доступу до мережі Інтернет;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проблеми використання різноманітних </a:t>
            </a:r>
            <a:r>
              <a:rPr lang="uk-UA" sz="2000" dirty="0" err="1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гаджетів</a:t>
            </a: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домашнє завдання є обов’язковою частиною уроку для учнів;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Book Antiqua" pitchFamily="18" charset="0"/>
              </a:rPr>
              <a:t> важко звикнути до нової технології навчання.</a:t>
            </a:r>
          </a:p>
          <a:p>
            <a:pPr>
              <a:defRPr/>
            </a:pPr>
            <a:r>
              <a:rPr lang="uk-UA" sz="2000" i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Перехід на технологію «перевернутого навчання» відбувається від 2 до 5 років.</a:t>
            </a:r>
          </a:p>
        </p:txBody>
      </p:sp>
      <p:pic>
        <p:nvPicPr>
          <p:cNvPr id="3076" name="Picture 4" descr="Результат пошуку зображень за запитом &quot;Проблемы «перевернутого класу»:&quot;"/>
          <p:cNvPicPr>
            <a:picLocks noChangeAspect="1" noChangeArrowheads="1"/>
          </p:cNvPicPr>
          <p:nvPr/>
        </p:nvPicPr>
        <p:blipFill>
          <a:blip r:embed="rId2" cstate="print"/>
          <a:srcRect t="5882" r="1141"/>
          <a:stretch>
            <a:fillRect/>
          </a:stretch>
        </p:blipFill>
        <p:spPr bwMode="auto">
          <a:xfrm>
            <a:off x="4067944" y="4553744"/>
            <a:ext cx="482453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120" y="3933056"/>
            <a:ext cx="7920880" cy="255454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215968"/>
                </a:solidFill>
                <a:latin typeface="Bookman Old Style" pitchFamily="18" charset="0"/>
              </a:rPr>
              <a:t>ВИСНОВКИ</a:t>
            </a:r>
            <a:endParaRPr lang="uk-UA" sz="2000" b="1" dirty="0">
              <a:solidFill>
                <a:srgbClr val="215968"/>
              </a:solidFill>
              <a:latin typeface="Bookman Old Style" pitchFamily="18" charset="0"/>
            </a:endParaRPr>
          </a:p>
          <a:p>
            <a:pPr marL="742950" lvl="1" indent="-285750"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Перевагами «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перевернутого </a:t>
            </a: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о» навчання є: зростання активності, розвиток співробітництва, персоналізація навчання, доступність інформаційно-комунікаційних технологій.</a:t>
            </a:r>
          </a:p>
          <a:p>
            <a:pPr marL="742950" lvl="1" indent="-285750"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Перевернута модель покладає більшу відповідальність за навчання на учнів, дає їм стимул для навчання, самовдосконалення, дослідження, експерименту.</a:t>
            </a:r>
            <a:endParaRPr lang="uk-UA" dirty="0">
              <a:solidFill>
                <a:srgbClr val="215968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645024"/>
            <a:ext cx="5089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sz="7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Д </a:t>
            </a:r>
            <a:r>
              <a:rPr lang="uk-UA" sz="7200" b="1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якую</a:t>
            </a:r>
            <a:r>
              <a:rPr lang="uk-UA" sz="7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 за увагу !</a:t>
            </a:r>
            <a:endParaRPr lang="ru-RU" sz="72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Romanus" pitchFamily="82" charset="-52"/>
              <a:ea typeface="MS Mincho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:\ЛІ\Мої фото\мій клас\SAM_0176.JPG"/>
          <p:cNvPicPr>
            <a:picLocks noChangeAspect="1" noChangeArrowheads="1"/>
          </p:cNvPicPr>
          <p:nvPr/>
        </p:nvPicPr>
        <p:blipFill>
          <a:blip r:embed="rId3" cstate="print"/>
          <a:srcRect t="10286" r="2856"/>
          <a:stretch>
            <a:fillRect/>
          </a:stretch>
        </p:blipFill>
        <p:spPr bwMode="auto">
          <a:xfrm>
            <a:off x="251520" y="3444166"/>
            <a:ext cx="5544443" cy="3413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5219700" cy="23034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Інноваційні  моделі  навчання.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Технологія «перевернутого класу»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при вивченні фізики</a:t>
            </a:r>
            <a:endParaRPr lang="uk-UA" sz="3600" b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0421" name="Picture 5" descr="D:\ЛІ\Виховна\6 клас\6 клас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0"/>
            <a:ext cx="3822700" cy="5732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031184" y="188640"/>
            <a:ext cx="5112816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Уперше принцип </a:t>
            </a:r>
            <a:r>
              <a:rPr lang="uk-UA" sz="2400" b="1" dirty="0" smtClean="0">
                <a:solidFill>
                  <a:srgbClr val="006699"/>
                </a:solidFill>
                <a:latin typeface="Bookman Old Style" pitchFamily="18" charset="0"/>
              </a:rPr>
              <a:t>«перевернутого класу»</a:t>
            </a:r>
          </a:p>
          <a:p>
            <a:pPr algn="ctr"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був запропонований Джонатаном </a:t>
            </a:r>
            <a:r>
              <a:rPr lang="uk-UA" sz="2400" dirty="0" err="1" smtClean="0">
                <a:solidFill>
                  <a:srgbClr val="006699"/>
                </a:solidFill>
                <a:latin typeface="Bookman Old Style" pitchFamily="18" charset="0"/>
              </a:rPr>
              <a:t>Бергманом</a:t>
            </a: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та </a:t>
            </a:r>
            <a:r>
              <a:rPr lang="uk-UA" sz="2400" dirty="0" err="1" smtClean="0">
                <a:solidFill>
                  <a:srgbClr val="006699"/>
                </a:solidFill>
                <a:latin typeface="Bookman Old Style" pitchFamily="18" charset="0"/>
              </a:rPr>
              <a:t>Аароном</a:t>
            </a: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</a:t>
            </a:r>
            <a:r>
              <a:rPr lang="uk-UA" sz="2400" dirty="0" err="1" smtClean="0">
                <a:solidFill>
                  <a:srgbClr val="006699"/>
                </a:solidFill>
                <a:latin typeface="Bookman Old Style" pitchFamily="18" charset="0"/>
              </a:rPr>
              <a:t>Самсом</a:t>
            </a: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учням </a:t>
            </a:r>
            <a:r>
              <a:rPr lang="uk-UA" sz="2400" dirty="0" err="1" smtClean="0">
                <a:solidFill>
                  <a:srgbClr val="006699"/>
                </a:solidFill>
                <a:latin typeface="Bookman Old Style" pitchFamily="18" charset="0"/>
              </a:rPr>
              <a:t>Вудландської</a:t>
            </a: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школи в штаті Колорадо (США) у 2007 році. Учителі природничих наук почали створювати короткі </a:t>
            </a:r>
            <a:r>
              <a:rPr lang="uk-UA" sz="2400" dirty="0" err="1" smtClean="0">
                <a:solidFill>
                  <a:srgbClr val="006699"/>
                </a:solidFill>
                <a:latin typeface="Bookman Old Style" pitchFamily="18" charset="0"/>
              </a:rPr>
              <a:t>відеофрагменти</a:t>
            </a:r>
            <a:r>
              <a:rPr lang="uk-UA" sz="2400" dirty="0" smtClean="0">
                <a:solidFill>
                  <a:srgbClr val="006699"/>
                </a:solidFill>
                <a:latin typeface="Bookman Old Style" pitchFamily="18" charset="0"/>
              </a:rPr>
              <a:t>  з матеріалами для лекцій, які учні самостійно переглядали вдома. Такий матеріал був розрахований на лабораторні роботи, а також доповнювався відповідями на питання учнів. </a:t>
            </a:r>
          </a:p>
        </p:txBody>
      </p:sp>
      <p:pic>
        <p:nvPicPr>
          <p:cNvPr id="6146" name="Picture 2" descr="http://phys.ippo.kubg.edu.ua/wp-content/uploads/2015/05/graphitecomic_flippedclassroom_6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36" y="836712"/>
            <a:ext cx="3735944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246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Засоби 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“перевернутого”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навчання </a:t>
            </a:r>
          </a:p>
        </p:txBody>
      </p:sp>
      <p:pic>
        <p:nvPicPr>
          <p:cNvPr id="5122" name="Picture 2" descr="C:\Users\Вчитель\Desktop\ІТП. Фізики. Марчук Любов Іванівна\Створити папку\підручник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427472" cy="3168352"/>
          </a:xfrm>
          <a:prstGeom prst="rect">
            <a:avLst/>
          </a:prstGeom>
          <a:noFill/>
        </p:spPr>
      </p:pic>
      <p:pic>
        <p:nvPicPr>
          <p:cNvPr id="5123" name="Picture 3" descr="C:\Users\Вчитель\Desktop\ІТП. Фізики. Марчук Любов Іванівна\Створити папку\підручник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46563"/>
            <a:ext cx="2088232" cy="3196637"/>
          </a:xfrm>
          <a:prstGeom prst="rect">
            <a:avLst/>
          </a:prstGeom>
          <a:noFill/>
        </p:spPr>
      </p:pic>
      <p:pic>
        <p:nvPicPr>
          <p:cNvPr id="5121" name="Picture 1" descr="C:\Users\Вчитель\Desktop\ІТП. Фізики. Марчук Любов Іванівна\Створити папку\підручник 8.1.jpg"/>
          <p:cNvPicPr>
            <a:picLocks noChangeAspect="1" noChangeArrowheads="1"/>
          </p:cNvPicPr>
          <p:nvPr/>
        </p:nvPicPr>
        <p:blipFill>
          <a:blip r:embed="rId4" cstate="print"/>
          <a:srcRect r="1134" b="23610"/>
          <a:stretch>
            <a:fillRect/>
          </a:stretch>
        </p:blipFill>
        <p:spPr bwMode="auto">
          <a:xfrm>
            <a:off x="0" y="3789040"/>
            <a:ext cx="5681660" cy="2709657"/>
          </a:xfrm>
          <a:prstGeom prst="rect">
            <a:avLst/>
          </a:prstGeom>
          <a:noFill/>
        </p:spPr>
      </p:pic>
      <p:pic>
        <p:nvPicPr>
          <p:cNvPr id="5124" name="Picture 4" descr="C:\Users\Вчитель\Desktop\ІТП. Фізики. Марчук Любов Іванівна\Створити папку\підручник 9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3922431" cy="33707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0152" y="4365104"/>
            <a:ext cx="2915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http://interactive.ranok.com.ua/course/pdrychniki/fzika-9-klas-pdrychnik-baryahtar-v-g-dovgiyi-s-o-bozhinova-f-ya-kryuhna-o-o-za-red-v-g-baryahtara-s-o-dovgogo</a:t>
            </a:r>
            <a:endParaRPr lang="uk-UA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13951" t="16477" r="15067"/>
          <a:stretch>
            <a:fillRect/>
          </a:stretch>
        </p:blipFill>
        <p:spPr bwMode="auto">
          <a:xfrm>
            <a:off x="412420" y="764704"/>
            <a:ext cx="889088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246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Засоби 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“перевернутого”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навчання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877272"/>
            <a:ext cx="5148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http://interactive.ranok.com.ua/course/pdrychniki/fzika-9-klas-pdrychnik-baryahtar-v-g-dovgiyi-s-o-bozhinova-f-ya-kryuhna-o-o-za-red-v-g-baryahtara-s-o-dovgogo</a:t>
            </a:r>
            <a:endParaRPr lang="uk-UA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246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Засоби 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“перевернутого”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навчання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6165304"/>
            <a:ext cx="5148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https://www.ed-era.com/courses</a:t>
            </a:r>
            <a:r>
              <a:rPr lang="en-US" sz="1400" dirty="0" smtClean="0">
                <a:hlinkClick r:id="rId2"/>
              </a:rPr>
              <a:t>/</a:t>
            </a:r>
            <a:endParaRPr lang="uk-UA" sz="1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9460" t="9589" r="10130"/>
          <a:stretch>
            <a:fillRect/>
          </a:stretch>
        </p:blipFill>
        <p:spPr bwMode="auto">
          <a:xfrm>
            <a:off x="1259632" y="980728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246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Засоби 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“перевернутого”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навчання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4378" t="9086" r="15248" b="7302"/>
          <a:stretch>
            <a:fillRect/>
          </a:stretch>
        </p:blipFill>
        <p:spPr bwMode="auto">
          <a:xfrm>
            <a:off x="683568" y="764704"/>
            <a:ext cx="799288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949280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https://learningapps.org/index.php?overview&amp;s=&amp;category=0&amp;tool=http://interactive.ranok.com.ua/course/pdrychniki/fzika-9-klas-pdrychnik-baryahtar-v-g-dovgiyi-s-o-bozhinova-f-ya-kryuhna-o-o-za-red-v-g-baryahtara-s-o-dovgogo</a:t>
            </a:r>
            <a:endParaRPr lang="uk-UA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246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Засоби 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“перевернутого”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навчання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94928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http://onlinetestpad.com/ua/tests/physics</a:t>
            </a:r>
            <a:endParaRPr lang="uk-UA" sz="14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854" t="9569" r="4396" b="2179"/>
          <a:stretch>
            <a:fillRect/>
          </a:stretch>
        </p:blipFill>
        <p:spPr bwMode="auto">
          <a:xfrm>
            <a:off x="323528" y="1052736"/>
            <a:ext cx="864894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716015" y="376882"/>
            <a:ext cx="4032697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endParaRPr lang="uk-UA" sz="2400" b="1" i="1" dirty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uk-UA" sz="2400" b="1" i="1" dirty="0" err="1" smtClean="0">
                <a:solidFill>
                  <a:srgbClr val="006699"/>
                </a:solidFill>
                <a:latin typeface="Bookman Old Style" pitchFamily="18" charset="0"/>
              </a:rPr>
              <a:t>Шкель</a:t>
            </a:r>
            <a:r>
              <a:rPr lang="uk-UA" sz="2400" b="1" i="1" dirty="0" smtClean="0">
                <a:solidFill>
                  <a:srgbClr val="006699"/>
                </a:solidFill>
                <a:latin typeface="Bookman Old Style" pitchFamily="18" charset="0"/>
              </a:rPr>
              <a:t>  Надія Леонідівна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Учитель фізики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i="1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Білозерської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ЗОШ І-ІІІ ступенів №15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м. </a:t>
            </a:r>
            <a:r>
              <a:rPr lang="uk-UA" sz="2400" i="1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Добропілля</a:t>
            </a:r>
            <a:endParaRPr lang="uk-UA" sz="2400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endParaRPr lang="uk-UA" sz="2400" dirty="0" smtClean="0">
              <a:solidFill>
                <a:srgbClr val="006666"/>
              </a:solidFill>
              <a:latin typeface="Bookman Old Style" pitchFamily="18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66"/>
                </a:solidFill>
                <a:latin typeface="Bookman Old Style" pitchFamily="18" charset="0"/>
              </a:rPr>
              <a:t>Інформаційно-методичний посібник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66"/>
                </a:solidFill>
                <a:latin typeface="Bookman Old Style" pitchFamily="18" charset="0"/>
              </a:rPr>
              <a:t>Календарно-тематичне планування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66"/>
                </a:solidFill>
                <a:latin typeface="Bookman Old Style" pitchFamily="18" charset="0"/>
              </a:rPr>
              <a:t>з фізики для 11 класу</a:t>
            </a:r>
          </a:p>
          <a:p>
            <a:pPr>
              <a:tabLst>
                <a:tab pos="685800" algn="l"/>
              </a:tabLst>
              <a:defRPr/>
            </a:pPr>
            <a:r>
              <a:rPr lang="uk-UA" sz="2400" dirty="0" smtClean="0">
                <a:solidFill>
                  <a:srgbClr val="006666"/>
                </a:solidFill>
                <a:latin typeface="Bookman Old Style" pitchFamily="18" charset="0"/>
              </a:rPr>
              <a:t>(академічний рівень)</a:t>
            </a:r>
            <a:endParaRPr lang="uk-UA" sz="2400" dirty="0">
              <a:solidFill>
                <a:srgbClr val="006666"/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51520" y="188640"/>
            <a:ext cx="5781328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+mj-ea"/>
                <a:cs typeface="+mn-cs"/>
              </a:rPr>
              <a:t>Адреси передового досвіду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661248"/>
            <a:ext cx="37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</a:t>
            </a:r>
            <a:r>
              <a:rPr lang="en-US" sz="1600" dirty="0" smtClean="0">
                <a:hlinkClick r:id="rId2"/>
              </a:rPr>
              <a:t>drive.google.com/file/d/0B52QouQkr6JmT0cwaFBHMmhKcVE/view</a:t>
            </a:r>
            <a:endParaRPr lang="uk-UA" sz="1600" dirty="0"/>
          </a:p>
        </p:txBody>
      </p:sp>
      <p:pic>
        <p:nvPicPr>
          <p:cNvPr id="18434" name="Picture 2" descr="/Files/images/shkel/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88926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348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2_Тема Office</vt:lpstr>
      <vt:lpstr>Тема1</vt:lpstr>
      <vt:lpstr>1_Тема Office</vt:lpstr>
      <vt:lpstr>3_Тема Office</vt:lpstr>
      <vt:lpstr>Поток</vt:lpstr>
      <vt:lpstr>1_Тема1</vt:lpstr>
      <vt:lpstr>4_Тема Office</vt:lpstr>
      <vt:lpstr>5_Тема Office</vt:lpstr>
      <vt:lpstr>1_Поток</vt:lpstr>
      <vt:lpstr>Слайд 1</vt:lpstr>
      <vt:lpstr>Слайд 2</vt:lpstr>
      <vt:lpstr>Слайд 3</vt:lpstr>
      <vt:lpstr>Засоби “перевернутого” навчання </vt:lpstr>
      <vt:lpstr>Засоби “перевернутого” навчання </vt:lpstr>
      <vt:lpstr>Засоби “перевернутого” навчання </vt:lpstr>
      <vt:lpstr>Засоби “перевернутого” навчання </vt:lpstr>
      <vt:lpstr>Засоби “перевернутого” навчання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Вчитель</dc:creator>
  <cp:lastModifiedBy>Вчитель</cp:lastModifiedBy>
  <cp:revision>62</cp:revision>
  <dcterms:modified xsi:type="dcterms:W3CDTF">2021-03-29T09:23:08Z</dcterms:modified>
</cp:coreProperties>
</file>